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143"/>
  </p:notesMasterIdLst>
  <p:handoutMasterIdLst>
    <p:handoutMasterId r:id="rId144"/>
  </p:handoutMasterIdLst>
  <p:sldIdLst>
    <p:sldId id="256" r:id="rId2"/>
    <p:sldId id="300" r:id="rId3"/>
    <p:sldId id="301" r:id="rId4"/>
    <p:sldId id="302" r:id="rId5"/>
    <p:sldId id="304" r:id="rId6"/>
    <p:sldId id="305" r:id="rId7"/>
    <p:sldId id="306" r:id="rId8"/>
    <p:sldId id="307" r:id="rId9"/>
    <p:sldId id="423" r:id="rId10"/>
    <p:sldId id="310" r:id="rId11"/>
    <p:sldId id="420" r:id="rId12"/>
    <p:sldId id="417" r:id="rId13"/>
    <p:sldId id="418" r:id="rId14"/>
    <p:sldId id="419" r:id="rId15"/>
    <p:sldId id="309" r:id="rId16"/>
    <p:sldId id="303" r:id="rId17"/>
    <p:sldId id="276" r:id="rId18"/>
    <p:sldId id="277" r:id="rId19"/>
    <p:sldId id="315" r:id="rId20"/>
    <p:sldId id="308" r:id="rId21"/>
    <p:sldId id="421" r:id="rId22"/>
    <p:sldId id="278" r:id="rId23"/>
    <p:sldId id="279" r:id="rId24"/>
    <p:sldId id="313" r:id="rId25"/>
    <p:sldId id="314" r:id="rId26"/>
    <p:sldId id="346" r:id="rId27"/>
    <p:sldId id="347" r:id="rId28"/>
    <p:sldId id="316" r:id="rId29"/>
    <p:sldId id="348" r:id="rId30"/>
    <p:sldId id="345" r:id="rId31"/>
    <p:sldId id="257" r:id="rId32"/>
    <p:sldId id="258" r:id="rId33"/>
    <p:sldId id="280" r:id="rId34"/>
    <p:sldId id="260" r:id="rId35"/>
    <p:sldId id="261" r:id="rId36"/>
    <p:sldId id="281" r:id="rId37"/>
    <p:sldId id="262" r:id="rId38"/>
    <p:sldId id="264" r:id="rId39"/>
    <p:sldId id="282" r:id="rId40"/>
    <p:sldId id="268" r:id="rId41"/>
    <p:sldId id="269" r:id="rId42"/>
    <p:sldId id="283" r:id="rId43"/>
    <p:sldId id="271" r:id="rId44"/>
    <p:sldId id="284" r:id="rId45"/>
    <p:sldId id="272" r:id="rId46"/>
    <p:sldId id="273" r:id="rId47"/>
    <p:sldId id="297" r:id="rId48"/>
    <p:sldId id="274" r:id="rId49"/>
    <p:sldId id="285" r:id="rId50"/>
    <p:sldId id="298" r:id="rId51"/>
    <p:sldId id="320" r:id="rId52"/>
    <p:sldId id="416" r:id="rId53"/>
    <p:sldId id="322" r:id="rId54"/>
    <p:sldId id="323" r:id="rId55"/>
    <p:sldId id="325" r:id="rId56"/>
    <p:sldId id="326" r:id="rId57"/>
    <p:sldId id="426" r:id="rId58"/>
    <p:sldId id="427" r:id="rId59"/>
    <p:sldId id="428" r:id="rId60"/>
    <p:sldId id="429" r:id="rId61"/>
    <p:sldId id="324" r:id="rId62"/>
    <p:sldId id="327" r:id="rId63"/>
    <p:sldId id="328" r:id="rId64"/>
    <p:sldId id="329" r:id="rId65"/>
    <p:sldId id="330" r:id="rId66"/>
    <p:sldId id="331" r:id="rId67"/>
    <p:sldId id="332" r:id="rId68"/>
    <p:sldId id="422" r:id="rId69"/>
    <p:sldId id="334" r:id="rId70"/>
    <p:sldId id="335" r:id="rId71"/>
    <p:sldId id="336" r:id="rId72"/>
    <p:sldId id="337" r:id="rId73"/>
    <p:sldId id="338" r:id="rId74"/>
    <p:sldId id="339" r:id="rId75"/>
    <p:sldId id="340" r:id="rId76"/>
    <p:sldId id="341" r:id="rId77"/>
    <p:sldId id="342" r:id="rId78"/>
    <p:sldId id="343" r:id="rId79"/>
    <p:sldId id="430" r:id="rId80"/>
    <p:sldId id="265" r:id="rId81"/>
    <p:sldId id="424" r:id="rId82"/>
    <p:sldId id="333" r:id="rId83"/>
    <p:sldId id="349" r:id="rId84"/>
    <p:sldId id="350" r:id="rId85"/>
    <p:sldId id="351" r:id="rId86"/>
    <p:sldId id="353" r:id="rId87"/>
    <p:sldId id="289" r:id="rId88"/>
    <p:sldId id="354" r:id="rId89"/>
    <p:sldId id="290" r:id="rId90"/>
    <p:sldId id="291" r:id="rId91"/>
    <p:sldId id="355" r:id="rId92"/>
    <p:sldId id="356" r:id="rId93"/>
    <p:sldId id="357" r:id="rId94"/>
    <p:sldId id="358" r:id="rId95"/>
    <p:sldId id="359" r:id="rId96"/>
    <p:sldId id="361" r:id="rId97"/>
    <p:sldId id="362" r:id="rId98"/>
    <p:sldId id="363" r:id="rId99"/>
    <p:sldId id="263" r:id="rId100"/>
    <p:sldId id="364" r:id="rId101"/>
    <p:sldId id="365" r:id="rId102"/>
    <p:sldId id="367" r:id="rId103"/>
    <p:sldId id="366" r:id="rId104"/>
    <p:sldId id="368" r:id="rId105"/>
    <p:sldId id="369" r:id="rId106"/>
    <p:sldId id="370" r:id="rId107"/>
    <p:sldId id="371" r:id="rId108"/>
    <p:sldId id="372" r:id="rId109"/>
    <p:sldId id="373" r:id="rId110"/>
    <p:sldId id="319" r:id="rId111"/>
    <p:sldId id="374" r:id="rId112"/>
    <p:sldId id="375" r:id="rId113"/>
    <p:sldId id="376" r:id="rId114"/>
    <p:sldId id="377" r:id="rId115"/>
    <p:sldId id="378" r:id="rId116"/>
    <p:sldId id="379" r:id="rId117"/>
    <p:sldId id="380" r:id="rId118"/>
    <p:sldId id="381" r:id="rId119"/>
    <p:sldId id="382" r:id="rId120"/>
    <p:sldId id="383" r:id="rId121"/>
    <p:sldId id="385" r:id="rId122"/>
    <p:sldId id="386" r:id="rId123"/>
    <p:sldId id="388" r:id="rId124"/>
    <p:sldId id="389" r:id="rId125"/>
    <p:sldId id="390" r:id="rId126"/>
    <p:sldId id="391" r:id="rId127"/>
    <p:sldId id="392" r:id="rId128"/>
    <p:sldId id="393" r:id="rId129"/>
    <p:sldId id="394" r:id="rId130"/>
    <p:sldId id="395" r:id="rId131"/>
    <p:sldId id="396" r:id="rId132"/>
    <p:sldId id="425" r:id="rId133"/>
    <p:sldId id="295" r:id="rId134"/>
    <p:sldId id="397" r:id="rId135"/>
    <p:sldId id="398" r:id="rId136"/>
    <p:sldId id="399" r:id="rId137"/>
    <p:sldId id="384" r:id="rId138"/>
    <p:sldId id="401" r:id="rId139"/>
    <p:sldId id="402" r:id="rId140"/>
    <p:sldId id="403" r:id="rId141"/>
    <p:sldId id="404"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0"/>
    <p:restoredTop sz="94486"/>
  </p:normalViewPr>
  <p:slideViewPr>
    <p:cSldViewPr snapToGrid="0" snapToObjects="1">
      <p:cViewPr varScale="1">
        <p:scale>
          <a:sx n="110" d="100"/>
          <a:sy n="110" d="100"/>
        </p:scale>
        <p:origin x="3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D0CED-78CE-F449-8FF7-9FE11BC52E45}" type="datetimeFigureOut">
              <a:rPr lang="en-US" smtClean="0"/>
              <a:t>10/14/21</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FADFA4-2AF3-F34E-BEA0-E8EBCF425F7D}" type="slidenum">
              <a:rPr lang="en-US" smtClean="0"/>
              <a:t>‹#›</a:t>
            </a:fld>
            <a:endParaRPr lang="en-US" dirty="0"/>
          </a:p>
        </p:txBody>
      </p:sp>
    </p:spTree>
    <p:extLst>
      <p:ext uri="{BB962C8B-B14F-4D97-AF65-F5344CB8AC3E}">
        <p14:creationId xmlns:p14="http://schemas.microsoft.com/office/powerpoint/2010/main" val="32544344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44CE-D1A2-3549-89C5-3537AA940F51}" type="datetimeFigureOut">
              <a:rPr lang="en-US" smtClean="0"/>
              <a:t>10/14/21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F6006-E59E-4947-8707-F9D36EBEBD07}" type="slidenum">
              <a:rPr lang="en-US" smtClean="0"/>
              <a:t>‹#›</a:t>
            </a:fld>
            <a:endParaRPr lang="en-US" dirty="0"/>
          </a:p>
        </p:txBody>
      </p:sp>
    </p:spTree>
    <p:extLst>
      <p:ext uri="{BB962C8B-B14F-4D97-AF65-F5344CB8AC3E}">
        <p14:creationId xmlns:p14="http://schemas.microsoft.com/office/powerpoint/2010/main" val="13684099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23</a:t>
            </a:fld>
            <a:endParaRPr lang="en-US" dirty="0"/>
          </a:p>
        </p:txBody>
      </p:sp>
    </p:spTree>
    <p:extLst>
      <p:ext uri="{BB962C8B-B14F-4D97-AF65-F5344CB8AC3E}">
        <p14:creationId xmlns:p14="http://schemas.microsoft.com/office/powerpoint/2010/main" val="1488965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0E1D63-1674-5342-A1CE-EB174005B193}"/>
              </a:ext>
            </a:extLst>
          </p:cNvPr>
          <p:cNvSpPr>
            <a:spLocks noGrp="1" noChangeArrowheads="1"/>
          </p:cNvSpPr>
          <p:nvPr>
            <p:ph type="sldNum" sz="quarter" idx="5"/>
          </p:nvPr>
        </p:nvSpPr>
        <p:spPr>
          <a:ln/>
        </p:spPr>
        <p:txBody>
          <a:bodyPr/>
          <a:lstStyle/>
          <a:p>
            <a:fld id="{4E3BF672-3202-9A46-888B-057AD3E448E3}" type="slidenum">
              <a:rPr lang="en-US" altLang="en-US"/>
              <a:pPr/>
              <a:t>113</a:t>
            </a:fld>
            <a:endParaRPr lang="en-US" altLang="en-US"/>
          </a:p>
        </p:txBody>
      </p:sp>
      <p:sp>
        <p:nvSpPr>
          <p:cNvPr id="144386" name="Rectangle 2">
            <a:extLst>
              <a:ext uri="{FF2B5EF4-FFF2-40B4-BE49-F238E27FC236}">
                <a16:creationId xmlns:a16="http://schemas.microsoft.com/office/drawing/2014/main" id="{807DA546-3998-C448-9D3D-A5ADBA729A5D}"/>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F32FE8C8-5D47-AE44-9849-502250576B6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37141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EDB0DA-B515-4341-8503-6CCC52D271D0}"/>
              </a:ext>
            </a:extLst>
          </p:cNvPr>
          <p:cNvSpPr>
            <a:spLocks noGrp="1" noChangeArrowheads="1"/>
          </p:cNvSpPr>
          <p:nvPr>
            <p:ph type="sldNum" sz="quarter" idx="5"/>
          </p:nvPr>
        </p:nvSpPr>
        <p:spPr>
          <a:ln/>
        </p:spPr>
        <p:txBody>
          <a:bodyPr/>
          <a:lstStyle/>
          <a:p>
            <a:fld id="{2C199DDA-7055-9448-A448-58E8E4740003}" type="slidenum">
              <a:rPr lang="en-US" altLang="en-US"/>
              <a:pPr/>
              <a:t>114</a:t>
            </a:fld>
            <a:endParaRPr lang="en-US" altLang="en-US"/>
          </a:p>
        </p:txBody>
      </p:sp>
      <p:sp>
        <p:nvSpPr>
          <p:cNvPr id="145410" name="Rectangle 2">
            <a:extLst>
              <a:ext uri="{FF2B5EF4-FFF2-40B4-BE49-F238E27FC236}">
                <a16:creationId xmlns:a16="http://schemas.microsoft.com/office/drawing/2014/main" id="{AFA67515-5EB3-294B-902C-2A1655877177}"/>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CE48B369-C1D4-324E-A251-25ACB5C6817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0303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8CCDD9-D531-8B41-BD07-563CDF339503}"/>
              </a:ext>
            </a:extLst>
          </p:cNvPr>
          <p:cNvSpPr>
            <a:spLocks noGrp="1" noChangeArrowheads="1"/>
          </p:cNvSpPr>
          <p:nvPr>
            <p:ph type="sldNum" sz="quarter" idx="5"/>
          </p:nvPr>
        </p:nvSpPr>
        <p:spPr>
          <a:ln/>
        </p:spPr>
        <p:txBody>
          <a:bodyPr/>
          <a:lstStyle/>
          <a:p>
            <a:fld id="{EA004961-8760-2548-95B9-40933F2AA48A}" type="slidenum">
              <a:rPr lang="en-US" altLang="en-US"/>
              <a:pPr/>
              <a:t>115</a:t>
            </a:fld>
            <a:endParaRPr lang="en-US" altLang="en-US"/>
          </a:p>
        </p:txBody>
      </p:sp>
      <p:sp>
        <p:nvSpPr>
          <p:cNvPr id="146434" name="Rectangle 2">
            <a:extLst>
              <a:ext uri="{FF2B5EF4-FFF2-40B4-BE49-F238E27FC236}">
                <a16:creationId xmlns:a16="http://schemas.microsoft.com/office/drawing/2014/main" id="{834454F3-CC2A-774B-B4E8-32045B841285}"/>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69C9EC5E-1B0A-D04F-B79E-DEF7B087151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8134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951FD0-035A-4B4B-B3C4-5E882825999B}"/>
              </a:ext>
            </a:extLst>
          </p:cNvPr>
          <p:cNvSpPr>
            <a:spLocks noGrp="1" noChangeArrowheads="1"/>
          </p:cNvSpPr>
          <p:nvPr>
            <p:ph type="sldNum" sz="quarter" idx="5"/>
          </p:nvPr>
        </p:nvSpPr>
        <p:spPr>
          <a:ln/>
        </p:spPr>
        <p:txBody>
          <a:bodyPr/>
          <a:lstStyle/>
          <a:p>
            <a:fld id="{4A541308-BFC8-BE42-9881-568462D3D20B}" type="slidenum">
              <a:rPr lang="en-US" altLang="en-US"/>
              <a:pPr/>
              <a:t>116</a:t>
            </a:fld>
            <a:endParaRPr lang="en-US" altLang="en-US"/>
          </a:p>
        </p:txBody>
      </p:sp>
      <p:sp>
        <p:nvSpPr>
          <p:cNvPr id="147458" name="Rectangle 2">
            <a:extLst>
              <a:ext uri="{FF2B5EF4-FFF2-40B4-BE49-F238E27FC236}">
                <a16:creationId xmlns:a16="http://schemas.microsoft.com/office/drawing/2014/main" id="{B4B2A936-467A-354C-B06A-7A1020BC31A9}"/>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20E70EC6-B732-0649-B8D7-58A77DCFB8D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6511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88FE649-3B92-344A-B257-543C8613D7D6}"/>
              </a:ext>
            </a:extLst>
          </p:cNvPr>
          <p:cNvSpPr>
            <a:spLocks noGrp="1" noChangeArrowheads="1"/>
          </p:cNvSpPr>
          <p:nvPr>
            <p:ph type="sldNum" sz="quarter" idx="5"/>
          </p:nvPr>
        </p:nvSpPr>
        <p:spPr>
          <a:ln/>
        </p:spPr>
        <p:txBody>
          <a:bodyPr/>
          <a:lstStyle/>
          <a:p>
            <a:fld id="{99D0F174-ACCF-F64B-8630-8011D864786D}" type="slidenum">
              <a:rPr lang="en-US" altLang="en-US"/>
              <a:pPr/>
              <a:t>117</a:t>
            </a:fld>
            <a:endParaRPr lang="en-US" altLang="en-US"/>
          </a:p>
        </p:txBody>
      </p:sp>
      <p:sp>
        <p:nvSpPr>
          <p:cNvPr id="149506" name="Rectangle 2">
            <a:extLst>
              <a:ext uri="{FF2B5EF4-FFF2-40B4-BE49-F238E27FC236}">
                <a16:creationId xmlns:a16="http://schemas.microsoft.com/office/drawing/2014/main" id="{9B9CF962-2CD0-7441-9DB8-6AB9445DB05A}"/>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22D4BF08-858F-3A49-8127-5E612E2A19B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688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F39988-4B33-D149-AEF5-D7EDCED426D8}"/>
              </a:ext>
            </a:extLst>
          </p:cNvPr>
          <p:cNvSpPr>
            <a:spLocks noGrp="1" noChangeArrowheads="1"/>
          </p:cNvSpPr>
          <p:nvPr>
            <p:ph type="sldNum" sz="quarter" idx="5"/>
          </p:nvPr>
        </p:nvSpPr>
        <p:spPr>
          <a:ln/>
        </p:spPr>
        <p:txBody>
          <a:bodyPr/>
          <a:lstStyle/>
          <a:p>
            <a:fld id="{42FD4B2E-5873-CE4D-9AEA-9AD7F8FBA394}" type="slidenum">
              <a:rPr lang="en-US" altLang="en-US"/>
              <a:pPr/>
              <a:t>118</a:t>
            </a:fld>
            <a:endParaRPr lang="en-US" altLang="en-US"/>
          </a:p>
        </p:txBody>
      </p:sp>
      <p:sp>
        <p:nvSpPr>
          <p:cNvPr id="151554" name="Rectangle 2">
            <a:extLst>
              <a:ext uri="{FF2B5EF4-FFF2-40B4-BE49-F238E27FC236}">
                <a16:creationId xmlns:a16="http://schemas.microsoft.com/office/drawing/2014/main" id="{09AF3363-2D67-084C-B0FD-9B139293B9BC}"/>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C8985DB6-80D6-5642-958F-9EEB520E2C5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82216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3E3502-5104-9545-A2C7-56AB4C7AF735}"/>
              </a:ext>
            </a:extLst>
          </p:cNvPr>
          <p:cNvSpPr>
            <a:spLocks noGrp="1" noChangeArrowheads="1"/>
          </p:cNvSpPr>
          <p:nvPr>
            <p:ph type="sldNum" sz="quarter" idx="5"/>
          </p:nvPr>
        </p:nvSpPr>
        <p:spPr>
          <a:ln/>
        </p:spPr>
        <p:txBody>
          <a:bodyPr/>
          <a:lstStyle/>
          <a:p>
            <a:fld id="{006E758D-49B6-A143-90F2-71C88C86D6F0}" type="slidenum">
              <a:rPr lang="en-US" altLang="en-US"/>
              <a:pPr/>
              <a:t>119</a:t>
            </a:fld>
            <a:endParaRPr lang="en-US" altLang="en-US"/>
          </a:p>
        </p:txBody>
      </p:sp>
      <p:sp>
        <p:nvSpPr>
          <p:cNvPr id="152578" name="Rectangle 2">
            <a:extLst>
              <a:ext uri="{FF2B5EF4-FFF2-40B4-BE49-F238E27FC236}">
                <a16:creationId xmlns:a16="http://schemas.microsoft.com/office/drawing/2014/main" id="{1002A18A-CCB8-6B44-8090-15E7C957DE50}"/>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43E91135-0CAB-514A-944D-13DB18FDED6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9526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120</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60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121</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6296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26F21B-7393-F744-ABD4-716DA1BC0713}"/>
              </a:ext>
            </a:extLst>
          </p:cNvPr>
          <p:cNvSpPr>
            <a:spLocks noGrp="1" noChangeArrowheads="1"/>
          </p:cNvSpPr>
          <p:nvPr>
            <p:ph type="sldNum" sz="quarter" idx="5"/>
          </p:nvPr>
        </p:nvSpPr>
        <p:spPr>
          <a:ln/>
        </p:spPr>
        <p:txBody>
          <a:bodyPr/>
          <a:lstStyle/>
          <a:p>
            <a:fld id="{EDE6CBD3-4E08-9F44-B03E-D46A27E7EA1E}" type="slidenum">
              <a:rPr lang="en-US" altLang="en-US"/>
              <a:pPr/>
              <a:t>122</a:t>
            </a:fld>
            <a:endParaRPr lang="en-US" altLang="en-US"/>
          </a:p>
        </p:txBody>
      </p:sp>
      <p:sp>
        <p:nvSpPr>
          <p:cNvPr id="156674" name="Rectangle 2">
            <a:extLst>
              <a:ext uri="{FF2B5EF4-FFF2-40B4-BE49-F238E27FC236}">
                <a16:creationId xmlns:a16="http://schemas.microsoft.com/office/drawing/2014/main" id="{607A3692-52FB-4F45-A9C9-61329DE1BE6C}"/>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B04E02A9-0DF4-8046-A8F5-5D628C57FC2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4030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ABC3495-4627-2241-8B0C-11E9C347F049}"/>
              </a:ext>
            </a:extLst>
          </p:cNvPr>
          <p:cNvSpPr>
            <a:spLocks noGrp="1" noChangeArrowheads="1"/>
          </p:cNvSpPr>
          <p:nvPr>
            <p:ph type="body" idx="1"/>
          </p:nvPr>
        </p:nvSpPr>
        <p:spPr>
          <a:noFill/>
          <a:ln/>
        </p:spPr>
        <p:txBody>
          <a:bodyPr/>
          <a:lstStyle/>
          <a:p>
            <a:r>
              <a:rPr lang="en-US" altLang="en-US"/>
              <a:t>:1, 1, 3</a:t>
            </a:r>
          </a:p>
        </p:txBody>
      </p:sp>
      <p:sp>
        <p:nvSpPr>
          <p:cNvPr id="7171" name="Rectangle 3">
            <a:extLst>
              <a:ext uri="{FF2B5EF4-FFF2-40B4-BE49-F238E27FC236}">
                <a16:creationId xmlns:a16="http://schemas.microsoft.com/office/drawing/2014/main" id="{0ADB5080-1E0D-9C4A-9998-27F09401F199}"/>
              </a:ext>
            </a:extLst>
          </p:cNvPr>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11721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1B6C00-13FF-C847-B5DF-E75672DE7078}"/>
              </a:ext>
            </a:extLst>
          </p:cNvPr>
          <p:cNvSpPr>
            <a:spLocks noGrp="1" noChangeArrowheads="1"/>
          </p:cNvSpPr>
          <p:nvPr>
            <p:ph type="sldNum" sz="quarter" idx="5"/>
          </p:nvPr>
        </p:nvSpPr>
        <p:spPr>
          <a:ln/>
        </p:spPr>
        <p:txBody>
          <a:bodyPr/>
          <a:lstStyle/>
          <a:p>
            <a:fld id="{0E3AF60B-9172-3442-BD89-C7B2EEBDB7BB}" type="slidenum">
              <a:rPr lang="en-US" altLang="en-US"/>
              <a:pPr/>
              <a:t>123</a:t>
            </a:fld>
            <a:endParaRPr lang="en-US" altLang="en-US"/>
          </a:p>
        </p:txBody>
      </p:sp>
      <p:sp>
        <p:nvSpPr>
          <p:cNvPr id="158722" name="Rectangle 2">
            <a:extLst>
              <a:ext uri="{FF2B5EF4-FFF2-40B4-BE49-F238E27FC236}">
                <a16:creationId xmlns:a16="http://schemas.microsoft.com/office/drawing/2014/main" id="{A61F23AA-2FB8-144C-A82C-B9A6C3E3E430}"/>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D950ECDC-82A3-CB45-9F36-C713E9FEA1B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0056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30201B2-8C4F-D44F-9413-6642C845AC26}"/>
              </a:ext>
            </a:extLst>
          </p:cNvPr>
          <p:cNvSpPr>
            <a:spLocks noGrp="1" noChangeArrowheads="1"/>
          </p:cNvSpPr>
          <p:nvPr>
            <p:ph type="sldNum" sz="quarter" idx="5"/>
          </p:nvPr>
        </p:nvSpPr>
        <p:spPr>
          <a:ln/>
        </p:spPr>
        <p:txBody>
          <a:bodyPr/>
          <a:lstStyle/>
          <a:p>
            <a:fld id="{9EB50ADF-28D2-7B4C-90DE-987F88A27A26}" type="slidenum">
              <a:rPr lang="en-US" altLang="en-US"/>
              <a:pPr/>
              <a:t>124</a:t>
            </a:fld>
            <a:endParaRPr lang="en-US" altLang="en-US"/>
          </a:p>
        </p:txBody>
      </p:sp>
      <p:sp>
        <p:nvSpPr>
          <p:cNvPr id="159746" name="Rectangle 2">
            <a:extLst>
              <a:ext uri="{FF2B5EF4-FFF2-40B4-BE49-F238E27FC236}">
                <a16:creationId xmlns:a16="http://schemas.microsoft.com/office/drawing/2014/main" id="{6A89382F-245D-024D-8662-7C06E1F15187}"/>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FBC697B8-B1AE-B245-AD6D-F1F23397B77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383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E7A510-54A1-904A-855E-683E67D95786}"/>
              </a:ext>
            </a:extLst>
          </p:cNvPr>
          <p:cNvSpPr>
            <a:spLocks noGrp="1" noChangeArrowheads="1"/>
          </p:cNvSpPr>
          <p:nvPr>
            <p:ph type="sldNum" sz="quarter" idx="5"/>
          </p:nvPr>
        </p:nvSpPr>
        <p:spPr>
          <a:ln/>
        </p:spPr>
        <p:txBody>
          <a:bodyPr/>
          <a:lstStyle/>
          <a:p>
            <a:fld id="{78D6194C-CB88-0041-A701-32F8541F756C}" type="slidenum">
              <a:rPr lang="en-US" altLang="en-US"/>
              <a:pPr/>
              <a:t>125</a:t>
            </a:fld>
            <a:endParaRPr lang="en-US" altLang="en-US"/>
          </a:p>
        </p:txBody>
      </p:sp>
      <p:sp>
        <p:nvSpPr>
          <p:cNvPr id="160770" name="Rectangle 2">
            <a:extLst>
              <a:ext uri="{FF2B5EF4-FFF2-40B4-BE49-F238E27FC236}">
                <a16:creationId xmlns:a16="http://schemas.microsoft.com/office/drawing/2014/main" id="{C157783E-F798-1B40-B801-0993AEA821EF}"/>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9DB10E9B-6215-9D49-9BEC-1651EEE1556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3540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92DF48D-1859-E94F-A650-4A8053CF3791}"/>
              </a:ext>
            </a:extLst>
          </p:cNvPr>
          <p:cNvSpPr>
            <a:spLocks noGrp="1" noChangeArrowheads="1"/>
          </p:cNvSpPr>
          <p:nvPr>
            <p:ph type="sldNum" sz="quarter" idx="5"/>
          </p:nvPr>
        </p:nvSpPr>
        <p:spPr>
          <a:ln/>
        </p:spPr>
        <p:txBody>
          <a:bodyPr/>
          <a:lstStyle/>
          <a:p>
            <a:fld id="{A99BBADA-7CE6-E84F-A605-C193F8B70A86}" type="slidenum">
              <a:rPr lang="en-US" altLang="en-US"/>
              <a:pPr/>
              <a:t>126</a:t>
            </a:fld>
            <a:endParaRPr lang="en-US" altLang="en-US"/>
          </a:p>
        </p:txBody>
      </p:sp>
      <p:sp>
        <p:nvSpPr>
          <p:cNvPr id="161794" name="Rectangle 2">
            <a:extLst>
              <a:ext uri="{FF2B5EF4-FFF2-40B4-BE49-F238E27FC236}">
                <a16:creationId xmlns:a16="http://schemas.microsoft.com/office/drawing/2014/main" id="{61EDD0B1-ACD0-2D4D-B886-205616918087}"/>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400C6695-0944-8241-97F3-1B202D0CDB9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3916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EF7EDE-E309-454D-907B-935A7F1FBB89}"/>
              </a:ext>
            </a:extLst>
          </p:cNvPr>
          <p:cNvSpPr>
            <a:spLocks noGrp="1" noChangeArrowheads="1"/>
          </p:cNvSpPr>
          <p:nvPr>
            <p:ph type="sldNum" sz="quarter" idx="5"/>
          </p:nvPr>
        </p:nvSpPr>
        <p:spPr>
          <a:ln/>
        </p:spPr>
        <p:txBody>
          <a:bodyPr/>
          <a:lstStyle/>
          <a:p>
            <a:fld id="{1EA2D185-05D0-F740-8FFA-6836A95E34BE}" type="slidenum">
              <a:rPr lang="en-US" altLang="en-US"/>
              <a:pPr/>
              <a:t>127</a:t>
            </a:fld>
            <a:endParaRPr lang="en-US" altLang="en-US"/>
          </a:p>
        </p:txBody>
      </p:sp>
      <p:sp>
        <p:nvSpPr>
          <p:cNvPr id="162818" name="Rectangle 2">
            <a:extLst>
              <a:ext uri="{FF2B5EF4-FFF2-40B4-BE49-F238E27FC236}">
                <a16:creationId xmlns:a16="http://schemas.microsoft.com/office/drawing/2014/main" id="{617DD6D7-5FAC-714B-BD7F-26597A1E5551}"/>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CD6B3D1E-3866-DE4F-8E3E-A8AAC4EA342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46545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B40B5C-C607-BA46-955E-BD2F55C9A266}"/>
              </a:ext>
            </a:extLst>
          </p:cNvPr>
          <p:cNvSpPr>
            <a:spLocks noGrp="1" noChangeArrowheads="1"/>
          </p:cNvSpPr>
          <p:nvPr>
            <p:ph type="sldNum" sz="quarter" idx="5"/>
          </p:nvPr>
        </p:nvSpPr>
        <p:spPr>
          <a:ln/>
        </p:spPr>
        <p:txBody>
          <a:bodyPr/>
          <a:lstStyle/>
          <a:p>
            <a:fld id="{DCABE994-FF0D-C14D-9580-64A6FA897D44}" type="slidenum">
              <a:rPr lang="en-US" altLang="en-US"/>
              <a:pPr/>
              <a:t>128</a:t>
            </a:fld>
            <a:endParaRPr lang="en-US" altLang="en-US"/>
          </a:p>
        </p:txBody>
      </p:sp>
      <p:sp>
        <p:nvSpPr>
          <p:cNvPr id="163842" name="Rectangle 2">
            <a:extLst>
              <a:ext uri="{FF2B5EF4-FFF2-40B4-BE49-F238E27FC236}">
                <a16:creationId xmlns:a16="http://schemas.microsoft.com/office/drawing/2014/main" id="{2DE21F4C-E9B8-C94E-B1A7-9D9DA106F0D4}"/>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45950062-3733-4F41-8A53-01C1BBFDF50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56273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0E39A4-0E77-664D-BA11-72354DFDF17E}"/>
              </a:ext>
            </a:extLst>
          </p:cNvPr>
          <p:cNvSpPr>
            <a:spLocks noGrp="1" noChangeArrowheads="1"/>
          </p:cNvSpPr>
          <p:nvPr>
            <p:ph type="sldNum" sz="quarter" idx="5"/>
          </p:nvPr>
        </p:nvSpPr>
        <p:spPr>
          <a:ln/>
        </p:spPr>
        <p:txBody>
          <a:bodyPr/>
          <a:lstStyle/>
          <a:p>
            <a:fld id="{866CBEE8-F3BB-AD4C-B658-D3C96A40BE0F}" type="slidenum">
              <a:rPr lang="en-US" altLang="en-US"/>
              <a:pPr/>
              <a:t>129</a:t>
            </a:fld>
            <a:endParaRPr lang="en-US" altLang="en-US"/>
          </a:p>
        </p:txBody>
      </p:sp>
      <p:sp>
        <p:nvSpPr>
          <p:cNvPr id="164866" name="Rectangle 2">
            <a:extLst>
              <a:ext uri="{FF2B5EF4-FFF2-40B4-BE49-F238E27FC236}">
                <a16:creationId xmlns:a16="http://schemas.microsoft.com/office/drawing/2014/main" id="{483D9B61-93E3-E341-9433-44324B00F6FC}"/>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1F0CD4A7-2A9B-FB49-891D-01365A9D23D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7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812EA81-C774-4F4C-96CB-BB5B9CB0818F}"/>
              </a:ext>
            </a:extLst>
          </p:cNvPr>
          <p:cNvSpPr>
            <a:spLocks noGrp="1" noChangeArrowheads="1"/>
          </p:cNvSpPr>
          <p:nvPr>
            <p:ph type="sldNum" sz="quarter" idx="5"/>
          </p:nvPr>
        </p:nvSpPr>
        <p:spPr>
          <a:ln/>
        </p:spPr>
        <p:txBody>
          <a:bodyPr/>
          <a:lstStyle/>
          <a:p>
            <a:fld id="{4D2F2F9E-8275-8340-8452-380C47A91D1A}" type="slidenum">
              <a:rPr lang="en-US" altLang="en-US"/>
              <a:pPr/>
              <a:t>130</a:t>
            </a:fld>
            <a:endParaRPr lang="en-US" altLang="en-US"/>
          </a:p>
        </p:txBody>
      </p:sp>
      <p:sp>
        <p:nvSpPr>
          <p:cNvPr id="165890" name="Rectangle 2">
            <a:extLst>
              <a:ext uri="{FF2B5EF4-FFF2-40B4-BE49-F238E27FC236}">
                <a16:creationId xmlns:a16="http://schemas.microsoft.com/office/drawing/2014/main" id="{1C7C9A7A-8074-4343-AF9E-97711BDD613B}"/>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E1C70CB1-AF98-D842-AF0C-9DF0426ED0E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2448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837A714-C0F1-584F-BA1F-006C01ED8B19}"/>
              </a:ext>
            </a:extLst>
          </p:cNvPr>
          <p:cNvSpPr>
            <a:spLocks noGrp="1" noChangeArrowheads="1"/>
          </p:cNvSpPr>
          <p:nvPr>
            <p:ph type="sldNum" sz="quarter" idx="5"/>
          </p:nvPr>
        </p:nvSpPr>
        <p:spPr>
          <a:ln/>
        </p:spPr>
        <p:txBody>
          <a:bodyPr/>
          <a:lstStyle/>
          <a:p>
            <a:fld id="{1CF0AA3F-62CC-1B4A-8454-708EF2CE2273}" type="slidenum">
              <a:rPr lang="en-US" altLang="en-US"/>
              <a:pPr/>
              <a:t>131</a:t>
            </a:fld>
            <a:endParaRPr lang="en-US" altLang="en-US"/>
          </a:p>
        </p:txBody>
      </p:sp>
      <p:sp>
        <p:nvSpPr>
          <p:cNvPr id="166914" name="Rectangle 2">
            <a:extLst>
              <a:ext uri="{FF2B5EF4-FFF2-40B4-BE49-F238E27FC236}">
                <a16:creationId xmlns:a16="http://schemas.microsoft.com/office/drawing/2014/main" id="{DE66D928-07C0-9D4A-8006-A9445F3D26CC}"/>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7FC846DA-7645-F949-95A1-7D1AEEB0D34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8391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F7514D8-1906-A443-9A9F-15451C4750AF}"/>
              </a:ext>
            </a:extLst>
          </p:cNvPr>
          <p:cNvSpPr>
            <a:spLocks noGrp="1" noChangeArrowheads="1"/>
          </p:cNvSpPr>
          <p:nvPr>
            <p:ph type="sldNum" sz="quarter" idx="5"/>
          </p:nvPr>
        </p:nvSpPr>
        <p:spPr>
          <a:ln/>
        </p:spPr>
        <p:txBody>
          <a:bodyPr/>
          <a:lstStyle/>
          <a:p>
            <a:fld id="{7BFF4823-45A8-344B-8F25-54AF5201BD74}" type="slidenum">
              <a:rPr lang="en-US" altLang="en-US"/>
              <a:pPr/>
              <a:t>134</a:t>
            </a:fld>
            <a:endParaRPr lang="en-US" altLang="en-US"/>
          </a:p>
        </p:txBody>
      </p:sp>
      <p:sp>
        <p:nvSpPr>
          <p:cNvPr id="174082" name="Rectangle 2">
            <a:extLst>
              <a:ext uri="{FF2B5EF4-FFF2-40B4-BE49-F238E27FC236}">
                <a16:creationId xmlns:a16="http://schemas.microsoft.com/office/drawing/2014/main" id="{C962BB49-3359-D349-9F1A-70BB233066B9}"/>
              </a:ext>
            </a:extLst>
          </p:cNvPr>
          <p:cNvSpPr>
            <a:spLocks noGrp="1" noRot="1" noChangeAspect="1" noChangeArrowheads="1" noTextEdit="1"/>
          </p:cNvSpPr>
          <p:nvPr>
            <p:ph type="sldImg"/>
          </p:nvPr>
        </p:nvSpPr>
        <p:spPr>
          <a:ln/>
        </p:spPr>
      </p:sp>
      <p:sp>
        <p:nvSpPr>
          <p:cNvPr id="174083" name="Rectangle 3">
            <a:extLst>
              <a:ext uri="{FF2B5EF4-FFF2-40B4-BE49-F238E27FC236}">
                <a16:creationId xmlns:a16="http://schemas.microsoft.com/office/drawing/2014/main" id="{49C79F58-0612-6847-9297-C71F833EB83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4204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77DECA2-ABC8-8044-A86A-2E1DCA6AA869}"/>
              </a:ext>
            </a:extLst>
          </p:cNvPr>
          <p:cNvSpPr>
            <a:spLocks noGrp="1" noRot="1" noChangeAspect="1" noChangeArrowheads="1" noTextEdit="1"/>
          </p:cNvSpPr>
          <p:nvPr>
            <p:ph type="sldImg"/>
          </p:nvPr>
        </p:nvSpPr>
        <p:spPr>
          <a:xfrm>
            <a:off x="393700" y="692150"/>
            <a:ext cx="6070600" cy="3416300"/>
          </a:xfrm>
          <a:ln/>
        </p:spPr>
      </p:sp>
      <p:sp>
        <p:nvSpPr>
          <p:cNvPr id="64515" name="Rectangle 3">
            <a:extLst>
              <a:ext uri="{FF2B5EF4-FFF2-40B4-BE49-F238E27FC236}">
                <a16:creationId xmlns:a16="http://schemas.microsoft.com/office/drawing/2014/main" id="{BEFD510C-5309-D74D-B357-3756445F5E9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02144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135</a:t>
            </a:fld>
            <a:endParaRPr lang="en-US" dirty="0"/>
          </a:p>
        </p:txBody>
      </p:sp>
    </p:spTree>
    <p:extLst>
      <p:ext uri="{BB962C8B-B14F-4D97-AF65-F5344CB8AC3E}">
        <p14:creationId xmlns:p14="http://schemas.microsoft.com/office/powerpoint/2010/main" val="2352347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D1661AC-3C14-9D45-869D-5F629638B0D5}"/>
              </a:ext>
            </a:extLst>
          </p:cNvPr>
          <p:cNvSpPr>
            <a:spLocks noGrp="1" noChangeArrowheads="1"/>
          </p:cNvSpPr>
          <p:nvPr>
            <p:ph type="sldNum" sz="quarter" idx="5"/>
          </p:nvPr>
        </p:nvSpPr>
        <p:spPr>
          <a:ln/>
        </p:spPr>
        <p:txBody>
          <a:bodyPr/>
          <a:lstStyle/>
          <a:p>
            <a:fld id="{43863E34-26C8-DE4F-B7F6-579A252C4B2D}" type="slidenum">
              <a:rPr lang="en-US" altLang="en-US"/>
              <a:pPr/>
              <a:t>136</a:t>
            </a:fld>
            <a:endParaRPr lang="en-US" altLang="en-US"/>
          </a:p>
        </p:txBody>
      </p:sp>
      <p:sp>
        <p:nvSpPr>
          <p:cNvPr id="175106" name="Rectangle 2">
            <a:extLst>
              <a:ext uri="{FF2B5EF4-FFF2-40B4-BE49-F238E27FC236}">
                <a16:creationId xmlns:a16="http://schemas.microsoft.com/office/drawing/2014/main" id="{12E924E2-0C61-C244-A791-ECE353573E12}"/>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0D3DA98F-F207-F745-8690-5A6FF57BF81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8658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5AC20D-54D9-3F45-B0C9-AA4B3CB970A7}"/>
              </a:ext>
            </a:extLst>
          </p:cNvPr>
          <p:cNvSpPr>
            <a:spLocks noGrp="1" noChangeArrowheads="1"/>
          </p:cNvSpPr>
          <p:nvPr>
            <p:ph type="sldNum" sz="quarter" idx="5"/>
          </p:nvPr>
        </p:nvSpPr>
        <p:spPr>
          <a:ln/>
        </p:spPr>
        <p:txBody>
          <a:bodyPr/>
          <a:lstStyle/>
          <a:p>
            <a:fld id="{56CA09B3-B15D-594C-8F39-6B3191A63A68}" type="slidenum">
              <a:rPr lang="en-US" altLang="en-US"/>
              <a:pPr/>
              <a:t>137</a:t>
            </a:fld>
            <a:endParaRPr lang="en-US" altLang="en-US"/>
          </a:p>
        </p:txBody>
      </p:sp>
      <p:sp>
        <p:nvSpPr>
          <p:cNvPr id="154626" name="Rectangle 2">
            <a:extLst>
              <a:ext uri="{FF2B5EF4-FFF2-40B4-BE49-F238E27FC236}">
                <a16:creationId xmlns:a16="http://schemas.microsoft.com/office/drawing/2014/main" id="{DD6D989A-3AF5-E44C-88B8-397E4EDE8B7D}"/>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BB501FE5-D604-0846-A55C-FCBE9915CBA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333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6FBCCA-3243-D047-8736-3D870180CF0B}"/>
              </a:ext>
            </a:extLst>
          </p:cNvPr>
          <p:cNvSpPr>
            <a:spLocks noGrp="1" noChangeArrowheads="1"/>
          </p:cNvSpPr>
          <p:nvPr>
            <p:ph type="sldNum" sz="quarter" idx="5"/>
          </p:nvPr>
        </p:nvSpPr>
        <p:spPr>
          <a:ln/>
        </p:spPr>
        <p:txBody>
          <a:bodyPr/>
          <a:lstStyle/>
          <a:p>
            <a:fld id="{E7553889-FC23-4644-A752-6DF85EE90B70}" type="slidenum">
              <a:rPr lang="en-US" altLang="en-US"/>
              <a:pPr/>
              <a:t>107</a:t>
            </a:fld>
            <a:endParaRPr lang="en-US" altLang="en-US"/>
          </a:p>
        </p:txBody>
      </p:sp>
      <p:sp>
        <p:nvSpPr>
          <p:cNvPr id="125954" name="Rectangle 2">
            <a:extLst>
              <a:ext uri="{FF2B5EF4-FFF2-40B4-BE49-F238E27FC236}">
                <a16:creationId xmlns:a16="http://schemas.microsoft.com/office/drawing/2014/main" id="{838C788D-671F-9B48-961A-6E0F53A2B255}"/>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7A46ED38-9270-3A43-9FFF-A11410A6F4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1422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7C6A69-5D66-AC45-99B5-220C23B001F9}"/>
              </a:ext>
            </a:extLst>
          </p:cNvPr>
          <p:cNvSpPr>
            <a:spLocks noGrp="1" noChangeArrowheads="1"/>
          </p:cNvSpPr>
          <p:nvPr>
            <p:ph type="sldNum" sz="quarter" idx="5"/>
          </p:nvPr>
        </p:nvSpPr>
        <p:spPr>
          <a:ln/>
        </p:spPr>
        <p:txBody>
          <a:bodyPr/>
          <a:lstStyle/>
          <a:p>
            <a:fld id="{49E4A4BD-70F7-3E48-825E-AB4B291A3BA5}" type="slidenum">
              <a:rPr lang="en-US" altLang="en-US"/>
              <a:pPr/>
              <a:t>108</a:t>
            </a:fld>
            <a:endParaRPr lang="en-US" altLang="en-US"/>
          </a:p>
        </p:txBody>
      </p:sp>
      <p:sp>
        <p:nvSpPr>
          <p:cNvPr id="137218" name="Rectangle 2">
            <a:extLst>
              <a:ext uri="{FF2B5EF4-FFF2-40B4-BE49-F238E27FC236}">
                <a16:creationId xmlns:a16="http://schemas.microsoft.com/office/drawing/2014/main" id="{E1F50DFD-BE1F-BA4A-8D04-7770156B22F7}"/>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C88460BC-57AC-6B4D-823C-43AA8DD4E48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94826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2D7B82-5C4B-574C-98C3-6C7CBC224987}"/>
              </a:ext>
            </a:extLst>
          </p:cNvPr>
          <p:cNvSpPr>
            <a:spLocks noGrp="1" noChangeArrowheads="1"/>
          </p:cNvSpPr>
          <p:nvPr>
            <p:ph type="sldNum" sz="quarter" idx="5"/>
          </p:nvPr>
        </p:nvSpPr>
        <p:spPr>
          <a:ln/>
        </p:spPr>
        <p:txBody>
          <a:bodyPr/>
          <a:lstStyle/>
          <a:p>
            <a:fld id="{BA3A8611-0D7B-3842-B320-271ED804786E}" type="slidenum">
              <a:rPr lang="en-US" altLang="en-US"/>
              <a:pPr/>
              <a:t>109</a:t>
            </a:fld>
            <a:endParaRPr lang="en-US" altLang="en-US"/>
          </a:p>
        </p:txBody>
      </p:sp>
      <p:sp>
        <p:nvSpPr>
          <p:cNvPr id="138242" name="Rectangle 2">
            <a:extLst>
              <a:ext uri="{FF2B5EF4-FFF2-40B4-BE49-F238E27FC236}">
                <a16:creationId xmlns:a16="http://schemas.microsoft.com/office/drawing/2014/main" id="{080CE97E-9835-F145-846A-FF0400B4EB08}"/>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E34D946B-350F-9A41-B100-2C44E35BDE3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8029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609583-787E-544B-AFC5-73F5D3556E60}"/>
              </a:ext>
            </a:extLst>
          </p:cNvPr>
          <p:cNvSpPr>
            <a:spLocks noGrp="1" noChangeArrowheads="1"/>
          </p:cNvSpPr>
          <p:nvPr>
            <p:ph type="sldNum" sz="quarter" idx="5"/>
          </p:nvPr>
        </p:nvSpPr>
        <p:spPr>
          <a:ln/>
        </p:spPr>
        <p:txBody>
          <a:bodyPr/>
          <a:lstStyle/>
          <a:p>
            <a:fld id="{646AE01D-C123-344C-95E2-15E3D4EC165A}" type="slidenum">
              <a:rPr lang="en-US" altLang="en-US"/>
              <a:pPr/>
              <a:t>110</a:t>
            </a:fld>
            <a:endParaRPr lang="en-US" altLang="en-US"/>
          </a:p>
        </p:txBody>
      </p:sp>
      <p:sp>
        <p:nvSpPr>
          <p:cNvPr id="140290" name="Rectangle 2">
            <a:extLst>
              <a:ext uri="{FF2B5EF4-FFF2-40B4-BE49-F238E27FC236}">
                <a16:creationId xmlns:a16="http://schemas.microsoft.com/office/drawing/2014/main" id="{4B7BC293-3604-A141-8093-C272FD747B55}"/>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8D07219F-4BE0-EA4D-9C12-49600D56479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5101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0A1065-DE2C-074C-9EAB-ECD54DEE3FF5}"/>
              </a:ext>
            </a:extLst>
          </p:cNvPr>
          <p:cNvSpPr>
            <a:spLocks noGrp="1" noChangeArrowheads="1"/>
          </p:cNvSpPr>
          <p:nvPr>
            <p:ph type="sldNum" sz="quarter" idx="5"/>
          </p:nvPr>
        </p:nvSpPr>
        <p:spPr>
          <a:ln/>
        </p:spPr>
        <p:txBody>
          <a:bodyPr/>
          <a:lstStyle/>
          <a:p>
            <a:fld id="{46B52DB0-F773-B94F-AA47-AC40A37F7BD5}" type="slidenum">
              <a:rPr lang="en-US" altLang="en-US"/>
              <a:pPr/>
              <a:t>111</a:t>
            </a:fld>
            <a:endParaRPr lang="en-US" altLang="en-US"/>
          </a:p>
        </p:txBody>
      </p:sp>
      <p:sp>
        <p:nvSpPr>
          <p:cNvPr id="142338" name="Rectangle 2">
            <a:extLst>
              <a:ext uri="{FF2B5EF4-FFF2-40B4-BE49-F238E27FC236}">
                <a16:creationId xmlns:a16="http://schemas.microsoft.com/office/drawing/2014/main" id="{B7E6BDE2-AD33-B441-AF77-6EFFECD899BC}"/>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D80EED61-A9D6-4C4B-B3C7-98E722E3854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983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F99F6B-07FF-8B4A-B939-AD41A5B621DF}"/>
              </a:ext>
            </a:extLst>
          </p:cNvPr>
          <p:cNvSpPr>
            <a:spLocks noGrp="1" noChangeArrowheads="1"/>
          </p:cNvSpPr>
          <p:nvPr>
            <p:ph type="sldNum" sz="quarter" idx="5"/>
          </p:nvPr>
        </p:nvSpPr>
        <p:spPr>
          <a:ln/>
        </p:spPr>
        <p:txBody>
          <a:bodyPr/>
          <a:lstStyle/>
          <a:p>
            <a:fld id="{9C1E8E20-0D57-4E44-A1F6-6D533E17A556}" type="slidenum">
              <a:rPr lang="en-US" altLang="en-US"/>
              <a:pPr/>
              <a:t>112</a:t>
            </a:fld>
            <a:endParaRPr lang="en-US" altLang="en-US"/>
          </a:p>
        </p:txBody>
      </p:sp>
      <p:sp>
        <p:nvSpPr>
          <p:cNvPr id="143362" name="Rectangle 2">
            <a:extLst>
              <a:ext uri="{FF2B5EF4-FFF2-40B4-BE49-F238E27FC236}">
                <a16:creationId xmlns:a16="http://schemas.microsoft.com/office/drawing/2014/main" id="{74FD2271-ED45-4041-A3A0-1EED407E0229}"/>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D568B624-828F-EC4B-8F0B-E283D4FBB1C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21549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ctr">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endParaRPr lang="en-US" dirty="0"/>
          </a:p>
        </p:txBody>
      </p:sp>
    </p:spTree>
    <p:extLst>
      <p:ext uri="{BB962C8B-B14F-4D97-AF65-F5344CB8AC3E}">
        <p14:creationId xmlns:p14="http://schemas.microsoft.com/office/powerpoint/2010/main" val="25149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82233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CC5D-5310-2A46-960C-9DE75BB14206}"/>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B4E6D5-99B0-1B42-AC65-8BF38E4F22A4}"/>
              </a:ext>
            </a:extLst>
          </p:cNvPr>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a:extLst>
              <a:ext uri="{FF2B5EF4-FFF2-40B4-BE49-F238E27FC236}">
                <a16:creationId xmlns:a16="http://schemas.microsoft.com/office/drawing/2014/main" id="{F933278B-C16A-DF48-A175-99AC98AB1EBA}"/>
              </a:ext>
            </a:extLst>
          </p:cNvPr>
          <p:cNvSpPr>
            <a:spLocks noGrp="1"/>
          </p:cNvSpPr>
          <p:nvPr>
            <p:ph type="clipArt" sz="half" idx="2"/>
          </p:nvPr>
        </p:nvSpPr>
        <p:spPr>
          <a:xfrm>
            <a:off x="6197600" y="1600201"/>
            <a:ext cx="5384800" cy="4525963"/>
          </a:xfrm>
        </p:spPr>
        <p:txBody>
          <a:bodyPr/>
          <a:lstStyle/>
          <a:p>
            <a:endParaRPr lang="en-US"/>
          </a:p>
        </p:txBody>
      </p:sp>
      <p:sp>
        <p:nvSpPr>
          <p:cNvPr id="5" name="Date Placeholder 4">
            <a:extLst>
              <a:ext uri="{FF2B5EF4-FFF2-40B4-BE49-F238E27FC236}">
                <a16:creationId xmlns:a16="http://schemas.microsoft.com/office/drawing/2014/main" id="{03CDB6BA-B4BE-5E49-8D2C-4390B4D6D9BB}"/>
              </a:ext>
            </a:extLst>
          </p:cNvPr>
          <p:cNvSpPr>
            <a:spLocks noGrp="1"/>
          </p:cNvSpPr>
          <p:nvPr>
            <p:ph type="dt" sz="half" idx="10"/>
          </p:nvPr>
        </p:nvSpPr>
        <p:spPr>
          <a:xfrm>
            <a:off x="609600" y="6245225"/>
            <a:ext cx="2844800" cy="476250"/>
          </a:xfrm>
        </p:spPr>
        <p:txBody>
          <a:bodyPr/>
          <a:lstStyle>
            <a:lvl1pPr>
              <a:defRPr/>
            </a:lvl1pPr>
          </a:lstStyle>
          <a:p>
            <a:r>
              <a:rPr lang="en-US" altLang="en-US"/>
              <a:t>First Semester 2021-2022</a:t>
            </a:r>
          </a:p>
        </p:txBody>
      </p:sp>
      <p:sp>
        <p:nvSpPr>
          <p:cNvPr id="6" name="Footer Placeholder 5">
            <a:extLst>
              <a:ext uri="{FF2B5EF4-FFF2-40B4-BE49-F238E27FC236}">
                <a16:creationId xmlns:a16="http://schemas.microsoft.com/office/drawing/2014/main" id="{CF7E58DD-9A72-8645-B57F-1B912543C75A}"/>
              </a:ext>
            </a:extLst>
          </p:cNvPr>
          <p:cNvSpPr>
            <a:spLocks noGrp="1"/>
          </p:cNvSpPr>
          <p:nvPr>
            <p:ph type="ftr" sz="quarter" idx="11"/>
          </p:nvPr>
        </p:nvSpPr>
        <p:spPr>
          <a:xfrm>
            <a:off x="4165600" y="6245225"/>
            <a:ext cx="3860800" cy="476250"/>
          </a:xfrm>
        </p:spPr>
        <p:txBody>
          <a:bodyPr/>
          <a:lstStyle>
            <a:lvl1pPr>
              <a:defRPr/>
            </a:lvl1pPr>
          </a:lstStyle>
          <a:p>
            <a:r>
              <a:rPr lang="en-US" altLang="en-US"/>
              <a:t>Dr. Malak Abdullah</a:t>
            </a:r>
          </a:p>
        </p:txBody>
      </p:sp>
      <p:sp>
        <p:nvSpPr>
          <p:cNvPr id="7" name="Slide Number Placeholder 6">
            <a:extLst>
              <a:ext uri="{FF2B5EF4-FFF2-40B4-BE49-F238E27FC236}">
                <a16:creationId xmlns:a16="http://schemas.microsoft.com/office/drawing/2014/main" id="{B054CA42-B55B-204B-A679-A58B5EE6DA44}"/>
              </a:ext>
            </a:extLst>
          </p:cNvPr>
          <p:cNvSpPr>
            <a:spLocks noGrp="1"/>
          </p:cNvSpPr>
          <p:nvPr>
            <p:ph type="sldNum" sz="quarter" idx="12"/>
          </p:nvPr>
        </p:nvSpPr>
        <p:spPr>
          <a:xfrm>
            <a:off x="8737600" y="6245225"/>
            <a:ext cx="2844800" cy="476250"/>
          </a:xfrm>
        </p:spPr>
        <p:txBody>
          <a:bodyPr/>
          <a:lstStyle>
            <a:lvl1pPr>
              <a:defRPr/>
            </a:lvl1pPr>
          </a:lstStyle>
          <a:p>
            <a:fld id="{5048A89B-E9FA-8941-8A91-E7C80A0C5477}" type="slidenum">
              <a:rPr lang="en-US" altLang="en-US"/>
              <a:pPr/>
              <a:t>‹#›</a:t>
            </a:fld>
            <a:endParaRPr lang="en-US" altLang="en-US"/>
          </a:p>
        </p:txBody>
      </p:sp>
    </p:spTree>
    <p:extLst>
      <p:ext uri="{BB962C8B-B14F-4D97-AF65-F5344CB8AC3E}">
        <p14:creationId xmlns:p14="http://schemas.microsoft.com/office/powerpoint/2010/main" val="3133916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First Semester 2021-2022</a:t>
            </a:r>
          </a:p>
        </p:txBody>
      </p:sp>
      <p:sp>
        <p:nvSpPr>
          <p:cNvPr id="8" name="Footer Placeholder 7"/>
          <p:cNvSpPr>
            <a:spLocks noGrp="1"/>
          </p:cNvSpPr>
          <p:nvPr>
            <p:ph type="ftr" sz="quarter" idx="11"/>
          </p:nvPr>
        </p:nvSpPr>
        <p:spPr/>
        <p:txBody>
          <a:bodyPr/>
          <a:lstStyle/>
          <a:p>
            <a:r>
              <a:rPr lang="en-US"/>
              <a:t>Dr. Malak Abdullah</a:t>
            </a:r>
          </a:p>
        </p:txBody>
      </p:sp>
      <p:sp>
        <p:nvSpPr>
          <p:cNvPr id="9" name="Slide Number Placeholder 8"/>
          <p:cNvSpPr>
            <a:spLocks noGrp="1"/>
          </p:cNvSpPr>
          <p:nvPr>
            <p:ph type="sldNum" sz="quarter" idx="12"/>
          </p:nvPr>
        </p:nvSpPr>
        <p:spPr/>
        <p:txBody>
          <a:bodyPr/>
          <a:lstStyle/>
          <a:p>
            <a:fld id="{5ADD6836-E50F-42BB-A4CC-6A6502CFA6A5}" type="slidenum">
              <a:rPr lang="en-US" smtClean="0"/>
              <a:t>‹#›</a:t>
            </a:fld>
            <a:endParaRPr lang="en-US"/>
          </a:p>
        </p:txBody>
      </p:sp>
    </p:spTree>
    <p:extLst>
      <p:ext uri="{BB962C8B-B14F-4D97-AF65-F5344CB8AC3E}">
        <p14:creationId xmlns:p14="http://schemas.microsoft.com/office/powerpoint/2010/main" val="16859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1E94-741E-354D-B668-66942E6F6434}"/>
              </a:ext>
            </a:extLst>
          </p:cNvPr>
          <p:cNvSpPr>
            <a:spLocks noGrp="1"/>
          </p:cNvSpPr>
          <p:nvPr>
            <p:ph type="title"/>
          </p:nvPr>
        </p:nvSpPr>
        <p:spPr>
          <a:xfrm>
            <a:off x="0" y="76200"/>
            <a:ext cx="12192000" cy="9906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8F964D-D885-5B4B-9CFD-9D2FD000B143}"/>
              </a:ext>
            </a:extLst>
          </p:cNvPr>
          <p:cNvSpPr>
            <a:spLocks noGrp="1"/>
          </p:cNvSpPr>
          <p:nvPr>
            <p:ph type="body" sz="half" idx="1"/>
          </p:nvPr>
        </p:nvSpPr>
        <p:spPr>
          <a:xfrm>
            <a:off x="304800" y="1371600"/>
            <a:ext cx="5689600" cy="4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8B63B2-F9F6-924F-8A59-275461C0C9CC}"/>
              </a:ext>
            </a:extLst>
          </p:cNvPr>
          <p:cNvSpPr>
            <a:spLocks noGrp="1"/>
          </p:cNvSpPr>
          <p:nvPr>
            <p:ph sz="half" idx="2"/>
          </p:nvPr>
        </p:nvSpPr>
        <p:spPr>
          <a:xfrm>
            <a:off x="6197600" y="1371600"/>
            <a:ext cx="5689600" cy="4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94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a:xfrm>
            <a:off x="314325" y="6272784"/>
            <a:ext cx="7101459" cy="365125"/>
          </a:xfrm>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52476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First Semester 2021-2022</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Dr. Malak Abdullah</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34598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First Semester 2021-2022</a:t>
            </a:r>
            <a:endParaRPr lang="en-US" dirty="0"/>
          </a:p>
        </p:txBody>
      </p:sp>
      <p:sp>
        <p:nvSpPr>
          <p:cNvPr id="6" name="Footer Placeholder 5"/>
          <p:cNvSpPr>
            <a:spLocks noGrp="1"/>
          </p:cNvSpPr>
          <p:nvPr>
            <p:ph type="ftr" sz="quarter" idx="11"/>
          </p:nvPr>
        </p:nvSpPr>
        <p:spPr>
          <a:xfrm>
            <a:off x="300039" y="6272784"/>
            <a:ext cx="7115746" cy="365125"/>
          </a:xfrm>
        </p:spPr>
        <p:txBody>
          <a:bodyPr/>
          <a:lstStyle/>
          <a:p>
            <a:r>
              <a:rPr lang="en-US" dirty="0"/>
              <a:t>Dr. Malak Abdullah</a:t>
            </a:r>
          </a:p>
        </p:txBody>
      </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277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First Semester 2021-2022</a:t>
            </a:r>
            <a:endParaRPr lang="en-US" dirty="0"/>
          </a:p>
        </p:txBody>
      </p:sp>
      <p:sp>
        <p:nvSpPr>
          <p:cNvPr id="4" name="Footer Placeholder 3"/>
          <p:cNvSpPr>
            <a:spLocks noGrp="1"/>
          </p:cNvSpPr>
          <p:nvPr>
            <p:ph type="ftr" sz="quarter" idx="11"/>
          </p:nvPr>
        </p:nvSpPr>
        <p:spPr>
          <a:xfrm>
            <a:off x="271463" y="6272784"/>
            <a:ext cx="7144321" cy="365125"/>
          </a:xfrm>
        </p:spPr>
        <p:txBody>
          <a:bodyPr/>
          <a:lstStyle/>
          <a:p>
            <a:r>
              <a:rPr lang="en-US" dirty="0"/>
              <a:t>Dr. Malak Abdullah</a:t>
            </a:r>
          </a:p>
        </p:txBody>
      </p:sp>
      <p:sp>
        <p:nvSpPr>
          <p:cNvPr id="5" name="Slide Number Placeholder 4"/>
          <p:cNvSpPr>
            <a:spLocks noGrp="1"/>
          </p:cNvSpPr>
          <p:nvPr>
            <p:ph type="sldNum" sz="quarter" idx="12"/>
          </p:nvPr>
        </p:nvSpPr>
        <p:spPr/>
        <p:txBody>
          <a:bodyPr/>
          <a:lstStyle/>
          <a:p>
            <a:fld id="{D8C2E80E-A818-EA4B-839C-9030708D7285}" type="slidenum">
              <a:rPr lang="en-US" smtClean="0"/>
              <a:t>‹#›</a:t>
            </a:fld>
            <a:endParaRPr lang="en-US" dirty="0"/>
          </a:p>
        </p:txBody>
      </p:sp>
      <p:sp>
        <p:nvSpPr>
          <p:cNvPr id="6" name="Title 5"/>
          <p:cNvSpPr>
            <a:spLocks noGrp="1"/>
          </p:cNvSpPr>
          <p:nvPr>
            <p:ph type="title"/>
          </p:nvPr>
        </p:nvSpPr>
        <p:spPr>
          <a:xfrm>
            <a:off x="271463" y="200025"/>
            <a:ext cx="11572875" cy="1285875"/>
          </a:xfrm>
        </p:spPr>
        <p:txBody>
          <a:bodyPr/>
          <a:lstStyle/>
          <a:p>
            <a:r>
              <a:rPr lang="en-US"/>
              <a:t>Click to edit Master title style</a:t>
            </a:r>
          </a:p>
        </p:txBody>
      </p:sp>
    </p:spTree>
    <p:extLst>
      <p:ext uri="{BB962C8B-B14F-4D97-AF65-F5344CB8AC3E}">
        <p14:creationId xmlns:p14="http://schemas.microsoft.com/office/powerpoint/2010/main" val="1199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First Semester 2021-2022</a:t>
            </a:r>
            <a:endParaRPr lang="en-US" dirty="0"/>
          </a:p>
        </p:txBody>
      </p:sp>
      <p:sp>
        <p:nvSpPr>
          <p:cNvPr id="3" name="Footer Placeholder 2"/>
          <p:cNvSpPr>
            <a:spLocks noGrp="1"/>
          </p:cNvSpPr>
          <p:nvPr>
            <p:ph type="ftr" sz="quarter" idx="11"/>
          </p:nvPr>
        </p:nvSpPr>
        <p:spPr>
          <a:xfrm>
            <a:off x="214313" y="6272784"/>
            <a:ext cx="7201471" cy="365125"/>
          </a:xfrm>
        </p:spPr>
        <p:txBody>
          <a:bodyPr/>
          <a:lstStyle/>
          <a:p>
            <a:r>
              <a:rPr lang="en-US" dirty="0"/>
              <a:t>Dr. Malak Abdullah</a:t>
            </a:r>
          </a:p>
        </p:txBody>
      </p:sp>
      <p:sp>
        <p:nvSpPr>
          <p:cNvPr id="4" name="Slide Number Placeholder 3"/>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48680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658100" y="0"/>
            <a:ext cx="45338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792212" y="371475"/>
            <a:ext cx="4158996" cy="1156957"/>
          </a:xfrm>
        </p:spPr>
        <p:txBody>
          <a:bodyPr anchor="t">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nchor="t"/>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8303740" y="6272784"/>
            <a:ext cx="2934236" cy="365125"/>
          </a:xfrm>
        </p:spPr>
        <p:txBody>
          <a:bodyPr/>
          <a:lstStyle/>
          <a:p>
            <a:r>
              <a:rPr lang="en-US"/>
              <a:t>First Semester 2021-2022</a:t>
            </a:r>
            <a:endParaRPr lang="en-US" dirty="0"/>
          </a:p>
        </p:txBody>
      </p:sp>
      <p:sp>
        <p:nvSpPr>
          <p:cNvPr id="6" name="Footer Placeholder 5"/>
          <p:cNvSpPr>
            <a:spLocks noGrp="1"/>
          </p:cNvSpPr>
          <p:nvPr>
            <p:ph type="ftr" sz="quarter" idx="11"/>
          </p:nvPr>
        </p:nvSpPr>
        <p:spPr>
          <a:xfrm>
            <a:off x="328613" y="6272784"/>
            <a:ext cx="7087171" cy="365125"/>
          </a:xfrm>
        </p:spPr>
        <p:txBody>
          <a:bodyPr/>
          <a:lstStyle/>
          <a:p>
            <a:r>
              <a:rPr lang="en-US" dirty="0"/>
              <a:t>Dr. Malak Abdullah</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8588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First Semester 2021-2022</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4078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98337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70332"/>
            <a:ext cx="11244263" cy="13584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928813"/>
            <a:ext cx="11244263" cy="4243387"/>
          </a:xfrm>
          <a:prstGeom prst="rect">
            <a:avLst/>
          </a:prstGeom>
        </p:spPr>
        <p:txBody>
          <a:bodyPr vert="horz" lIns="91440" tIns="45720" rIns="91440" bIns="45720" rtlCol="0">
            <a:normAutofit/>
          </a:bodyPr>
          <a:lstStyle/>
          <a:p>
            <a:pPr lvl="0"/>
            <a:r>
              <a:rPr lang="en-US" dirty="0"/>
              <a:t>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First Semester 2021-2022</a:t>
            </a:r>
            <a:endParaRPr lang="en-US" dirty="0"/>
          </a:p>
        </p:txBody>
      </p:sp>
      <p:sp>
        <p:nvSpPr>
          <p:cNvPr id="5" name="Footer Placeholder 4"/>
          <p:cNvSpPr>
            <a:spLocks noGrp="1"/>
          </p:cNvSpPr>
          <p:nvPr>
            <p:ph type="ftr" sz="quarter" idx="3"/>
          </p:nvPr>
        </p:nvSpPr>
        <p:spPr>
          <a:xfrm>
            <a:off x="457199" y="6272784"/>
            <a:ext cx="6958585" cy="365125"/>
          </a:xfrm>
          <a:prstGeom prst="rect">
            <a:avLst/>
          </a:prstGeom>
        </p:spPr>
        <p:txBody>
          <a:bodyPr vert="horz" lIns="91440" tIns="45720" rIns="91440" bIns="45720" rtlCol="0" anchor="ctr"/>
          <a:lstStyle>
            <a:lvl1pPr algn="l">
              <a:defRPr sz="1100">
                <a:solidFill>
                  <a:schemeClr val="tx2"/>
                </a:solidFill>
              </a:defRPr>
            </a:lvl1pPr>
          </a:lstStyle>
          <a:p>
            <a:r>
              <a:rPr lang="en-US" dirty="0"/>
              <a:t>Dr. Malak Abdullah</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21609132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Lst>
  <p:hf sldNum="0" hdr="0" ftr="0"/>
  <p:txStyles>
    <p:titleStyle>
      <a:lvl1pPr algn="l" defTabSz="914400" rtl="0" eaLnBrk="1" latinLnBrk="0" hangingPunct="1">
        <a:lnSpc>
          <a:spcPct val="90000"/>
        </a:lnSpc>
        <a:spcBef>
          <a:spcPct val="0"/>
        </a:spcBef>
        <a:buNone/>
        <a:defRPr sz="540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repl.it/@DrMalak/CentralTendenci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2.emf"/><Relationship Id="rId4" Type="http://schemas.openxmlformats.org/officeDocument/2006/relationships/oleObject" Target="../embeddings/oleObject1.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tpToLyZibKM&amp;list=PL0KQuRyPJoe6KjlUM6iNYgt8d0DwI-IGR&amp;index=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youtube.com/watch?v=DAH8DyLXdjM&amp;list=PL0KQuRyPJoe6KjlUM6iNYgt8d0DwI-IGR&amp;index=9" TargetMode="External"/><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Fvi9A_tEmXQ"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oeyZNemZe04"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HZGCoVF3YvM"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pYxNSUDSFH4"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youtube.com/watch?v=R13BD8qKeT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www.youtube.com/watch?v=MXaJ7sa7q-8&amp;list=PL0KQuRyPJoe6KjlUM6iNYgt8d0DwI-IGR"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fNk_zzaMoSs&amp;feature=youtu.be" TargetMode="External"/><Relationship Id="rId2" Type="http://schemas.openxmlformats.org/officeDocument/2006/relationships/hyperlink" Target="https://www.youtube.com/watch?v=ozwodzD5bJM"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Machine Learning</a:t>
            </a:r>
            <a:br>
              <a:rPr lang="en-US" sz="5400" dirty="0"/>
            </a:br>
            <a:r>
              <a:rPr lang="en-US" sz="3200" dirty="0"/>
              <a:t>basic Algebra, Probability, and Stats</a:t>
            </a:r>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90310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C923-9C62-7A4A-8A59-D62C7C611A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1B571B-095C-1B40-9795-0B450F28CD4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C672BCB-870E-3B4C-8C08-F709AF6D51AE}"/>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9B9E0651-B7F6-B14D-88A8-0281C50A46D2}"/>
              </a:ext>
            </a:extLst>
          </p:cNvPr>
          <p:cNvPicPr>
            <a:picLocks noChangeAspect="1"/>
          </p:cNvPicPr>
          <p:nvPr/>
        </p:nvPicPr>
        <p:blipFill rotWithShape="1">
          <a:blip r:embed="rId2"/>
          <a:srcRect r="4130"/>
          <a:stretch/>
        </p:blipFill>
        <p:spPr>
          <a:xfrm>
            <a:off x="0" y="0"/>
            <a:ext cx="6630983" cy="6328929"/>
          </a:xfrm>
          <a:prstGeom prst="rect">
            <a:avLst/>
          </a:prstGeom>
        </p:spPr>
      </p:pic>
      <p:pic>
        <p:nvPicPr>
          <p:cNvPr id="9" name="Picture 8">
            <a:extLst>
              <a:ext uri="{FF2B5EF4-FFF2-40B4-BE49-F238E27FC236}">
                <a16:creationId xmlns:a16="http://schemas.microsoft.com/office/drawing/2014/main" id="{C45E3236-8858-AC41-8D46-840F6963E560}"/>
              </a:ext>
            </a:extLst>
          </p:cNvPr>
          <p:cNvPicPr>
            <a:picLocks noChangeAspect="1"/>
          </p:cNvPicPr>
          <p:nvPr/>
        </p:nvPicPr>
        <p:blipFill>
          <a:blip r:embed="rId3"/>
          <a:stretch>
            <a:fillRect/>
          </a:stretch>
        </p:blipFill>
        <p:spPr>
          <a:xfrm>
            <a:off x="6704135" y="1383539"/>
            <a:ext cx="5487865" cy="4329040"/>
          </a:xfrm>
          <a:prstGeom prst="rect">
            <a:avLst/>
          </a:prstGeom>
        </p:spPr>
      </p:pic>
      <p:pic>
        <p:nvPicPr>
          <p:cNvPr id="7" name="Picture 6">
            <a:extLst>
              <a:ext uri="{FF2B5EF4-FFF2-40B4-BE49-F238E27FC236}">
                <a16:creationId xmlns:a16="http://schemas.microsoft.com/office/drawing/2014/main" id="{FCC59D09-3154-6F4F-87E0-BE0B1B175440}"/>
              </a:ext>
            </a:extLst>
          </p:cNvPr>
          <p:cNvPicPr>
            <a:picLocks noChangeAspect="1"/>
          </p:cNvPicPr>
          <p:nvPr/>
        </p:nvPicPr>
        <p:blipFill>
          <a:blip r:embed="rId4"/>
          <a:stretch>
            <a:fillRect/>
          </a:stretch>
        </p:blipFill>
        <p:spPr>
          <a:xfrm>
            <a:off x="4205224" y="170620"/>
            <a:ext cx="7518400" cy="889000"/>
          </a:xfrm>
          <a:prstGeom prst="rect">
            <a:avLst/>
          </a:prstGeom>
        </p:spPr>
      </p:pic>
    </p:spTree>
    <p:extLst>
      <p:ext uri="{BB962C8B-B14F-4D97-AF65-F5344CB8AC3E}">
        <p14:creationId xmlns:p14="http://schemas.microsoft.com/office/powerpoint/2010/main" val="2181372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02102B4-EFD5-8846-9421-587680117501}"/>
              </a:ext>
            </a:extLst>
          </p:cNvPr>
          <p:cNvSpPr>
            <a:spLocks noGrp="1"/>
          </p:cNvSpPr>
          <p:nvPr>
            <p:ph type="title"/>
          </p:nvPr>
        </p:nvSpPr>
        <p:spPr/>
        <p:txBody>
          <a:bodyPr/>
          <a:lstStyle/>
          <a:p>
            <a:pPr eaLnBrk="1" hangingPunct="1"/>
            <a:r>
              <a:rPr lang="en-US" altLang="en-US" dirty="0"/>
              <a:t>Qualitative data</a:t>
            </a:r>
            <a:endParaRPr lang="sk-SK" altLang="en-US" dirty="0"/>
          </a:p>
        </p:txBody>
      </p:sp>
      <p:sp>
        <p:nvSpPr>
          <p:cNvPr id="3" name="Content Placeholder 2">
            <a:extLst>
              <a:ext uri="{FF2B5EF4-FFF2-40B4-BE49-F238E27FC236}">
                <a16:creationId xmlns:a16="http://schemas.microsoft.com/office/drawing/2014/main" id="{09E6793D-4788-EB4D-B8FF-291BB9E484F4}"/>
              </a:ext>
            </a:extLst>
          </p:cNvPr>
          <p:cNvSpPr>
            <a:spLocks noGrp="1"/>
          </p:cNvSpPr>
          <p:nvPr>
            <p:ph sz="quarter" idx="1"/>
          </p:nvPr>
        </p:nvSpPr>
        <p:spPr/>
        <p:txBody>
          <a:bodyPr>
            <a:normAutofit/>
          </a:bodyPr>
          <a:lstStyle/>
          <a:p>
            <a:pPr marL="274320" indent="-274320">
              <a:spcBef>
                <a:spcPts val="580"/>
              </a:spcBef>
              <a:buNone/>
              <a:defRPr/>
            </a:pPr>
            <a:r>
              <a:rPr lang="en-US" sz="2400" dirty="0"/>
              <a:t>Qualitative data are generally described by words or letters. They are not as widely used as quantitative data because many numerical techniques do not apply to the  qualitative data. For example, it does not make sense to find an average hair color or blood type.</a:t>
            </a:r>
          </a:p>
          <a:p>
            <a:pPr marL="274320" indent="-274320">
              <a:spcBef>
                <a:spcPts val="580"/>
              </a:spcBef>
              <a:buFont typeface="Wingdings 2"/>
              <a:buChar char=""/>
              <a:defRPr/>
            </a:pPr>
            <a:endParaRPr lang="sk-SK" dirty="0"/>
          </a:p>
        </p:txBody>
      </p:sp>
      <p:sp>
        <p:nvSpPr>
          <p:cNvPr id="2" name="Date Placeholder 1">
            <a:extLst>
              <a:ext uri="{FF2B5EF4-FFF2-40B4-BE49-F238E27FC236}">
                <a16:creationId xmlns:a16="http://schemas.microsoft.com/office/drawing/2014/main" id="{F3179C95-CA37-754A-A179-CE1C6CE6F325}"/>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58182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02102B4-EFD5-8846-9421-587680117501}"/>
              </a:ext>
            </a:extLst>
          </p:cNvPr>
          <p:cNvSpPr>
            <a:spLocks noGrp="1"/>
          </p:cNvSpPr>
          <p:nvPr>
            <p:ph type="title"/>
          </p:nvPr>
        </p:nvSpPr>
        <p:spPr/>
        <p:txBody>
          <a:bodyPr/>
          <a:lstStyle/>
          <a:p>
            <a:pPr eaLnBrk="1" hangingPunct="1"/>
            <a:r>
              <a:rPr lang="en-US" altLang="en-US" dirty="0"/>
              <a:t>Quantitative data</a:t>
            </a:r>
            <a:endParaRPr lang="sk-SK" altLang="en-US" dirty="0"/>
          </a:p>
        </p:txBody>
      </p:sp>
      <p:sp>
        <p:nvSpPr>
          <p:cNvPr id="3" name="Content Placeholder 2">
            <a:extLst>
              <a:ext uri="{FF2B5EF4-FFF2-40B4-BE49-F238E27FC236}">
                <a16:creationId xmlns:a16="http://schemas.microsoft.com/office/drawing/2014/main" id="{09E6793D-4788-EB4D-B8FF-291BB9E484F4}"/>
              </a:ext>
            </a:extLst>
          </p:cNvPr>
          <p:cNvSpPr>
            <a:spLocks noGrp="1"/>
          </p:cNvSpPr>
          <p:nvPr>
            <p:ph sz="quarter" idx="1"/>
          </p:nvPr>
        </p:nvSpPr>
        <p:spPr/>
        <p:txBody>
          <a:bodyPr>
            <a:normAutofit/>
          </a:bodyPr>
          <a:lstStyle/>
          <a:p>
            <a:pPr>
              <a:buNone/>
            </a:pPr>
            <a:r>
              <a:rPr lang="en-US" altLang="en-US" sz="2400" dirty="0"/>
              <a:t>Quantitative data are always numbers and are the </a:t>
            </a:r>
            <a:r>
              <a:rPr lang="en-US" altLang="en-US" sz="2400" b="1" dirty="0"/>
              <a:t>result of counting or measuring</a:t>
            </a:r>
            <a:r>
              <a:rPr lang="en-US" altLang="en-US" sz="2400" dirty="0"/>
              <a:t> attributes of a population. Quantitative data can be separated into two subgroups: </a:t>
            </a:r>
          </a:p>
          <a:p>
            <a:r>
              <a:rPr lang="en-US" altLang="en-US" sz="2400" b="1" dirty="0"/>
              <a:t>discrete</a:t>
            </a:r>
            <a:r>
              <a:rPr lang="en-US" altLang="en-US" sz="2400" dirty="0"/>
              <a:t> (if it is the result of </a:t>
            </a:r>
            <a:r>
              <a:rPr lang="en-US" altLang="en-US" sz="2400" i="1" dirty="0"/>
              <a:t>counting</a:t>
            </a:r>
            <a:r>
              <a:rPr lang="en-US" altLang="en-US" sz="2400" dirty="0"/>
              <a:t> (the number of students of a given ethnic group in a class, the number of books on a shelf, ...)</a:t>
            </a:r>
          </a:p>
          <a:p>
            <a:r>
              <a:rPr lang="en-US" altLang="en-US" sz="2400" b="1" dirty="0"/>
              <a:t>continuous</a:t>
            </a:r>
            <a:r>
              <a:rPr lang="en-US" altLang="en-US" sz="2400" dirty="0"/>
              <a:t> (if it is the result of </a:t>
            </a:r>
            <a:r>
              <a:rPr lang="en-US" altLang="en-US" sz="2400" i="1" dirty="0"/>
              <a:t>measuring</a:t>
            </a:r>
            <a:r>
              <a:rPr lang="en-US" altLang="en-US" sz="2400" dirty="0"/>
              <a:t> (distance traveled, weight of luggage, …)</a:t>
            </a:r>
            <a:endParaRPr lang="sk-SK" altLang="en-US" sz="2400" dirty="0"/>
          </a:p>
          <a:p>
            <a:pPr marL="274320" indent="-274320">
              <a:spcBef>
                <a:spcPts val="580"/>
              </a:spcBef>
              <a:buFont typeface="Wingdings 2"/>
              <a:buChar char=""/>
              <a:defRPr/>
            </a:pPr>
            <a:endParaRPr lang="sk-SK" dirty="0"/>
          </a:p>
        </p:txBody>
      </p:sp>
      <p:sp>
        <p:nvSpPr>
          <p:cNvPr id="2" name="Date Placeholder 1">
            <a:extLst>
              <a:ext uri="{FF2B5EF4-FFF2-40B4-BE49-F238E27FC236}">
                <a16:creationId xmlns:a16="http://schemas.microsoft.com/office/drawing/2014/main" id="{BF9C7EFB-880F-9B41-B80C-77942334C2E6}"/>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629359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a:extLst>
              <a:ext uri="{FF2B5EF4-FFF2-40B4-BE49-F238E27FC236}">
                <a16:creationId xmlns:a16="http://schemas.microsoft.com/office/drawing/2014/main" id="{8FDFC050-312E-C947-A4C4-176CB11EA81F}"/>
              </a:ext>
            </a:extLst>
          </p:cNvPr>
          <p:cNvSpPr>
            <a:spLocks noGrp="1" noChangeArrowheads="1"/>
          </p:cNvSpPr>
          <p:nvPr>
            <p:ph type="title"/>
          </p:nvPr>
        </p:nvSpPr>
        <p:spPr>
          <a:xfrm>
            <a:off x="569626" y="200818"/>
            <a:ext cx="12192000" cy="990600"/>
          </a:xfrm>
        </p:spPr>
        <p:txBody>
          <a:bodyPr/>
          <a:lstStyle/>
          <a:p>
            <a:r>
              <a:rPr lang="en-US" altLang="en-US" dirty="0"/>
              <a:t>Qualitative and Quantitative Data</a:t>
            </a:r>
          </a:p>
        </p:txBody>
      </p:sp>
      <p:sp>
        <p:nvSpPr>
          <p:cNvPr id="637955" name="Rectangle 3">
            <a:extLst>
              <a:ext uri="{FF2B5EF4-FFF2-40B4-BE49-F238E27FC236}">
                <a16:creationId xmlns:a16="http://schemas.microsoft.com/office/drawing/2014/main" id="{E707D92E-2CB1-6449-99EB-811861EB1F60}"/>
              </a:ext>
            </a:extLst>
          </p:cNvPr>
          <p:cNvSpPr>
            <a:spLocks noGrp="1" noChangeArrowheads="1"/>
          </p:cNvSpPr>
          <p:nvPr>
            <p:ph type="body" sz="half" idx="1"/>
          </p:nvPr>
        </p:nvSpPr>
        <p:spPr>
          <a:xfrm>
            <a:off x="779489" y="1371599"/>
            <a:ext cx="10867868" cy="1249364"/>
          </a:xfrm>
        </p:spPr>
        <p:txBody>
          <a:bodyPr>
            <a:normAutofit/>
          </a:bodyPr>
          <a:lstStyle/>
          <a:p>
            <a:pPr>
              <a:lnSpc>
                <a:spcPct val="80000"/>
              </a:lnSpc>
            </a:pPr>
            <a:r>
              <a:rPr lang="en-US" altLang="en-US" b="1" dirty="0"/>
              <a:t>Example</a:t>
            </a:r>
            <a:r>
              <a:rPr lang="en-US" altLang="en-US" dirty="0"/>
              <a:t>:</a:t>
            </a:r>
          </a:p>
          <a:p>
            <a:pPr>
              <a:lnSpc>
                <a:spcPct val="80000"/>
              </a:lnSpc>
            </a:pPr>
            <a:r>
              <a:rPr lang="en-US" altLang="en-US" dirty="0"/>
              <a:t>The grade point averages of five students are listed in the table.  Which data are qualitative data and which are quantitative data?</a:t>
            </a:r>
          </a:p>
        </p:txBody>
      </p:sp>
      <p:graphicFrame>
        <p:nvGraphicFramePr>
          <p:cNvPr id="637985" name="Group 33">
            <a:extLst>
              <a:ext uri="{FF2B5EF4-FFF2-40B4-BE49-F238E27FC236}">
                <a16:creationId xmlns:a16="http://schemas.microsoft.com/office/drawing/2014/main" id="{5E1D3A15-0E90-7547-8560-39890F37132D}"/>
              </a:ext>
            </a:extLst>
          </p:cNvPr>
          <p:cNvGraphicFramePr>
            <a:graphicFrameLocks noGrp="1"/>
          </p:cNvGraphicFramePr>
          <p:nvPr>
            <p:ph sz="half" idx="2"/>
          </p:nvPr>
        </p:nvGraphicFramePr>
        <p:xfrm>
          <a:off x="4965700" y="2981325"/>
          <a:ext cx="2667000" cy="2743200"/>
        </p:xfrm>
        <a:graphic>
          <a:graphicData uri="http://schemas.openxmlformats.org/drawingml/2006/table">
            <a:tbl>
              <a:tblPr/>
              <a:tblGrid>
                <a:gridCol w="1333500">
                  <a:extLst>
                    <a:ext uri="{9D8B030D-6E8A-4147-A177-3AD203B41FA5}">
                      <a16:colId xmlns:a16="http://schemas.microsoft.com/office/drawing/2014/main" val="2277237441"/>
                    </a:ext>
                  </a:extLst>
                </a:gridCol>
                <a:gridCol w="1333500">
                  <a:extLst>
                    <a:ext uri="{9D8B030D-6E8A-4147-A177-3AD203B41FA5}">
                      <a16:colId xmlns:a16="http://schemas.microsoft.com/office/drawing/2014/main" val="1688991996"/>
                    </a:ext>
                  </a:extLst>
                </a:gridCol>
              </a:tblGrid>
              <a:tr h="0">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Student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GPA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3042289705"/>
                  </a:ext>
                </a:extLst>
              </a:tr>
              <a:tr h="0">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Sally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3.22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0406988"/>
                  </a:ext>
                </a:extLst>
              </a:tr>
              <a:tr h="0">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Bob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3.98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6357887"/>
                  </a:ext>
                </a:extLst>
              </a:tr>
              <a:tr h="0">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Cindy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2.75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7077234"/>
                  </a:ext>
                </a:extLst>
              </a:tr>
              <a:tr h="0">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Mark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2.24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2731117"/>
                  </a:ext>
                </a:extLst>
              </a:tr>
              <a:tr h="0">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Kathy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2400" b="0" i="0" u="none" strike="noStrike" cap="none" normalizeH="0" baseline="0">
                          <a:ln>
                            <a:noFill/>
                          </a:ln>
                          <a:solidFill>
                            <a:schemeClr val="tx1"/>
                          </a:solidFill>
                          <a:effectLst/>
                          <a:latin typeface="Garamond" panose="02020404030301010803" pitchFamily="18" charset="0"/>
                        </a:rPr>
                        <a:t>3.84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4419645"/>
                  </a:ext>
                </a:extLst>
              </a:tr>
            </a:tbl>
          </a:graphicData>
        </a:graphic>
      </p:graphicFrame>
      <p:grpSp>
        <p:nvGrpSpPr>
          <p:cNvPr id="637991" name="Group 39">
            <a:extLst>
              <a:ext uri="{FF2B5EF4-FFF2-40B4-BE49-F238E27FC236}">
                <a16:creationId xmlns:a16="http://schemas.microsoft.com/office/drawing/2014/main" id="{B08CA72D-1277-2B42-9BF3-4E29E4168787}"/>
              </a:ext>
            </a:extLst>
          </p:cNvPr>
          <p:cNvGrpSpPr>
            <a:grpSpLocks/>
          </p:cNvGrpSpPr>
          <p:nvPr/>
        </p:nvGrpSpPr>
        <p:grpSpPr bwMode="auto">
          <a:xfrm>
            <a:off x="6934200" y="5727699"/>
            <a:ext cx="3505200" cy="989013"/>
            <a:chOff x="3408" y="3608"/>
            <a:chExt cx="2208" cy="623"/>
          </a:xfrm>
        </p:grpSpPr>
        <p:sp>
          <p:nvSpPr>
            <p:cNvPr id="637986" name="Freeform 34">
              <a:extLst>
                <a:ext uri="{FF2B5EF4-FFF2-40B4-BE49-F238E27FC236}">
                  <a16:creationId xmlns:a16="http://schemas.microsoft.com/office/drawing/2014/main" id="{606D240E-9267-EE48-9133-9FEEB9DAB77B}"/>
                </a:ext>
              </a:extLst>
            </p:cNvPr>
            <p:cNvSpPr>
              <a:spLocks/>
            </p:cNvSpPr>
            <p:nvPr/>
          </p:nvSpPr>
          <p:spPr bwMode="auto">
            <a:xfrm>
              <a:off x="3408" y="3608"/>
              <a:ext cx="432" cy="233"/>
            </a:xfrm>
            <a:custGeom>
              <a:avLst/>
              <a:gdLst>
                <a:gd name="T0" fmla="*/ 0 w 432"/>
                <a:gd name="T1" fmla="*/ 0 h 96"/>
                <a:gd name="T2" fmla="*/ 0 w 432"/>
                <a:gd name="T3" fmla="*/ 96 h 96"/>
                <a:gd name="T4" fmla="*/ 432 w 432"/>
                <a:gd name="T5" fmla="*/ 96 h 96"/>
              </a:gdLst>
              <a:ahLst/>
              <a:cxnLst>
                <a:cxn ang="0">
                  <a:pos x="T0" y="T1"/>
                </a:cxn>
                <a:cxn ang="0">
                  <a:pos x="T2" y="T3"/>
                </a:cxn>
                <a:cxn ang="0">
                  <a:pos x="T4" y="T5"/>
                </a:cxn>
              </a:cxnLst>
              <a:rect l="0" t="0" r="r" b="b"/>
              <a:pathLst>
                <a:path w="432" h="96">
                  <a:moveTo>
                    <a:pt x="0" y="0"/>
                  </a:moveTo>
                  <a:lnTo>
                    <a:pt x="0" y="96"/>
                  </a:lnTo>
                  <a:lnTo>
                    <a:pt x="432" y="96"/>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37987" name="Text Box 35">
              <a:extLst>
                <a:ext uri="{FF2B5EF4-FFF2-40B4-BE49-F238E27FC236}">
                  <a16:creationId xmlns:a16="http://schemas.microsoft.com/office/drawing/2014/main" id="{4D20F59F-D55A-584E-B583-1B7D0B1F1B8C}"/>
                </a:ext>
              </a:extLst>
            </p:cNvPr>
            <p:cNvSpPr txBox="1">
              <a:spLocks noChangeArrowheads="1"/>
            </p:cNvSpPr>
            <p:nvPr/>
          </p:nvSpPr>
          <p:spPr bwMode="auto">
            <a:xfrm>
              <a:off x="3860" y="3630"/>
              <a:ext cx="175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solidFill>
                    <a:schemeClr val="folHlink"/>
                  </a:solidFill>
                </a:rPr>
                <a:t>Quantitative data</a:t>
              </a:r>
            </a:p>
          </p:txBody>
        </p:sp>
      </p:grpSp>
      <p:grpSp>
        <p:nvGrpSpPr>
          <p:cNvPr id="637990" name="Group 38">
            <a:extLst>
              <a:ext uri="{FF2B5EF4-FFF2-40B4-BE49-F238E27FC236}">
                <a16:creationId xmlns:a16="http://schemas.microsoft.com/office/drawing/2014/main" id="{69D87B0A-04EF-6E4D-BD8C-BA41A805ECFA}"/>
              </a:ext>
            </a:extLst>
          </p:cNvPr>
          <p:cNvGrpSpPr>
            <a:grpSpLocks/>
          </p:cNvGrpSpPr>
          <p:nvPr/>
        </p:nvGrpSpPr>
        <p:grpSpPr bwMode="auto">
          <a:xfrm>
            <a:off x="2238376" y="5714999"/>
            <a:ext cx="3171825" cy="989013"/>
            <a:chOff x="450" y="3600"/>
            <a:chExt cx="1998" cy="623"/>
          </a:xfrm>
        </p:grpSpPr>
        <p:sp>
          <p:nvSpPr>
            <p:cNvPr id="637988" name="Freeform 36">
              <a:extLst>
                <a:ext uri="{FF2B5EF4-FFF2-40B4-BE49-F238E27FC236}">
                  <a16:creationId xmlns:a16="http://schemas.microsoft.com/office/drawing/2014/main" id="{2DD97167-2803-6042-A826-CF7D964467A6}"/>
                </a:ext>
              </a:extLst>
            </p:cNvPr>
            <p:cNvSpPr>
              <a:spLocks/>
            </p:cNvSpPr>
            <p:nvPr/>
          </p:nvSpPr>
          <p:spPr bwMode="auto">
            <a:xfrm flipH="1">
              <a:off x="2016" y="3600"/>
              <a:ext cx="432" cy="233"/>
            </a:xfrm>
            <a:custGeom>
              <a:avLst/>
              <a:gdLst>
                <a:gd name="T0" fmla="*/ 0 w 432"/>
                <a:gd name="T1" fmla="*/ 0 h 96"/>
                <a:gd name="T2" fmla="*/ 0 w 432"/>
                <a:gd name="T3" fmla="*/ 96 h 96"/>
                <a:gd name="T4" fmla="*/ 432 w 432"/>
                <a:gd name="T5" fmla="*/ 96 h 96"/>
              </a:gdLst>
              <a:ahLst/>
              <a:cxnLst>
                <a:cxn ang="0">
                  <a:pos x="T0" y="T1"/>
                </a:cxn>
                <a:cxn ang="0">
                  <a:pos x="T2" y="T3"/>
                </a:cxn>
                <a:cxn ang="0">
                  <a:pos x="T4" y="T5"/>
                </a:cxn>
              </a:cxnLst>
              <a:rect l="0" t="0" r="r" b="b"/>
              <a:pathLst>
                <a:path w="432" h="96">
                  <a:moveTo>
                    <a:pt x="0" y="0"/>
                  </a:moveTo>
                  <a:lnTo>
                    <a:pt x="0" y="96"/>
                  </a:lnTo>
                  <a:lnTo>
                    <a:pt x="432" y="96"/>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37989" name="Text Box 37">
              <a:extLst>
                <a:ext uri="{FF2B5EF4-FFF2-40B4-BE49-F238E27FC236}">
                  <a16:creationId xmlns:a16="http://schemas.microsoft.com/office/drawing/2014/main" id="{8D0BFD8D-6DBE-2045-9FB9-6DFF961E31ED}"/>
                </a:ext>
              </a:extLst>
            </p:cNvPr>
            <p:cNvSpPr txBox="1">
              <a:spLocks noChangeArrowheads="1"/>
            </p:cNvSpPr>
            <p:nvPr/>
          </p:nvSpPr>
          <p:spPr bwMode="auto">
            <a:xfrm>
              <a:off x="450" y="3622"/>
              <a:ext cx="175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solidFill>
                    <a:schemeClr val="folHlink"/>
                  </a:solidFill>
                </a:rPr>
                <a:t>  Qualitative data</a:t>
              </a:r>
            </a:p>
          </p:txBody>
        </p:sp>
      </p:grpSp>
    </p:spTree>
    <p:extLst>
      <p:ext uri="{BB962C8B-B14F-4D97-AF65-F5344CB8AC3E}">
        <p14:creationId xmlns:p14="http://schemas.microsoft.com/office/powerpoint/2010/main" val="4068404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7588E1A-3D21-D847-9CC1-5202C16A90C8}"/>
              </a:ext>
            </a:extLst>
          </p:cNvPr>
          <p:cNvSpPr>
            <a:spLocks noGrp="1" noChangeArrowheads="1"/>
          </p:cNvSpPr>
          <p:nvPr>
            <p:ph type="body" idx="1"/>
          </p:nvPr>
        </p:nvSpPr>
        <p:spPr>
          <a:xfrm>
            <a:off x="2209800" y="1214202"/>
            <a:ext cx="7772400" cy="5186597"/>
          </a:xfrm>
          <a:noFill/>
          <a:ln/>
        </p:spPr>
        <p:txBody>
          <a:bodyPr/>
          <a:lstStyle/>
          <a:p>
            <a:pPr marL="0" indent="0" defTabSz="919163">
              <a:buNone/>
            </a:pPr>
            <a:endParaRPr lang="en-US" altLang="en-US" sz="2400" dirty="0"/>
          </a:p>
          <a:p>
            <a:pPr marL="0" indent="0" defTabSz="919163">
              <a:buNone/>
            </a:pPr>
            <a:r>
              <a:rPr lang="en-US" altLang="en-US" sz="2400" dirty="0"/>
              <a:t>					Nominal</a:t>
            </a:r>
          </a:p>
          <a:p>
            <a:pPr marL="0" indent="0" defTabSz="919163">
              <a:buNone/>
            </a:pPr>
            <a:r>
              <a:rPr lang="en-US" altLang="en-US" sz="2400" dirty="0"/>
              <a:t>		Qualitative		</a:t>
            </a:r>
          </a:p>
          <a:p>
            <a:pPr marL="0" indent="0" defTabSz="919163">
              <a:buNone/>
            </a:pPr>
            <a:r>
              <a:rPr lang="en-US" altLang="en-US" sz="2400" dirty="0"/>
              <a:t>					Ordinal</a:t>
            </a:r>
          </a:p>
          <a:p>
            <a:pPr marL="0" indent="0" defTabSz="919163">
              <a:buNone/>
            </a:pPr>
            <a:r>
              <a:rPr lang="en-US" altLang="en-US" sz="2400" dirty="0"/>
              <a:t>Variable</a:t>
            </a:r>
          </a:p>
          <a:p>
            <a:pPr marL="0" indent="0" defTabSz="919163">
              <a:buNone/>
            </a:pPr>
            <a:r>
              <a:rPr lang="en-US" altLang="en-US" sz="2400" dirty="0"/>
              <a:t>					Discrete</a:t>
            </a:r>
          </a:p>
          <a:p>
            <a:pPr marL="0" indent="0" defTabSz="919163">
              <a:buNone/>
            </a:pPr>
            <a:r>
              <a:rPr lang="en-US" altLang="en-US" sz="2400" dirty="0"/>
              <a:t>		Quantitative</a:t>
            </a:r>
          </a:p>
          <a:p>
            <a:pPr marL="0" indent="0" defTabSz="919163">
              <a:buNone/>
            </a:pPr>
            <a:r>
              <a:rPr lang="en-US" altLang="en-US" sz="2400" dirty="0"/>
              <a:t>					Continuous</a:t>
            </a:r>
          </a:p>
          <a:p>
            <a:pPr marL="0" indent="0" defTabSz="919163">
              <a:buNone/>
            </a:pPr>
            <a:endParaRPr lang="en-US" altLang="en-US" sz="2400" dirty="0"/>
          </a:p>
        </p:txBody>
      </p:sp>
      <p:sp>
        <p:nvSpPr>
          <p:cNvPr id="12291" name="Line 3">
            <a:extLst>
              <a:ext uri="{FF2B5EF4-FFF2-40B4-BE49-F238E27FC236}">
                <a16:creationId xmlns:a16="http://schemas.microsoft.com/office/drawing/2014/main" id="{C4459414-3143-2343-92B8-85073B090FA2}"/>
              </a:ext>
            </a:extLst>
          </p:cNvPr>
          <p:cNvSpPr>
            <a:spLocks noChangeShapeType="1"/>
          </p:cNvSpPr>
          <p:nvPr/>
        </p:nvSpPr>
        <p:spPr bwMode="auto">
          <a:xfrm flipV="1">
            <a:off x="3429000" y="2362200"/>
            <a:ext cx="609600" cy="91440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2" name="Line 4">
            <a:extLst>
              <a:ext uri="{FF2B5EF4-FFF2-40B4-BE49-F238E27FC236}">
                <a16:creationId xmlns:a16="http://schemas.microsoft.com/office/drawing/2014/main" id="{072D8851-CB45-F241-9890-17C93ABAD690}"/>
              </a:ext>
            </a:extLst>
          </p:cNvPr>
          <p:cNvSpPr>
            <a:spLocks noChangeShapeType="1"/>
          </p:cNvSpPr>
          <p:nvPr/>
        </p:nvSpPr>
        <p:spPr bwMode="auto">
          <a:xfrm>
            <a:off x="3429000" y="3276600"/>
            <a:ext cx="609600" cy="83820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3" name="Line 5">
            <a:extLst>
              <a:ext uri="{FF2B5EF4-FFF2-40B4-BE49-F238E27FC236}">
                <a16:creationId xmlns:a16="http://schemas.microsoft.com/office/drawing/2014/main" id="{C0B9DD4E-8AC5-B74E-8649-751077CD66F8}"/>
              </a:ext>
            </a:extLst>
          </p:cNvPr>
          <p:cNvSpPr>
            <a:spLocks noChangeShapeType="1"/>
          </p:cNvSpPr>
          <p:nvPr/>
        </p:nvSpPr>
        <p:spPr bwMode="auto">
          <a:xfrm flipV="1">
            <a:off x="5562600" y="1905000"/>
            <a:ext cx="1219200" cy="45720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4" name="Line 6">
            <a:extLst>
              <a:ext uri="{FF2B5EF4-FFF2-40B4-BE49-F238E27FC236}">
                <a16:creationId xmlns:a16="http://schemas.microsoft.com/office/drawing/2014/main" id="{B8BF58F4-8EF3-724E-B4E7-A777C83CEE63}"/>
              </a:ext>
            </a:extLst>
          </p:cNvPr>
          <p:cNvSpPr>
            <a:spLocks noChangeShapeType="1"/>
          </p:cNvSpPr>
          <p:nvPr/>
        </p:nvSpPr>
        <p:spPr bwMode="auto">
          <a:xfrm>
            <a:off x="5562600" y="2362200"/>
            <a:ext cx="1219200" cy="38100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5" name="Line 7">
            <a:extLst>
              <a:ext uri="{FF2B5EF4-FFF2-40B4-BE49-F238E27FC236}">
                <a16:creationId xmlns:a16="http://schemas.microsoft.com/office/drawing/2014/main" id="{92ECD7E1-4FF5-A54D-B91F-32B3E2EB15B9}"/>
              </a:ext>
            </a:extLst>
          </p:cNvPr>
          <p:cNvSpPr>
            <a:spLocks noChangeShapeType="1"/>
          </p:cNvSpPr>
          <p:nvPr/>
        </p:nvSpPr>
        <p:spPr bwMode="auto">
          <a:xfrm flipV="1">
            <a:off x="5715000" y="3657600"/>
            <a:ext cx="1066800" cy="45720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6" name="Line 8">
            <a:extLst>
              <a:ext uri="{FF2B5EF4-FFF2-40B4-BE49-F238E27FC236}">
                <a16:creationId xmlns:a16="http://schemas.microsoft.com/office/drawing/2014/main" id="{733A6A2B-6CC4-F64F-9F8A-30FBE7AEAAC3}"/>
              </a:ext>
            </a:extLst>
          </p:cNvPr>
          <p:cNvSpPr>
            <a:spLocks noChangeShapeType="1"/>
          </p:cNvSpPr>
          <p:nvPr/>
        </p:nvSpPr>
        <p:spPr bwMode="auto">
          <a:xfrm>
            <a:off x="5715000" y="4114800"/>
            <a:ext cx="1066800" cy="38100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a:extLst>
              <a:ext uri="{FF2B5EF4-FFF2-40B4-BE49-F238E27FC236}">
                <a16:creationId xmlns:a16="http://schemas.microsoft.com/office/drawing/2014/main" id="{915D0264-E73C-4749-9289-C816FD5812AA}"/>
              </a:ext>
            </a:extLst>
          </p:cNvPr>
          <p:cNvSpPr/>
          <p:nvPr/>
        </p:nvSpPr>
        <p:spPr>
          <a:xfrm>
            <a:off x="569626" y="376002"/>
            <a:ext cx="10762938" cy="461665"/>
          </a:xfrm>
          <a:prstGeom prst="rect">
            <a:avLst/>
          </a:prstGeom>
        </p:spPr>
        <p:txBody>
          <a:bodyPr wrap="square">
            <a:spAutoFit/>
          </a:bodyPr>
          <a:lstStyle/>
          <a:p>
            <a:pPr defTabSz="919163"/>
            <a:r>
              <a:rPr lang="en-US" altLang="en-US" sz="2400" dirty="0"/>
              <a:t>Qualitative and quantitative variables may be further subdivided:</a:t>
            </a:r>
          </a:p>
        </p:txBody>
      </p:sp>
      <p:sp>
        <p:nvSpPr>
          <p:cNvPr id="3" name="Date Placeholder 2">
            <a:extLst>
              <a:ext uri="{FF2B5EF4-FFF2-40B4-BE49-F238E27FC236}">
                <a16:creationId xmlns:a16="http://schemas.microsoft.com/office/drawing/2014/main" id="{99D38045-EDCE-424F-9AF9-551942ED9E7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2819408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C8B82E3-3F29-DF44-A8C7-49F44A0B011E}"/>
              </a:ext>
            </a:extLst>
          </p:cNvPr>
          <p:cNvSpPr>
            <a:spLocks noGrp="1" noChangeArrowheads="1"/>
          </p:cNvSpPr>
          <p:nvPr>
            <p:ph type="body" idx="1"/>
          </p:nvPr>
        </p:nvSpPr>
        <p:spPr>
          <a:xfrm>
            <a:off x="659567" y="693293"/>
            <a:ext cx="10792918" cy="5867400"/>
          </a:xfrm>
          <a:noFill/>
          <a:ln/>
        </p:spPr>
        <p:txBody>
          <a:bodyPr>
            <a:normAutofit/>
          </a:bodyPr>
          <a:lstStyle/>
          <a:p>
            <a:pPr marL="0" indent="0">
              <a:buNone/>
            </a:pPr>
            <a:r>
              <a:rPr lang="en-US" altLang="en-US" sz="2400" b="1" dirty="0">
                <a:solidFill>
                  <a:schemeClr val="hlink"/>
                </a:solidFill>
              </a:rPr>
              <a:t>Nominal Variable</a:t>
            </a:r>
            <a:r>
              <a:rPr lang="en-US" altLang="en-US" sz="2400" dirty="0"/>
              <a:t>: A qualitative variable that categorizes (or describes, or names) an element of a population (hair color).</a:t>
            </a:r>
          </a:p>
          <a:p>
            <a:pPr marL="0" indent="0">
              <a:buNone/>
            </a:pPr>
            <a:endParaRPr lang="en-US" altLang="en-US" sz="2400" b="1" dirty="0">
              <a:solidFill>
                <a:schemeClr val="hlink"/>
              </a:solidFill>
            </a:endParaRPr>
          </a:p>
          <a:p>
            <a:pPr marL="0" indent="0">
              <a:buNone/>
            </a:pPr>
            <a:r>
              <a:rPr lang="en-US" altLang="en-US" sz="2400" b="1" dirty="0">
                <a:solidFill>
                  <a:schemeClr val="hlink"/>
                </a:solidFill>
              </a:rPr>
              <a:t>Ordinal Variable</a:t>
            </a:r>
            <a:r>
              <a:rPr lang="en-US" altLang="en-US" sz="2400" dirty="0"/>
              <a:t>: A qualitative variable that incorporates an ordered position, or ranking (level of happiness).</a:t>
            </a:r>
          </a:p>
          <a:p>
            <a:pPr marL="0" indent="0">
              <a:buNone/>
            </a:pPr>
            <a:endParaRPr lang="en-US" altLang="en-US" sz="2400" dirty="0"/>
          </a:p>
          <a:p>
            <a:pPr marL="0" indent="0">
              <a:buNone/>
            </a:pPr>
            <a:r>
              <a:rPr lang="en-US" altLang="en-US" sz="2400" b="1" dirty="0">
                <a:solidFill>
                  <a:schemeClr val="hlink"/>
                </a:solidFill>
              </a:rPr>
              <a:t>Discrete Variable</a:t>
            </a:r>
            <a:r>
              <a:rPr lang="en-US" altLang="en-US" sz="2400" dirty="0"/>
              <a:t>: A quantitative variable that can assume a countable number of values (number of students in each class).  </a:t>
            </a:r>
          </a:p>
          <a:p>
            <a:pPr marL="0" indent="0">
              <a:buNone/>
            </a:pPr>
            <a:endParaRPr lang="en-US" altLang="en-US" sz="2400" dirty="0"/>
          </a:p>
          <a:p>
            <a:pPr marL="0" indent="0">
              <a:buNone/>
            </a:pPr>
            <a:r>
              <a:rPr lang="en-US" altLang="en-US" sz="2400" b="1" dirty="0">
                <a:solidFill>
                  <a:schemeClr val="hlink"/>
                </a:solidFill>
              </a:rPr>
              <a:t>Continuous Variable</a:t>
            </a:r>
            <a:r>
              <a:rPr lang="en-US" altLang="en-US" sz="2400" dirty="0"/>
              <a:t>: A quantitative variable that can assume an uncountable number of values.  Intuitively, a continuous variable can assume any value along a line interval, including every possible value between any two values (salary of an employee).</a:t>
            </a:r>
          </a:p>
        </p:txBody>
      </p:sp>
      <p:sp>
        <p:nvSpPr>
          <p:cNvPr id="2" name="Date Placeholder 1">
            <a:extLst>
              <a:ext uri="{FF2B5EF4-FFF2-40B4-BE49-F238E27FC236}">
                <a16:creationId xmlns:a16="http://schemas.microsoft.com/office/drawing/2014/main" id="{03C929C6-2488-A84C-A2CE-26DAE1C0859F}"/>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3978255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5947EC2-83F6-A540-A725-6CD883DA0822}"/>
              </a:ext>
            </a:extLst>
          </p:cNvPr>
          <p:cNvSpPr>
            <a:spLocks noGrp="1" noChangeArrowheads="1"/>
          </p:cNvSpPr>
          <p:nvPr>
            <p:ph type="body" idx="1"/>
          </p:nvPr>
        </p:nvSpPr>
        <p:spPr>
          <a:xfrm>
            <a:off x="539646" y="843195"/>
            <a:ext cx="10957810" cy="4523284"/>
          </a:xfrm>
          <a:noFill/>
          <a:ln/>
        </p:spPr>
        <p:txBody>
          <a:bodyPr/>
          <a:lstStyle/>
          <a:p>
            <a:pPr marL="609600" indent="-609600">
              <a:buNone/>
              <a:tabLst>
                <a:tab pos="287338" algn="l"/>
              </a:tabLst>
            </a:pPr>
            <a:r>
              <a:rPr lang="en-US" altLang="en-US" sz="2400" i="1" dirty="0">
                <a:solidFill>
                  <a:schemeClr val="tx2"/>
                </a:solidFill>
              </a:rPr>
              <a:t>Note</a:t>
            </a:r>
            <a:r>
              <a:rPr lang="en-US" altLang="en-US" sz="2400" dirty="0"/>
              <a:t>:</a:t>
            </a:r>
          </a:p>
          <a:p>
            <a:pPr marL="609600" indent="-609600">
              <a:buNone/>
              <a:tabLst>
                <a:tab pos="287338" algn="l"/>
              </a:tabLst>
            </a:pPr>
            <a:r>
              <a:rPr lang="en-US" altLang="en-US" sz="2400" dirty="0"/>
              <a:t>1.	In many cases, a discrete and continuous variable may be distinguished by determining whether the variables are related to a count or a measurement.</a:t>
            </a:r>
          </a:p>
          <a:p>
            <a:pPr marL="609600" indent="-609600">
              <a:buFontTx/>
              <a:buAutoNum type="arabicPeriod" startAt="2"/>
              <a:tabLst>
                <a:tab pos="287338" algn="l"/>
              </a:tabLst>
            </a:pPr>
            <a:r>
              <a:rPr lang="en-US" altLang="en-US" sz="2400" dirty="0"/>
              <a:t>Discrete variables are usually associated with counting.  </a:t>
            </a:r>
          </a:p>
          <a:p>
            <a:pPr marL="609600" indent="-609600">
              <a:buFontTx/>
              <a:buAutoNum type="arabicPeriod" startAt="2"/>
              <a:tabLst>
                <a:tab pos="287338" algn="l"/>
              </a:tabLst>
            </a:pPr>
            <a:r>
              <a:rPr lang="en-US" altLang="en-US" sz="2400" dirty="0"/>
              <a:t>Continuous variables are usually associated with measurements.  The values of discrete variables are only limited by your ability to measure them.</a:t>
            </a:r>
          </a:p>
          <a:p>
            <a:pPr marL="609600" indent="-609600">
              <a:buFontTx/>
              <a:buAutoNum type="arabicPeriod" startAt="3"/>
              <a:tabLst>
                <a:tab pos="287338" algn="l"/>
              </a:tabLst>
            </a:pPr>
            <a:endParaRPr lang="en-US" altLang="en-US" sz="2400" dirty="0"/>
          </a:p>
        </p:txBody>
      </p:sp>
      <p:sp>
        <p:nvSpPr>
          <p:cNvPr id="2" name="Date Placeholder 1">
            <a:extLst>
              <a:ext uri="{FF2B5EF4-FFF2-40B4-BE49-F238E27FC236}">
                <a16:creationId xmlns:a16="http://schemas.microsoft.com/office/drawing/2014/main" id="{20BE7EAD-1FC1-E04F-B625-9407C16452C4}"/>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0167257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88B0B5D-0387-E84F-A88E-B7C819BFFD7F}"/>
              </a:ext>
            </a:extLst>
          </p:cNvPr>
          <p:cNvSpPr>
            <a:spLocks noGrp="1" noChangeArrowheads="1"/>
          </p:cNvSpPr>
          <p:nvPr>
            <p:ph type="body" idx="1"/>
          </p:nvPr>
        </p:nvSpPr>
        <p:spPr>
          <a:xfrm>
            <a:off x="764498" y="678305"/>
            <a:ext cx="10822898" cy="5017957"/>
          </a:xfrm>
          <a:noFill/>
          <a:ln/>
        </p:spPr>
        <p:txBody>
          <a:bodyPr/>
          <a:lstStyle/>
          <a:p>
            <a:pPr marL="0" indent="0">
              <a:buNone/>
              <a:tabLst>
                <a:tab pos="287338" algn="l"/>
              </a:tabLst>
            </a:pPr>
            <a:r>
              <a:rPr lang="en-US" altLang="en-US" sz="2400" i="1" dirty="0">
                <a:solidFill>
                  <a:schemeClr val="tx2"/>
                </a:solidFill>
              </a:rPr>
              <a:t>Example</a:t>
            </a:r>
            <a:r>
              <a:rPr lang="en-US" altLang="en-US" sz="2400" dirty="0"/>
              <a:t>: Identify each of the following as examples of (1) nominal, (2) ordinal, (3) discrete, or (4) continuous variables:</a:t>
            </a:r>
          </a:p>
          <a:p>
            <a:pPr marL="0" indent="0">
              <a:buNone/>
              <a:tabLst>
                <a:tab pos="287338" algn="l"/>
              </a:tabLst>
            </a:pPr>
            <a:r>
              <a:rPr lang="en-US" altLang="en-US" sz="2400" dirty="0"/>
              <a:t>1.	The length of time until a pain reliever begins to work.</a:t>
            </a:r>
          </a:p>
          <a:p>
            <a:pPr marL="0" indent="0">
              <a:buNone/>
              <a:tabLst>
                <a:tab pos="287338" algn="l"/>
              </a:tabLst>
            </a:pPr>
            <a:r>
              <a:rPr lang="en-US" altLang="en-US" sz="2400" dirty="0"/>
              <a:t>2. The number of chocolate chips in a cookie.</a:t>
            </a:r>
          </a:p>
          <a:p>
            <a:pPr marL="0" indent="0">
              <a:buNone/>
              <a:tabLst>
                <a:tab pos="287338" algn="l"/>
              </a:tabLst>
            </a:pPr>
            <a:r>
              <a:rPr lang="en-US" altLang="en-US" sz="2400" dirty="0"/>
              <a:t>3.	The number of colors used in a statistics textbook.</a:t>
            </a:r>
          </a:p>
          <a:p>
            <a:pPr marL="0" indent="0">
              <a:buNone/>
              <a:tabLst>
                <a:tab pos="287338" algn="l"/>
              </a:tabLst>
            </a:pPr>
            <a:r>
              <a:rPr lang="en-US" altLang="en-US" sz="2400" dirty="0"/>
              <a:t>4.	The brand of refrigerator in a home.</a:t>
            </a:r>
          </a:p>
          <a:p>
            <a:pPr marL="0" indent="0">
              <a:buNone/>
              <a:tabLst>
                <a:tab pos="287338" algn="l"/>
              </a:tabLst>
            </a:pPr>
            <a:r>
              <a:rPr lang="en-US" altLang="en-US" sz="2400" dirty="0"/>
              <a:t>5.	The overall satisfaction rating of a new car.</a:t>
            </a:r>
          </a:p>
          <a:p>
            <a:pPr marL="0" indent="0">
              <a:buNone/>
              <a:tabLst>
                <a:tab pos="287338" algn="l"/>
              </a:tabLst>
            </a:pPr>
            <a:r>
              <a:rPr lang="en-US" altLang="en-US" sz="2400" dirty="0"/>
              <a:t>6.	The number of files on a computer’s hard disk.</a:t>
            </a:r>
          </a:p>
          <a:p>
            <a:pPr marL="0" indent="0">
              <a:buNone/>
              <a:tabLst>
                <a:tab pos="287338" algn="l"/>
              </a:tabLst>
            </a:pPr>
            <a:r>
              <a:rPr lang="en-US" altLang="en-US" sz="2400" dirty="0"/>
              <a:t>7.	The pH level of the water in a swimming pool.</a:t>
            </a:r>
          </a:p>
          <a:p>
            <a:pPr marL="0" indent="0">
              <a:buNone/>
              <a:tabLst>
                <a:tab pos="287338" algn="l"/>
              </a:tabLst>
            </a:pPr>
            <a:r>
              <a:rPr lang="en-US" altLang="en-US" sz="2400" dirty="0"/>
              <a:t>8.	The number of staples in a stapler.</a:t>
            </a:r>
          </a:p>
        </p:txBody>
      </p:sp>
      <p:sp>
        <p:nvSpPr>
          <p:cNvPr id="2" name="Date Placeholder 1">
            <a:extLst>
              <a:ext uri="{FF2B5EF4-FFF2-40B4-BE49-F238E27FC236}">
                <a16:creationId xmlns:a16="http://schemas.microsoft.com/office/drawing/2014/main" id="{0EA8EFBC-56BC-2A4D-BE86-1EA7764A11A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046090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CFE2A615-8162-9A4D-B800-EAE7021130CA}"/>
              </a:ext>
            </a:extLst>
          </p:cNvPr>
          <p:cNvSpPr>
            <a:spLocks noGrp="1" noChangeArrowheads="1"/>
          </p:cNvSpPr>
          <p:nvPr>
            <p:ph type="title"/>
          </p:nvPr>
        </p:nvSpPr>
        <p:spPr/>
        <p:txBody>
          <a:bodyPr/>
          <a:lstStyle/>
          <a:p>
            <a:r>
              <a:rPr lang="en-US" altLang="en-US"/>
              <a:t>Descriptive Statistics	</a:t>
            </a:r>
          </a:p>
        </p:txBody>
      </p:sp>
      <p:sp>
        <p:nvSpPr>
          <p:cNvPr id="75779" name="Rectangle 3">
            <a:extLst>
              <a:ext uri="{FF2B5EF4-FFF2-40B4-BE49-F238E27FC236}">
                <a16:creationId xmlns:a16="http://schemas.microsoft.com/office/drawing/2014/main" id="{488CB5F2-1EBE-6D4C-A83D-6DD90654FEFE}"/>
              </a:ext>
            </a:extLst>
          </p:cNvPr>
          <p:cNvSpPr>
            <a:spLocks noGrp="1" noChangeArrowheads="1"/>
          </p:cNvSpPr>
          <p:nvPr>
            <p:ph type="body" idx="1"/>
          </p:nvPr>
        </p:nvSpPr>
        <p:spPr/>
        <p:txBody>
          <a:bodyPr>
            <a:normAutofit/>
          </a:bodyPr>
          <a:lstStyle/>
          <a:p>
            <a:pPr>
              <a:lnSpc>
                <a:spcPct val="90000"/>
              </a:lnSpc>
              <a:buFont typeface="Wingdings" pitchFamily="2" charset="2"/>
              <a:buNone/>
            </a:pPr>
            <a:r>
              <a:rPr lang="en-US" altLang="en-US" sz="2400" dirty="0"/>
              <a:t>Types of descriptive statistics:</a:t>
            </a:r>
          </a:p>
          <a:p>
            <a:pPr>
              <a:lnSpc>
                <a:spcPct val="90000"/>
              </a:lnSpc>
            </a:pPr>
            <a:r>
              <a:rPr lang="en-US" altLang="en-US" sz="2400" dirty="0"/>
              <a:t>Organize Data</a:t>
            </a:r>
          </a:p>
          <a:p>
            <a:pPr lvl="1">
              <a:lnSpc>
                <a:spcPct val="90000"/>
              </a:lnSpc>
            </a:pPr>
            <a:r>
              <a:rPr lang="en-US" altLang="en-US" sz="2400" dirty="0"/>
              <a:t>Tables</a:t>
            </a:r>
          </a:p>
          <a:p>
            <a:pPr lvl="1">
              <a:lnSpc>
                <a:spcPct val="90000"/>
              </a:lnSpc>
            </a:pPr>
            <a:r>
              <a:rPr lang="en-US" altLang="en-US" sz="2400" dirty="0"/>
              <a:t>Graphs</a:t>
            </a:r>
          </a:p>
          <a:p>
            <a:pPr lvl="1">
              <a:lnSpc>
                <a:spcPct val="90000"/>
              </a:lnSpc>
              <a:buFont typeface="Wingdings" pitchFamily="2" charset="2"/>
              <a:buNone/>
            </a:pPr>
            <a:endParaRPr lang="en-US" altLang="en-US" sz="2400" dirty="0"/>
          </a:p>
          <a:p>
            <a:pPr>
              <a:lnSpc>
                <a:spcPct val="90000"/>
              </a:lnSpc>
            </a:pPr>
            <a:r>
              <a:rPr lang="en-US" altLang="en-US" sz="2400" dirty="0"/>
              <a:t>Summarize Data</a:t>
            </a:r>
          </a:p>
          <a:p>
            <a:pPr lvl="1">
              <a:lnSpc>
                <a:spcPct val="90000"/>
              </a:lnSpc>
            </a:pPr>
            <a:r>
              <a:rPr lang="en-US" altLang="en-US" sz="2400" dirty="0"/>
              <a:t>Central Tendency</a:t>
            </a:r>
          </a:p>
          <a:p>
            <a:pPr lvl="1">
              <a:lnSpc>
                <a:spcPct val="90000"/>
              </a:lnSpc>
            </a:pPr>
            <a:r>
              <a:rPr lang="en-US" altLang="en-US" sz="2400" dirty="0"/>
              <a:t>Variation</a:t>
            </a:r>
          </a:p>
          <a:p>
            <a:pPr lvl="1">
              <a:lnSpc>
                <a:spcPct val="90000"/>
              </a:lnSpc>
            </a:pPr>
            <a:endParaRPr lang="en-US" altLang="en-US" sz="2400" dirty="0"/>
          </a:p>
        </p:txBody>
      </p:sp>
      <p:sp>
        <p:nvSpPr>
          <p:cNvPr id="2" name="Date Placeholder 1">
            <a:extLst>
              <a:ext uri="{FF2B5EF4-FFF2-40B4-BE49-F238E27FC236}">
                <a16:creationId xmlns:a16="http://schemas.microsoft.com/office/drawing/2014/main" id="{86ACE9CA-AEE6-8A44-9E40-C3C83D0D597C}"/>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6665174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BA36064-7412-3241-B554-AD5595899BBB}"/>
              </a:ext>
            </a:extLst>
          </p:cNvPr>
          <p:cNvSpPr>
            <a:spLocks noGrp="1" noChangeArrowheads="1"/>
          </p:cNvSpPr>
          <p:nvPr>
            <p:ph type="title"/>
          </p:nvPr>
        </p:nvSpPr>
        <p:spPr/>
        <p:txBody>
          <a:bodyPr/>
          <a:lstStyle/>
          <a:p>
            <a:r>
              <a:rPr lang="en-US" altLang="en-US"/>
              <a:t>Descriptive Statistics	</a:t>
            </a:r>
          </a:p>
        </p:txBody>
      </p:sp>
      <p:sp>
        <p:nvSpPr>
          <p:cNvPr id="76803" name="Rectangle 3">
            <a:extLst>
              <a:ext uri="{FF2B5EF4-FFF2-40B4-BE49-F238E27FC236}">
                <a16:creationId xmlns:a16="http://schemas.microsoft.com/office/drawing/2014/main" id="{2706DFC4-F459-BE40-A67B-F5A36B95C79F}"/>
              </a:ext>
            </a:extLst>
          </p:cNvPr>
          <p:cNvSpPr>
            <a:spLocks noGrp="1" noChangeArrowheads="1"/>
          </p:cNvSpPr>
          <p:nvPr>
            <p:ph type="body" idx="1"/>
          </p:nvPr>
        </p:nvSpPr>
        <p:spPr/>
        <p:txBody>
          <a:bodyPr/>
          <a:lstStyle/>
          <a:p>
            <a:pPr>
              <a:lnSpc>
                <a:spcPct val="80000"/>
              </a:lnSpc>
              <a:buFont typeface="Wingdings" pitchFamily="2" charset="2"/>
              <a:buNone/>
            </a:pPr>
            <a:r>
              <a:rPr lang="en-US" altLang="en-US" sz="2600"/>
              <a:t>Summarizing Data:</a:t>
            </a:r>
          </a:p>
          <a:p>
            <a:pPr>
              <a:lnSpc>
                <a:spcPct val="80000"/>
              </a:lnSpc>
            </a:pPr>
            <a:endParaRPr lang="en-US" altLang="en-US" sz="2600"/>
          </a:p>
          <a:p>
            <a:pPr lvl="1">
              <a:lnSpc>
                <a:spcPct val="80000"/>
              </a:lnSpc>
            </a:pPr>
            <a:r>
              <a:rPr lang="en-US" altLang="en-US" sz="2200"/>
              <a:t>Central Tendency (or Groups’ “Middle Values”)</a:t>
            </a:r>
          </a:p>
          <a:p>
            <a:pPr lvl="2">
              <a:lnSpc>
                <a:spcPct val="80000"/>
              </a:lnSpc>
            </a:pPr>
            <a:r>
              <a:rPr lang="en-US" altLang="en-US"/>
              <a:t>Mean</a:t>
            </a:r>
          </a:p>
          <a:p>
            <a:pPr lvl="2">
              <a:lnSpc>
                <a:spcPct val="80000"/>
              </a:lnSpc>
            </a:pPr>
            <a:r>
              <a:rPr lang="en-US" altLang="en-US"/>
              <a:t>Median</a:t>
            </a:r>
          </a:p>
          <a:p>
            <a:pPr lvl="2">
              <a:lnSpc>
                <a:spcPct val="80000"/>
              </a:lnSpc>
            </a:pPr>
            <a:r>
              <a:rPr lang="en-US" altLang="en-US"/>
              <a:t>Mode</a:t>
            </a:r>
          </a:p>
          <a:p>
            <a:pPr lvl="2">
              <a:lnSpc>
                <a:spcPct val="80000"/>
              </a:lnSpc>
            </a:pPr>
            <a:endParaRPr lang="en-US" altLang="en-US"/>
          </a:p>
          <a:p>
            <a:pPr lvl="1">
              <a:lnSpc>
                <a:spcPct val="80000"/>
              </a:lnSpc>
            </a:pPr>
            <a:r>
              <a:rPr lang="en-US" altLang="en-US" sz="2200"/>
              <a:t>Variation (or Summary of Differences Within Groups) </a:t>
            </a:r>
          </a:p>
          <a:p>
            <a:pPr lvl="2">
              <a:lnSpc>
                <a:spcPct val="80000"/>
              </a:lnSpc>
            </a:pPr>
            <a:r>
              <a:rPr lang="en-US" altLang="en-US"/>
              <a:t>Range</a:t>
            </a:r>
          </a:p>
          <a:p>
            <a:pPr lvl="2">
              <a:lnSpc>
                <a:spcPct val="80000"/>
              </a:lnSpc>
            </a:pPr>
            <a:r>
              <a:rPr lang="en-US" altLang="en-US"/>
              <a:t>Interquartile Range</a:t>
            </a:r>
          </a:p>
          <a:p>
            <a:pPr lvl="2">
              <a:lnSpc>
                <a:spcPct val="80000"/>
              </a:lnSpc>
            </a:pPr>
            <a:r>
              <a:rPr lang="en-US" altLang="en-US"/>
              <a:t>Variance</a:t>
            </a:r>
          </a:p>
          <a:p>
            <a:pPr lvl="2">
              <a:lnSpc>
                <a:spcPct val="80000"/>
              </a:lnSpc>
            </a:pPr>
            <a:r>
              <a:rPr lang="en-US" altLang="en-US"/>
              <a:t>Standard Deviation</a:t>
            </a:r>
          </a:p>
          <a:p>
            <a:pPr lvl="1">
              <a:lnSpc>
                <a:spcPct val="80000"/>
              </a:lnSpc>
            </a:pPr>
            <a:endParaRPr lang="en-US" altLang="en-US" sz="2200"/>
          </a:p>
        </p:txBody>
      </p:sp>
      <p:sp>
        <p:nvSpPr>
          <p:cNvPr id="2" name="Date Placeholder 1">
            <a:extLst>
              <a:ext uri="{FF2B5EF4-FFF2-40B4-BE49-F238E27FC236}">
                <a16:creationId xmlns:a16="http://schemas.microsoft.com/office/drawing/2014/main" id="{683A8969-A654-4745-8802-F7E83E85C192}"/>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1220678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92F5DAB-7CE5-9540-9C18-82CA0452F363}"/>
              </a:ext>
            </a:extLst>
          </p:cNvPr>
          <p:cNvSpPr>
            <a:spLocks noGrp="1" noChangeArrowheads="1"/>
          </p:cNvSpPr>
          <p:nvPr>
            <p:ph type="title"/>
          </p:nvPr>
        </p:nvSpPr>
        <p:spPr/>
        <p:txBody>
          <a:bodyPr/>
          <a:lstStyle/>
          <a:p>
            <a:r>
              <a:rPr lang="en-US" altLang="en-US"/>
              <a:t>Mean	</a:t>
            </a:r>
          </a:p>
        </p:txBody>
      </p:sp>
      <p:sp>
        <p:nvSpPr>
          <p:cNvPr id="77827" name="Rectangle 3">
            <a:extLst>
              <a:ext uri="{FF2B5EF4-FFF2-40B4-BE49-F238E27FC236}">
                <a16:creationId xmlns:a16="http://schemas.microsoft.com/office/drawing/2014/main" id="{64D52536-7085-914B-9C9A-3EE1919AEA09}"/>
              </a:ext>
            </a:extLst>
          </p:cNvPr>
          <p:cNvSpPr>
            <a:spLocks noGrp="1" noChangeArrowheads="1"/>
          </p:cNvSpPr>
          <p:nvPr>
            <p:ph type="body" idx="1"/>
          </p:nvPr>
        </p:nvSpPr>
        <p:spPr>
          <a:xfrm>
            <a:off x="490538" y="1524000"/>
            <a:ext cx="11210924" cy="5105400"/>
          </a:xfrm>
        </p:spPr>
        <p:txBody>
          <a:bodyPr/>
          <a:lstStyle/>
          <a:p>
            <a:pPr>
              <a:lnSpc>
                <a:spcPct val="80000"/>
              </a:lnSpc>
              <a:buFont typeface="Wingdings" pitchFamily="2" charset="2"/>
              <a:buNone/>
            </a:pPr>
            <a:endParaRPr lang="en-US" altLang="en-US" sz="2400" dirty="0">
              <a:latin typeface="Arial Unicode MS" panose="020B0604020202020204" pitchFamily="34" charset="-128"/>
            </a:endParaRPr>
          </a:p>
          <a:p>
            <a:pPr>
              <a:lnSpc>
                <a:spcPct val="80000"/>
              </a:lnSpc>
              <a:buFont typeface="Wingdings" pitchFamily="2" charset="2"/>
              <a:buNone/>
            </a:pPr>
            <a:r>
              <a:rPr lang="en-US" altLang="en-US" sz="2400" dirty="0">
                <a:latin typeface="Arial Unicode MS" panose="020B0604020202020204" pitchFamily="34" charset="-128"/>
              </a:rPr>
              <a:t>Most commonly called the “average.”</a:t>
            </a:r>
          </a:p>
          <a:p>
            <a:pPr>
              <a:lnSpc>
                <a:spcPct val="80000"/>
              </a:lnSpc>
              <a:buFont typeface="Wingdings" pitchFamily="2" charset="2"/>
              <a:buNone/>
            </a:pPr>
            <a:endParaRPr lang="en-US" altLang="en-US" sz="2400" dirty="0">
              <a:latin typeface="Arial Unicode MS" panose="020B0604020202020204" pitchFamily="34" charset="-128"/>
            </a:endParaRPr>
          </a:p>
          <a:p>
            <a:pPr>
              <a:lnSpc>
                <a:spcPct val="80000"/>
              </a:lnSpc>
              <a:buFont typeface="Wingdings" pitchFamily="2" charset="2"/>
              <a:buNone/>
            </a:pPr>
            <a:r>
              <a:rPr lang="en-US" altLang="en-US" sz="2400" dirty="0">
                <a:latin typeface="Arial Unicode MS" panose="020B0604020202020204" pitchFamily="34" charset="-128"/>
              </a:rPr>
              <a:t>Add up the values for each case and divide by the total number of cases.</a:t>
            </a:r>
          </a:p>
          <a:p>
            <a:pPr>
              <a:lnSpc>
                <a:spcPct val="80000"/>
              </a:lnSpc>
              <a:buFont typeface="Wingdings" pitchFamily="2" charset="2"/>
              <a:buNone/>
            </a:pPr>
            <a:endParaRPr lang="en-US" altLang="en-US" sz="2400" dirty="0">
              <a:latin typeface="Arial Unicode MS" panose="020B0604020202020204" pitchFamily="34" charset="-128"/>
            </a:endParaRPr>
          </a:p>
          <a:p>
            <a:pPr>
              <a:lnSpc>
                <a:spcPct val="80000"/>
              </a:lnSpc>
              <a:buFont typeface="Wingdings" pitchFamily="2" charset="2"/>
              <a:buNone/>
            </a:pPr>
            <a:r>
              <a:rPr lang="en-US" altLang="en-US" sz="2400" dirty="0">
                <a:latin typeface="Arial Unicode MS" panose="020B0604020202020204" pitchFamily="34" charset="-128"/>
              </a:rPr>
              <a:t>Y-bar  =    (Y1 + Y2 + . . . + </a:t>
            </a:r>
            <a:r>
              <a:rPr lang="en-US" altLang="en-US" sz="2400" dirty="0" err="1">
                <a:latin typeface="Arial Unicode MS" panose="020B0604020202020204" pitchFamily="34" charset="-128"/>
              </a:rPr>
              <a:t>Yn</a:t>
            </a:r>
            <a:r>
              <a:rPr lang="en-US" altLang="en-US" sz="2400" dirty="0">
                <a:latin typeface="Arial Unicode MS" panose="020B0604020202020204" pitchFamily="34" charset="-128"/>
              </a:rPr>
              <a:t>) </a:t>
            </a:r>
          </a:p>
          <a:p>
            <a:pPr>
              <a:lnSpc>
                <a:spcPct val="80000"/>
              </a:lnSpc>
              <a:buFont typeface="Wingdings" pitchFamily="2" charset="2"/>
              <a:buNone/>
            </a:pPr>
            <a:r>
              <a:rPr lang="en-US" altLang="en-US" sz="2400" dirty="0">
                <a:latin typeface="Arial Unicode MS" panose="020B0604020202020204" pitchFamily="34" charset="-128"/>
              </a:rPr>
              <a:t>                               n</a:t>
            </a:r>
          </a:p>
          <a:p>
            <a:pPr>
              <a:lnSpc>
                <a:spcPct val="80000"/>
              </a:lnSpc>
              <a:buFont typeface="Wingdings" pitchFamily="2" charset="2"/>
              <a:buNone/>
            </a:pPr>
            <a:endParaRPr lang="en-US" altLang="en-US" sz="2400" dirty="0">
              <a:latin typeface="Arial Unicode MS" panose="020B0604020202020204" pitchFamily="34" charset="-128"/>
            </a:endParaRPr>
          </a:p>
          <a:p>
            <a:pPr>
              <a:lnSpc>
                <a:spcPct val="80000"/>
              </a:lnSpc>
              <a:buFont typeface="Wingdings" pitchFamily="2" charset="2"/>
              <a:buNone/>
            </a:pPr>
            <a:r>
              <a:rPr lang="en-US" altLang="en-US" sz="2400" dirty="0">
                <a:latin typeface="Arial Unicode MS" panose="020B0604020202020204" pitchFamily="34" charset="-128"/>
              </a:rPr>
              <a:t>Y-bar  =   </a:t>
            </a:r>
            <a:r>
              <a:rPr lang="el-GR" altLang="en-US" sz="2400" dirty="0">
                <a:latin typeface="Arial Unicode MS" panose="020B0604020202020204" pitchFamily="34" charset="-128"/>
                <a:cs typeface="Times New Roman" panose="02020603050405020304" pitchFamily="18" charset="0"/>
              </a:rPr>
              <a:t>Σ </a:t>
            </a:r>
            <a:r>
              <a:rPr lang="en-US" altLang="en-US" sz="2400" dirty="0">
                <a:latin typeface="Arial Unicode MS" panose="020B0604020202020204" pitchFamily="34" charset="-128"/>
                <a:cs typeface="Times New Roman" panose="02020603050405020304" pitchFamily="18" charset="0"/>
              </a:rPr>
              <a:t>Y</a:t>
            </a:r>
            <a:r>
              <a:rPr lang="en-US" altLang="en-US" sz="2400" i="1" dirty="0">
                <a:latin typeface="Arial Unicode MS" panose="020B0604020202020204" pitchFamily="34" charset="-128"/>
                <a:cs typeface="Times New Roman" panose="02020603050405020304" pitchFamily="18" charset="0"/>
              </a:rPr>
              <a:t>i</a:t>
            </a:r>
            <a:endParaRPr lang="en-US" altLang="en-US" sz="2400" dirty="0">
              <a:latin typeface="Arial Unicode MS" panose="020B0604020202020204" pitchFamily="34" charset="-128"/>
              <a:cs typeface="Times New Roman" panose="02020603050405020304" pitchFamily="18" charset="0"/>
            </a:endParaRPr>
          </a:p>
          <a:p>
            <a:pPr>
              <a:lnSpc>
                <a:spcPct val="80000"/>
              </a:lnSpc>
              <a:buFont typeface="Wingdings" pitchFamily="2" charset="2"/>
              <a:buNone/>
            </a:pPr>
            <a:r>
              <a:rPr lang="en-US" altLang="en-US" sz="2400" dirty="0">
                <a:latin typeface="Arial Unicode MS" panose="020B0604020202020204" pitchFamily="34" charset="-128"/>
                <a:cs typeface="Times New Roman" panose="02020603050405020304" pitchFamily="18" charset="0"/>
              </a:rPr>
              <a:t>                 n</a:t>
            </a:r>
          </a:p>
          <a:p>
            <a:pPr>
              <a:lnSpc>
                <a:spcPct val="80000"/>
              </a:lnSpc>
              <a:buFont typeface="Wingdings" pitchFamily="2" charset="2"/>
              <a:buNone/>
            </a:pPr>
            <a:endParaRPr lang="en-US" altLang="en-US" sz="2400" dirty="0">
              <a:latin typeface="Arial Unicode MS" panose="020B0604020202020204" pitchFamily="34" charset="-128"/>
              <a:cs typeface="Times New Roman" panose="02020603050405020304" pitchFamily="18" charset="0"/>
            </a:endParaRPr>
          </a:p>
          <a:p>
            <a:pPr>
              <a:lnSpc>
                <a:spcPct val="80000"/>
              </a:lnSpc>
              <a:buFont typeface="Wingdings" pitchFamily="2" charset="2"/>
              <a:buNone/>
            </a:pPr>
            <a:endParaRPr lang="en-US" altLang="en-US" sz="2400" i="1" dirty="0">
              <a:latin typeface="Arial Unicode MS" panose="020B0604020202020204" pitchFamily="34" charset="-128"/>
            </a:endParaRPr>
          </a:p>
        </p:txBody>
      </p:sp>
      <p:sp>
        <p:nvSpPr>
          <p:cNvPr id="77828" name="Line 4">
            <a:extLst>
              <a:ext uri="{FF2B5EF4-FFF2-40B4-BE49-F238E27FC236}">
                <a16:creationId xmlns:a16="http://schemas.microsoft.com/office/drawing/2014/main" id="{DB890289-A1EF-0A46-A6E3-4E3685121F65}"/>
              </a:ext>
            </a:extLst>
          </p:cNvPr>
          <p:cNvSpPr>
            <a:spLocks noChangeShapeType="1"/>
          </p:cNvSpPr>
          <p:nvPr/>
        </p:nvSpPr>
        <p:spPr bwMode="auto">
          <a:xfrm>
            <a:off x="1853045" y="4130254"/>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29" name="Line 5">
            <a:extLst>
              <a:ext uri="{FF2B5EF4-FFF2-40B4-BE49-F238E27FC236}">
                <a16:creationId xmlns:a16="http://schemas.microsoft.com/office/drawing/2014/main" id="{F7D7576F-EBAE-2748-A550-6A1FD18C5883}"/>
              </a:ext>
            </a:extLst>
          </p:cNvPr>
          <p:cNvSpPr>
            <a:spLocks noChangeShapeType="1"/>
          </p:cNvSpPr>
          <p:nvPr/>
        </p:nvSpPr>
        <p:spPr bwMode="auto">
          <a:xfrm>
            <a:off x="1853045" y="5469881"/>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Date Placeholder 1">
            <a:extLst>
              <a:ext uri="{FF2B5EF4-FFF2-40B4-BE49-F238E27FC236}">
                <a16:creationId xmlns:a16="http://schemas.microsoft.com/office/drawing/2014/main" id="{27B10C4F-2E2A-174A-907B-61E740A60265}"/>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76760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3BFA-8948-7347-A84B-800FEE367D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640A19-6D22-0A4C-93FE-BA6AE7C3EA7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B166224-7229-2144-AD01-1EA8391129C2}"/>
              </a:ext>
            </a:extLst>
          </p:cNvPr>
          <p:cNvSpPr>
            <a:spLocks noGrp="1"/>
          </p:cNvSpPr>
          <p:nvPr>
            <p:ph type="dt" sz="half" idx="10"/>
          </p:nvPr>
        </p:nvSpPr>
        <p:spPr/>
        <p:txBody>
          <a:bodyPr/>
          <a:lstStyle/>
          <a:p>
            <a:r>
              <a:rPr lang="en-US"/>
              <a:t>First Semester 2021-2022</a:t>
            </a:r>
            <a:endParaRPr lang="en-US" dirty="0"/>
          </a:p>
        </p:txBody>
      </p:sp>
      <p:pic>
        <p:nvPicPr>
          <p:cNvPr id="9" name="Picture 8">
            <a:extLst>
              <a:ext uri="{FF2B5EF4-FFF2-40B4-BE49-F238E27FC236}">
                <a16:creationId xmlns:a16="http://schemas.microsoft.com/office/drawing/2014/main" id="{238E47FA-C175-F543-BFF0-E85A16068575}"/>
              </a:ext>
            </a:extLst>
          </p:cNvPr>
          <p:cNvPicPr>
            <a:picLocks noChangeAspect="1"/>
          </p:cNvPicPr>
          <p:nvPr/>
        </p:nvPicPr>
        <p:blipFill>
          <a:blip r:embed="rId2"/>
          <a:stretch>
            <a:fillRect/>
          </a:stretch>
        </p:blipFill>
        <p:spPr>
          <a:xfrm>
            <a:off x="1" y="0"/>
            <a:ext cx="6186378" cy="6557962"/>
          </a:xfrm>
          <a:prstGeom prst="rect">
            <a:avLst/>
          </a:prstGeom>
        </p:spPr>
      </p:pic>
      <p:pic>
        <p:nvPicPr>
          <p:cNvPr id="10" name="Picture 9">
            <a:extLst>
              <a:ext uri="{FF2B5EF4-FFF2-40B4-BE49-F238E27FC236}">
                <a16:creationId xmlns:a16="http://schemas.microsoft.com/office/drawing/2014/main" id="{23D6862E-0EF3-5241-A71C-BD21F432D5E1}"/>
              </a:ext>
            </a:extLst>
          </p:cNvPr>
          <p:cNvPicPr>
            <a:picLocks noChangeAspect="1"/>
          </p:cNvPicPr>
          <p:nvPr/>
        </p:nvPicPr>
        <p:blipFill>
          <a:blip r:embed="rId3"/>
          <a:stretch>
            <a:fillRect/>
          </a:stretch>
        </p:blipFill>
        <p:spPr>
          <a:xfrm>
            <a:off x="6096000" y="119507"/>
            <a:ext cx="6161554" cy="6052693"/>
          </a:xfrm>
          <a:prstGeom prst="rect">
            <a:avLst/>
          </a:prstGeom>
        </p:spPr>
      </p:pic>
    </p:spTree>
    <p:extLst>
      <p:ext uri="{BB962C8B-B14F-4D97-AF65-F5344CB8AC3E}">
        <p14:creationId xmlns:p14="http://schemas.microsoft.com/office/powerpoint/2010/main" val="1270000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9C7C0EA0-7527-F84B-B33A-C35B13E7A51E}"/>
              </a:ext>
            </a:extLst>
          </p:cNvPr>
          <p:cNvSpPr>
            <a:spLocks noGrp="1" noChangeArrowheads="1"/>
          </p:cNvSpPr>
          <p:nvPr>
            <p:ph type="title"/>
          </p:nvPr>
        </p:nvSpPr>
        <p:spPr/>
        <p:txBody>
          <a:bodyPr/>
          <a:lstStyle/>
          <a:p>
            <a:r>
              <a:rPr lang="en-US" altLang="en-US"/>
              <a:t>Mean</a:t>
            </a:r>
          </a:p>
        </p:txBody>
      </p:sp>
      <p:sp>
        <p:nvSpPr>
          <p:cNvPr id="79875" name="Rectangle 3">
            <a:extLst>
              <a:ext uri="{FF2B5EF4-FFF2-40B4-BE49-F238E27FC236}">
                <a16:creationId xmlns:a16="http://schemas.microsoft.com/office/drawing/2014/main" id="{91993808-AA5F-DE41-B295-3197982ECBC0}"/>
              </a:ext>
            </a:extLst>
          </p:cNvPr>
          <p:cNvSpPr>
            <a:spLocks noGrp="1" noChangeArrowheads="1"/>
          </p:cNvSpPr>
          <p:nvPr>
            <p:ph type="body" sz="half" idx="1"/>
          </p:nvPr>
        </p:nvSpPr>
        <p:spPr>
          <a:xfrm>
            <a:off x="1828800" y="1524000"/>
            <a:ext cx="4038600" cy="3657600"/>
          </a:xfrm>
        </p:spPr>
        <p:txBody>
          <a:bodyPr>
            <a:normAutofit/>
          </a:bodyPr>
          <a:lstStyle/>
          <a:p>
            <a:pPr>
              <a:buFont typeface="Wingdings" pitchFamily="2" charset="2"/>
              <a:buNone/>
            </a:pPr>
            <a:r>
              <a:rPr lang="en-US" altLang="en-US" sz="2200" dirty="0"/>
              <a:t>Class A--IQs of 13 Students	</a:t>
            </a:r>
          </a:p>
          <a:p>
            <a:pPr>
              <a:buFont typeface="Wingdings" pitchFamily="2" charset="2"/>
              <a:buNone/>
            </a:pPr>
            <a:r>
              <a:rPr lang="en-US" altLang="en-US" sz="2200" dirty="0"/>
              <a:t>102		115		</a:t>
            </a:r>
          </a:p>
          <a:p>
            <a:pPr>
              <a:buFont typeface="Wingdings" pitchFamily="2" charset="2"/>
              <a:buNone/>
            </a:pPr>
            <a:r>
              <a:rPr lang="en-US" altLang="en-US" sz="2200" dirty="0"/>
              <a:t>128		109	</a:t>
            </a:r>
          </a:p>
          <a:p>
            <a:pPr>
              <a:buFont typeface="Wingdings" pitchFamily="2" charset="2"/>
              <a:buNone/>
            </a:pPr>
            <a:r>
              <a:rPr lang="en-US" altLang="en-US" sz="2200" dirty="0"/>
              <a:t>131		89	</a:t>
            </a:r>
          </a:p>
          <a:p>
            <a:pPr>
              <a:buFont typeface="Wingdings" pitchFamily="2" charset="2"/>
              <a:buNone/>
            </a:pPr>
            <a:r>
              <a:rPr lang="en-US" altLang="en-US" sz="2200" dirty="0"/>
              <a:t>98	  	106		</a:t>
            </a:r>
          </a:p>
          <a:p>
            <a:pPr>
              <a:buFont typeface="Wingdings" pitchFamily="2" charset="2"/>
              <a:buNone/>
            </a:pPr>
            <a:r>
              <a:rPr lang="en-US" altLang="en-US" sz="2200" dirty="0"/>
              <a:t>140		119		</a:t>
            </a:r>
          </a:p>
          <a:p>
            <a:pPr>
              <a:buFont typeface="Wingdings" pitchFamily="2" charset="2"/>
              <a:buNone/>
            </a:pPr>
            <a:r>
              <a:rPr lang="en-US" altLang="en-US" sz="2200" dirty="0"/>
              <a:t>93		97</a:t>
            </a:r>
          </a:p>
          <a:p>
            <a:pPr>
              <a:buFont typeface="Wingdings" pitchFamily="2" charset="2"/>
              <a:buNone/>
            </a:pPr>
            <a:r>
              <a:rPr lang="en-US" altLang="en-US" sz="2200" dirty="0"/>
              <a:t>110</a:t>
            </a:r>
          </a:p>
        </p:txBody>
      </p:sp>
      <p:sp>
        <p:nvSpPr>
          <p:cNvPr id="79876" name="Rectangle 4">
            <a:extLst>
              <a:ext uri="{FF2B5EF4-FFF2-40B4-BE49-F238E27FC236}">
                <a16:creationId xmlns:a16="http://schemas.microsoft.com/office/drawing/2014/main" id="{D31837CF-646C-954A-B20A-F206DEEC5CCE}"/>
              </a:ext>
            </a:extLst>
          </p:cNvPr>
          <p:cNvSpPr>
            <a:spLocks noGrp="1" noChangeArrowheads="1"/>
          </p:cNvSpPr>
          <p:nvPr>
            <p:ph type="body" sz="half" idx="2"/>
          </p:nvPr>
        </p:nvSpPr>
        <p:spPr>
          <a:xfrm>
            <a:off x="5943600" y="1524001"/>
            <a:ext cx="4038600" cy="3616325"/>
          </a:xfrm>
        </p:spPr>
        <p:txBody>
          <a:bodyPr/>
          <a:lstStyle/>
          <a:p>
            <a:pPr>
              <a:buFont typeface="Wingdings" pitchFamily="2" charset="2"/>
              <a:buNone/>
            </a:pPr>
            <a:r>
              <a:rPr lang="en-US" altLang="en-US" sz="2200"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p:sp>
        <p:nvSpPr>
          <p:cNvPr id="79877" name="Text Box 5">
            <a:extLst>
              <a:ext uri="{FF2B5EF4-FFF2-40B4-BE49-F238E27FC236}">
                <a16:creationId xmlns:a16="http://schemas.microsoft.com/office/drawing/2014/main" id="{1BF734BA-DB43-CC4E-843A-E4ABB1329A2E}"/>
              </a:ext>
            </a:extLst>
          </p:cNvPr>
          <p:cNvSpPr txBox="1">
            <a:spLocks noChangeArrowheads="1"/>
          </p:cNvSpPr>
          <p:nvPr/>
        </p:nvSpPr>
        <p:spPr bwMode="auto">
          <a:xfrm>
            <a:off x="1828800" y="5410200"/>
            <a:ext cx="8229600"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pPr>
            <a:r>
              <a:rPr lang="el-GR" altLang="en-US" sz="2000" dirty="0">
                <a:latin typeface="Arial Unicode MS" panose="020B0604020202020204" pitchFamily="34" charset="-128"/>
                <a:cs typeface="Times New Roman" panose="02020603050405020304" pitchFamily="18" charset="0"/>
              </a:rPr>
              <a:t>Σ </a:t>
            </a:r>
            <a:r>
              <a:rPr lang="en-US" altLang="en-US" sz="2000" dirty="0">
                <a:latin typeface="Arial Unicode MS" panose="020B0604020202020204" pitchFamily="34" charset="-128"/>
                <a:cs typeface="Times New Roman" panose="02020603050405020304" pitchFamily="18" charset="0"/>
              </a:rPr>
              <a:t>Y</a:t>
            </a:r>
            <a:r>
              <a:rPr lang="en-US" altLang="en-US" sz="2000" i="1" dirty="0">
                <a:latin typeface="Arial Unicode MS" panose="020B0604020202020204" pitchFamily="34" charset="-128"/>
                <a:cs typeface="Times New Roman" panose="02020603050405020304" pitchFamily="18" charset="0"/>
              </a:rPr>
              <a:t>i = 1437                                           </a:t>
            </a:r>
            <a:r>
              <a:rPr lang="el-GR" altLang="en-US" sz="2000" dirty="0">
                <a:latin typeface="Arial Unicode MS" panose="020B0604020202020204" pitchFamily="34" charset="-128"/>
                <a:cs typeface="Times New Roman" panose="02020603050405020304" pitchFamily="18" charset="0"/>
              </a:rPr>
              <a:t>Σ </a:t>
            </a:r>
            <a:r>
              <a:rPr lang="en-US" altLang="en-US" sz="2000" dirty="0">
                <a:latin typeface="Arial Unicode MS" panose="020B0604020202020204" pitchFamily="34" charset="-128"/>
                <a:cs typeface="Times New Roman" panose="02020603050405020304" pitchFamily="18" charset="0"/>
              </a:rPr>
              <a:t>Y</a:t>
            </a:r>
            <a:r>
              <a:rPr lang="en-US" altLang="en-US" sz="2000" i="1" dirty="0">
                <a:latin typeface="Arial Unicode MS" panose="020B0604020202020204" pitchFamily="34" charset="-128"/>
                <a:cs typeface="Times New Roman" panose="02020603050405020304" pitchFamily="18" charset="0"/>
              </a:rPr>
              <a:t>i =  1433</a:t>
            </a:r>
          </a:p>
          <a:p>
            <a:pPr>
              <a:lnSpc>
                <a:spcPct val="80000"/>
              </a:lnSpc>
            </a:pPr>
            <a:endParaRPr lang="en-US" altLang="en-US" sz="2000" dirty="0">
              <a:latin typeface="Arial Unicode MS" panose="020B0604020202020204" pitchFamily="34" charset="-128"/>
              <a:cs typeface="Times New Roman" panose="02020603050405020304" pitchFamily="18" charset="0"/>
            </a:endParaRPr>
          </a:p>
          <a:p>
            <a:pPr>
              <a:lnSpc>
                <a:spcPct val="80000"/>
              </a:lnSpc>
            </a:pPr>
            <a:r>
              <a:rPr lang="en-US" altLang="en-US" sz="2000" dirty="0">
                <a:latin typeface="Arial Unicode MS" panose="020B0604020202020204" pitchFamily="34" charset="-128"/>
              </a:rPr>
              <a:t>Y-</a:t>
            </a:r>
            <a:r>
              <a:rPr lang="en-US" altLang="en-US" sz="2000" dirty="0" err="1">
                <a:latin typeface="Arial Unicode MS" panose="020B0604020202020204" pitchFamily="34" charset="-128"/>
              </a:rPr>
              <a:t>bar</a:t>
            </a:r>
            <a:r>
              <a:rPr lang="en-US" altLang="en-US" sz="2000" baseline="-25000" dirty="0" err="1">
                <a:latin typeface="Arial Unicode MS" panose="020B0604020202020204" pitchFamily="34" charset="-128"/>
              </a:rPr>
              <a:t>A</a:t>
            </a:r>
            <a:r>
              <a:rPr lang="en-US" altLang="en-US" sz="2000" dirty="0">
                <a:latin typeface="Arial Unicode MS" panose="020B0604020202020204" pitchFamily="34" charset="-128"/>
              </a:rPr>
              <a:t>  =   </a:t>
            </a:r>
            <a:r>
              <a:rPr lang="el-GR" altLang="en-US" sz="2000" dirty="0">
                <a:latin typeface="Arial Unicode MS" panose="020B0604020202020204" pitchFamily="34" charset="-128"/>
                <a:cs typeface="Times New Roman" panose="02020603050405020304" pitchFamily="18" charset="0"/>
              </a:rPr>
              <a:t>Σ </a:t>
            </a:r>
            <a:r>
              <a:rPr lang="en-US" altLang="en-US" sz="2000" dirty="0">
                <a:latin typeface="Arial Unicode MS" panose="020B0604020202020204" pitchFamily="34" charset="-128"/>
                <a:cs typeface="Times New Roman" panose="02020603050405020304" pitchFamily="18" charset="0"/>
              </a:rPr>
              <a:t>Y</a:t>
            </a:r>
            <a:r>
              <a:rPr lang="en-US" altLang="en-US" sz="2000" i="1" dirty="0">
                <a:latin typeface="Arial Unicode MS" panose="020B0604020202020204" pitchFamily="34" charset="-128"/>
                <a:cs typeface="Times New Roman" panose="02020603050405020304" pitchFamily="18" charset="0"/>
              </a:rPr>
              <a:t>i = 1437 = 110.54       </a:t>
            </a:r>
            <a:r>
              <a:rPr lang="en-US" altLang="en-US" sz="2000" dirty="0">
                <a:latin typeface="Arial Unicode MS" panose="020B0604020202020204" pitchFamily="34" charset="-128"/>
              </a:rPr>
              <a:t>Y-</a:t>
            </a:r>
            <a:r>
              <a:rPr lang="en-US" altLang="en-US" sz="2000" dirty="0" err="1">
                <a:latin typeface="Arial Unicode MS" panose="020B0604020202020204" pitchFamily="34" charset="-128"/>
              </a:rPr>
              <a:t>bar</a:t>
            </a:r>
            <a:r>
              <a:rPr lang="en-US" altLang="en-US" sz="2000" baseline="-25000" dirty="0" err="1">
                <a:latin typeface="Arial Unicode MS" panose="020B0604020202020204" pitchFamily="34" charset="-128"/>
              </a:rPr>
              <a:t>B</a:t>
            </a:r>
            <a:r>
              <a:rPr lang="en-US" altLang="en-US" sz="2000" dirty="0">
                <a:latin typeface="Arial Unicode MS" panose="020B0604020202020204" pitchFamily="34" charset="-128"/>
              </a:rPr>
              <a:t>  =   </a:t>
            </a:r>
            <a:r>
              <a:rPr lang="el-GR" altLang="en-US" sz="2000" dirty="0">
                <a:latin typeface="Arial Unicode MS" panose="020B0604020202020204" pitchFamily="34" charset="-128"/>
                <a:cs typeface="Times New Roman" panose="02020603050405020304" pitchFamily="18" charset="0"/>
              </a:rPr>
              <a:t>Σ </a:t>
            </a:r>
            <a:r>
              <a:rPr lang="en-US" altLang="en-US" sz="2000" dirty="0">
                <a:latin typeface="Arial Unicode MS" panose="020B0604020202020204" pitchFamily="34" charset="-128"/>
                <a:cs typeface="Times New Roman" panose="02020603050405020304" pitchFamily="18" charset="0"/>
              </a:rPr>
              <a:t>Y</a:t>
            </a:r>
            <a:r>
              <a:rPr lang="en-US" altLang="en-US" sz="2000" i="1" dirty="0">
                <a:latin typeface="Arial Unicode MS" panose="020B0604020202020204" pitchFamily="34" charset="-128"/>
                <a:cs typeface="Times New Roman" panose="02020603050405020304" pitchFamily="18" charset="0"/>
              </a:rPr>
              <a:t>i = 1433 = 110.23</a:t>
            </a:r>
            <a:endParaRPr lang="en-US" altLang="en-US" sz="2000" dirty="0">
              <a:latin typeface="Arial Unicode MS" panose="020B0604020202020204" pitchFamily="34" charset="-128"/>
              <a:cs typeface="Times New Roman" panose="02020603050405020304" pitchFamily="18" charset="0"/>
            </a:endParaRPr>
          </a:p>
          <a:p>
            <a:pPr>
              <a:lnSpc>
                <a:spcPct val="80000"/>
              </a:lnSpc>
            </a:pPr>
            <a:r>
              <a:rPr lang="en-US" altLang="en-US" sz="2000" dirty="0">
                <a:latin typeface="Arial Unicode MS" panose="020B0604020202020204" pitchFamily="34" charset="-128"/>
                <a:cs typeface="Times New Roman" panose="02020603050405020304" pitchFamily="18" charset="0"/>
              </a:rPr>
              <a:t>                     n      </a:t>
            </a:r>
            <a:r>
              <a:rPr lang="en-US" altLang="en-US" sz="2000" i="1" dirty="0">
                <a:latin typeface="Arial Unicode MS" panose="020B0604020202020204" pitchFamily="34" charset="-128"/>
                <a:cs typeface="Times New Roman" panose="02020603050405020304" pitchFamily="18" charset="0"/>
              </a:rPr>
              <a:t>13              </a:t>
            </a:r>
            <a:r>
              <a:rPr lang="en-US" altLang="en-US" sz="2000" dirty="0">
                <a:latin typeface="Arial Unicode MS" panose="020B0604020202020204" pitchFamily="34" charset="-128"/>
                <a:cs typeface="Times New Roman" panose="02020603050405020304" pitchFamily="18" charset="0"/>
              </a:rPr>
              <a:t>                              n        </a:t>
            </a:r>
            <a:r>
              <a:rPr lang="en-US" altLang="en-US" sz="2000" i="1" dirty="0">
                <a:latin typeface="Arial Unicode MS" panose="020B0604020202020204" pitchFamily="34" charset="-128"/>
                <a:cs typeface="Times New Roman" panose="02020603050405020304" pitchFamily="18" charset="0"/>
              </a:rPr>
              <a:t>13</a:t>
            </a:r>
            <a:endParaRPr lang="en-US" altLang="en-US" sz="2000" dirty="0">
              <a:latin typeface="Arial Unicode MS" panose="020B0604020202020204" pitchFamily="34" charset="-128"/>
              <a:cs typeface="Times New Roman" panose="02020603050405020304" pitchFamily="18" charset="0"/>
            </a:endParaRPr>
          </a:p>
          <a:p>
            <a:pPr>
              <a:lnSpc>
                <a:spcPct val="80000"/>
              </a:lnSpc>
            </a:pPr>
            <a:endParaRPr lang="en-US" altLang="en-US" sz="1600" dirty="0"/>
          </a:p>
        </p:txBody>
      </p:sp>
      <p:sp>
        <p:nvSpPr>
          <p:cNvPr id="79878" name="Line 6">
            <a:extLst>
              <a:ext uri="{FF2B5EF4-FFF2-40B4-BE49-F238E27FC236}">
                <a16:creationId xmlns:a16="http://schemas.microsoft.com/office/drawing/2014/main" id="{B20F853E-4554-A442-9224-A3C8BDF46684}"/>
              </a:ext>
            </a:extLst>
          </p:cNvPr>
          <p:cNvSpPr>
            <a:spLocks noChangeShapeType="1"/>
          </p:cNvSpPr>
          <p:nvPr/>
        </p:nvSpPr>
        <p:spPr bwMode="auto">
          <a:xfrm>
            <a:off x="3251200" y="6173671"/>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79" name="Line 7">
            <a:extLst>
              <a:ext uri="{FF2B5EF4-FFF2-40B4-BE49-F238E27FC236}">
                <a16:creationId xmlns:a16="http://schemas.microsoft.com/office/drawing/2014/main" id="{73920C76-C0C2-1D4B-80B7-8C6B08A9FC08}"/>
              </a:ext>
            </a:extLst>
          </p:cNvPr>
          <p:cNvSpPr>
            <a:spLocks noChangeShapeType="1"/>
          </p:cNvSpPr>
          <p:nvPr/>
        </p:nvSpPr>
        <p:spPr bwMode="auto">
          <a:xfrm>
            <a:off x="4038600" y="6187524"/>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0" name="Line 8">
            <a:extLst>
              <a:ext uri="{FF2B5EF4-FFF2-40B4-BE49-F238E27FC236}">
                <a16:creationId xmlns:a16="http://schemas.microsoft.com/office/drawing/2014/main" id="{E59B85E0-166C-AA47-BE69-49EFB5FBE92F}"/>
              </a:ext>
            </a:extLst>
          </p:cNvPr>
          <p:cNvSpPr>
            <a:spLocks noChangeShapeType="1"/>
          </p:cNvSpPr>
          <p:nvPr/>
        </p:nvSpPr>
        <p:spPr bwMode="auto">
          <a:xfrm>
            <a:off x="7315200" y="6189902"/>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1" name="Line 9">
            <a:extLst>
              <a:ext uri="{FF2B5EF4-FFF2-40B4-BE49-F238E27FC236}">
                <a16:creationId xmlns:a16="http://schemas.microsoft.com/office/drawing/2014/main" id="{6411C426-D366-2545-9E1E-DFD4E2B6D575}"/>
              </a:ext>
            </a:extLst>
          </p:cNvPr>
          <p:cNvSpPr>
            <a:spLocks noChangeShapeType="1"/>
          </p:cNvSpPr>
          <p:nvPr/>
        </p:nvSpPr>
        <p:spPr bwMode="auto">
          <a:xfrm>
            <a:off x="8094133" y="6145259"/>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82" name="Line 10">
            <a:extLst>
              <a:ext uri="{FF2B5EF4-FFF2-40B4-BE49-F238E27FC236}">
                <a16:creationId xmlns:a16="http://schemas.microsoft.com/office/drawing/2014/main" id="{7F1B12B8-7948-1547-BFF0-E3C1E32FFB7C}"/>
              </a:ext>
            </a:extLst>
          </p:cNvPr>
          <p:cNvSpPr>
            <a:spLocks noChangeShapeType="1"/>
          </p:cNvSpPr>
          <p:nvPr/>
        </p:nvSpPr>
        <p:spPr bwMode="auto">
          <a:xfrm flipV="1">
            <a:off x="5867400" y="1295400"/>
            <a:ext cx="0" cy="495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Date Placeholder 1">
            <a:extLst>
              <a:ext uri="{FF2B5EF4-FFF2-40B4-BE49-F238E27FC236}">
                <a16:creationId xmlns:a16="http://schemas.microsoft.com/office/drawing/2014/main" id="{0904E1DC-49FB-BA4A-8930-9E88CB1AB350}"/>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2818823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6E1330D9-DFE5-4247-A976-583244D59CFC}"/>
              </a:ext>
            </a:extLst>
          </p:cNvPr>
          <p:cNvSpPr>
            <a:spLocks noGrp="1" noChangeArrowheads="1"/>
          </p:cNvSpPr>
          <p:nvPr>
            <p:ph type="title"/>
          </p:nvPr>
        </p:nvSpPr>
        <p:spPr/>
        <p:txBody>
          <a:bodyPr/>
          <a:lstStyle/>
          <a:p>
            <a:r>
              <a:rPr lang="en-US" altLang="en-US"/>
              <a:t>Mean</a:t>
            </a:r>
          </a:p>
        </p:txBody>
      </p:sp>
      <p:sp>
        <p:nvSpPr>
          <p:cNvPr id="81923" name="Rectangle 3">
            <a:extLst>
              <a:ext uri="{FF2B5EF4-FFF2-40B4-BE49-F238E27FC236}">
                <a16:creationId xmlns:a16="http://schemas.microsoft.com/office/drawing/2014/main" id="{17539FF2-D5AF-D946-9CAA-232ADF9EA4E4}"/>
              </a:ext>
            </a:extLst>
          </p:cNvPr>
          <p:cNvSpPr>
            <a:spLocks noGrp="1" noChangeArrowheads="1"/>
          </p:cNvSpPr>
          <p:nvPr>
            <p:ph type="body" idx="1"/>
          </p:nvPr>
        </p:nvSpPr>
        <p:spPr/>
        <p:txBody>
          <a:bodyPr/>
          <a:lstStyle/>
          <a:p>
            <a:pPr marL="571500" indent="-571500">
              <a:buFont typeface="Wingdings" pitchFamily="2" charset="2"/>
              <a:buAutoNum type="arabicPeriod"/>
            </a:pPr>
            <a:r>
              <a:rPr lang="en-US" altLang="en-US"/>
              <a:t>Means can be badly affected by outliers (data points with extreme values unlike the rest) </a:t>
            </a:r>
          </a:p>
          <a:p>
            <a:pPr marL="571500" indent="-571500">
              <a:buFont typeface="Wingdings" pitchFamily="2" charset="2"/>
              <a:buAutoNum type="arabicPeriod"/>
            </a:pPr>
            <a:r>
              <a:rPr lang="en-US" altLang="en-US"/>
              <a:t>Outliers can make the mean a bad measure of central tendency or common experience</a:t>
            </a:r>
          </a:p>
          <a:p>
            <a:pPr marL="571500" indent="-571500">
              <a:buFont typeface="Wingdings" pitchFamily="2" charset="2"/>
              <a:buAutoNum type="arabicPeriod"/>
            </a:pPr>
            <a:endParaRPr lang="en-US" altLang="en-US"/>
          </a:p>
        </p:txBody>
      </p:sp>
      <p:sp>
        <p:nvSpPr>
          <p:cNvPr id="81924" name="Line 4">
            <a:extLst>
              <a:ext uri="{FF2B5EF4-FFF2-40B4-BE49-F238E27FC236}">
                <a16:creationId xmlns:a16="http://schemas.microsoft.com/office/drawing/2014/main" id="{80F0C200-1C8C-5F4E-B987-E8CFB3C6168D}"/>
              </a:ext>
            </a:extLst>
          </p:cNvPr>
          <p:cNvSpPr>
            <a:spLocks noChangeShapeType="1"/>
          </p:cNvSpPr>
          <p:nvPr/>
        </p:nvSpPr>
        <p:spPr bwMode="auto">
          <a:xfrm>
            <a:off x="2526323" y="4372707"/>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5" name="AutoShape 5">
            <a:extLst>
              <a:ext uri="{FF2B5EF4-FFF2-40B4-BE49-F238E27FC236}">
                <a16:creationId xmlns:a16="http://schemas.microsoft.com/office/drawing/2014/main" id="{07C18706-FE3F-3040-A656-F8F08D5F146A}"/>
              </a:ext>
            </a:extLst>
          </p:cNvPr>
          <p:cNvSpPr>
            <a:spLocks noChangeArrowheads="1"/>
          </p:cNvSpPr>
          <p:nvPr/>
        </p:nvSpPr>
        <p:spPr bwMode="auto">
          <a:xfrm>
            <a:off x="3821723" y="4372707"/>
            <a:ext cx="533400" cy="3810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26" name="Freeform 6">
            <a:extLst>
              <a:ext uri="{FF2B5EF4-FFF2-40B4-BE49-F238E27FC236}">
                <a16:creationId xmlns:a16="http://schemas.microsoft.com/office/drawing/2014/main" id="{82D90943-50E2-E748-8F7C-076EC6B210B3}"/>
              </a:ext>
            </a:extLst>
          </p:cNvPr>
          <p:cNvSpPr>
            <a:spLocks/>
          </p:cNvSpPr>
          <p:nvPr/>
        </p:nvSpPr>
        <p:spPr bwMode="auto">
          <a:xfrm>
            <a:off x="2526323" y="3534507"/>
            <a:ext cx="7239000" cy="863600"/>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7" name="Text Box 7">
            <a:extLst>
              <a:ext uri="{FF2B5EF4-FFF2-40B4-BE49-F238E27FC236}">
                <a16:creationId xmlns:a16="http://schemas.microsoft.com/office/drawing/2014/main" id="{EE304ECF-03BC-EC49-B79F-B8CD24DA6C7A}"/>
              </a:ext>
            </a:extLst>
          </p:cNvPr>
          <p:cNvSpPr txBox="1">
            <a:spLocks noChangeArrowheads="1"/>
          </p:cNvSpPr>
          <p:nvPr/>
        </p:nvSpPr>
        <p:spPr bwMode="auto">
          <a:xfrm>
            <a:off x="2450123" y="4601308"/>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All of Us</a:t>
            </a:r>
          </a:p>
        </p:txBody>
      </p:sp>
      <p:sp>
        <p:nvSpPr>
          <p:cNvPr id="81928" name="Text Box 8">
            <a:extLst>
              <a:ext uri="{FF2B5EF4-FFF2-40B4-BE49-F238E27FC236}">
                <a16:creationId xmlns:a16="http://schemas.microsoft.com/office/drawing/2014/main" id="{FE25745D-7734-0147-B9E6-E65EC45743D4}"/>
              </a:ext>
            </a:extLst>
          </p:cNvPr>
          <p:cNvSpPr txBox="1">
            <a:spLocks noChangeArrowheads="1"/>
          </p:cNvSpPr>
          <p:nvPr/>
        </p:nvSpPr>
        <p:spPr bwMode="auto">
          <a:xfrm>
            <a:off x="8622323" y="4448908"/>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Bill Gates</a:t>
            </a:r>
          </a:p>
        </p:txBody>
      </p:sp>
      <p:sp>
        <p:nvSpPr>
          <p:cNvPr id="81929" name="Text Box 9">
            <a:extLst>
              <a:ext uri="{FF2B5EF4-FFF2-40B4-BE49-F238E27FC236}">
                <a16:creationId xmlns:a16="http://schemas.microsoft.com/office/drawing/2014/main" id="{629B8C9D-E621-7641-9FAA-CB5D6D1F0FAA}"/>
              </a:ext>
            </a:extLst>
          </p:cNvPr>
          <p:cNvSpPr txBox="1">
            <a:spLocks noChangeArrowheads="1"/>
          </p:cNvSpPr>
          <p:nvPr/>
        </p:nvSpPr>
        <p:spPr bwMode="auto">
          <a:xfrm>
            <a:off x="3683978" y="5027551"/>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81930" name="Text Box 10">
            <a:extLst>
              <a:ext uri="{FF2B5EF4-FFF2-40B4-BE49-F238E27FC236}">
                <a16:creationId xmlns:a16="http://schemas.microsoft.com/office/drawing/2014/main" id="{0F20EE44-38E5-6C47-916E-F7AE735A525C}"/>
              </a:ext>
            </a:extLst>
          </p:cNvPr>
          <p:cNvSpPr txBox="1">
            <a:spLocks noChangeArrowheads="1"/>
          </p:cNvSpPr>
          <p:nvPr/>
        </p:nvSpPr>
        <p:spPr bwMode="auto">
          <a:xfrm>
            <a:off x="8508023" y="491844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  Outlier</a:t>
            </a:r>
          </a:p>
        </p:txBody>
      </p:sp>
      <p:sp>
        <p:nvSpPr>
          <p:cNvPr id="81931" name="Text Box 11">
            <a:extLst>
              <a:ext uri="{FF2B5EF4-FFF2-40B4-BE49-F238E27FC236}">
                <a16:creationId xmlns:a16="http://schemas.microsoft.com/office/drawing/2014/main" id="{2F21FE83-9639-2845-BE51-FAE3684F1D2B}"/>
              </a:ext>
            </a:extLst>
          </p:cNvPr>
          <p:cNvSpPr txBox="1">
            <a:spLocks noChangeArrowheads="1"/>
          </p:cNvSpPr>
          <p:nvPr/>
        </p:nvSpPr>
        <p:spPr bwMode="auto">
          <a:xfrm>
            <a:off x="4050323" y="306937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Income in the U.S.</a:t>
            </a:r>
          </a:p>
        </p:txBody>
      </p:sp>
      <p:sp>
        <p:nvSpPr>
          <p:cNvPr id="2" name="Date Placeholder 1">
            <a:extLst>
              <a:ext uri="{FF2B5EF4-FFF2-40B4-BE49-F238E27FC236}">
                <a16:creationId xmlns:a16="http://schemas.microsoft.com/office/drawing/2014/main" id="{4344F3F1-05FE-7040-A556-64D11E831FD6}"/>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4267773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6D7AC47-E579-E74B-8DC6-F536F0B56437}"/>
              </a:ext>
            </a:extLst>
          </p:cNvPr>
          <p:cNvSpPr>
            <a:spLocks noGrp="1" noChangeArrowheads="1"/>
          </p:cNvSpPr>
          <p:nvPr>
            <p:ph type="title"/>
          </p:nvPr>
        </p:nvSpPr>
        <p:spPr/>
        <p:txBody>
          <a:bodyPr/>
          <a:lstStyle/>
          <a:p>
            <a:r>
              <a:rPr lang="en-US" altLang="en-US"/>
              <a:t>Median	</a:t>
            </a:r>
          </a:p>
        </p:txBody>
      </p:sp>
      <p:sp>
        <p:nvSpPr>
          <p:cNvPr id="82947" name="Rectangle 3">
            <a:extLst>
              <a:ext uri="{FF2B5EF4-FFF2-40B4-BE49-F238E27FC236}">
                <a16:creationId xmlns:a16="http://schemas.microsoft.com/office/drawing/2014/main" id="{7316C010-DF9A-934D-BBEC-B67A8E1D667D}"/>
              </a:ext>
            </a:extLst>
          </p:cNvPr>
          <p:cNvSpPr>
            <a:spLocks noGrp="1" noChangeArrowheads="1"/>
          </p:cNvSpPr>
          <p:nvPr>
            <p:ph type="body" idx="1"/>
          </p:nvPr>
        </p:nvSpPr>
        <p:spPr/>
        <p:txBody>
          <a:bodyPr/>
          <a:lstStyle/>
          <a:p>
            <a:pPr>
              <a:lnSpc>
                <a:spcPct val="90000"/>
              </a:lnSpc>
              <a:buFont typeface="Wingdings" pitchFamily="2" charset="2"/>
              <a:buNone/>
            </a:pPr>
            <a:r>
              <a:rPr lang="en-US" altLang="en-US" sz="2600"/>
              <a:t>The middle value when a variable’s values are ranked in order; the point that divides a distribution into two equal halves.</a:t>
            </a:r>
          </a:p>
          <a:p>
            <a:pPr>
              <a:lnSpc>
                <a:spcPct val="90000"/>
              </a:lnSpc>
              <a:buFont typeface="Wingdings" pitchFamily="2" charset="2"/>
              <a:buNone/>
            </a:pPr>
            <a:endParaRPr lang="en-US" altLang="en-US" sz="2600"/>
          </a:p>
          <a:p>
            <a:pPr>
              <a:lnSpc>
                <a:spcPct val="90000"/>
              </a:lnSpc>
              <a:buFont typeface="Wingdings" pitchFamily="2" charset="2"/>
              <a:buNone/>
            </a:pPr>
            <a:r>
              <a:rPr lang="en-US" altLang="en-US" sz="2600"/>
              <a:t>When data are listed in order, the median is the point at which 50% of the cases are above and 50% below it.</a:t>
            </a:r>
          </a:p>
          <a:p>
            <a:pPr>
              <a:lnSpc>
                <a:spcPct val="90000"/>
              </a:lnSpc>
              <a:buFont typeface="Wingdings" pitchFamily="2" charset="2"/>
              <a:buNone/>
            </a:pPr>
            <a:endParaRPr lang="en-US" altLang="en-US" sz="2600"/>
          </a:p>
          <a:p>
            <a:pPr>
              <a:lnSpc>
                <a:spcPct val="90000"/>
              </a:lnSpc>
              <a:buFont typeface="Wingdings" pitchFamily="2" charset="2"/>
              <a:buNone/>
            </a:pPr>
            <a:r>
              <a:rPr lang="en-US" altLang="en-US" sz="2600"/>
              <a:t>The 50</a:t>
            </a:r>
            <a:r>
              <a:rPr lang="en-US" altLang="en-US" sz="2600" baseline="30000"/>
              <a:t>th</a:t>
            </a:r>
            <a:r>
              <a:rPr lang="en-US" altLang="en-US" sz="2600"/>
              <a:t> percentile.</a:t>
            </a:r>
          </a:p>
          <a:p>
            <a:pPr>
              <a:lnSpc>
                <a:spcPct val="90000"/>
              </a:lnSpc>
              <a:buFont typeface="Wingdings" pitchFamily="2" charset="2"/>
              <a:buNone/>
            </a:pPr>
            <a:endParaRPr lang="en-US" altLang="en-US" sz="2600"/>
          </a:p>
          <a:p>
            <a:pPr>
              <a:lnSpc>
                <a:spcPct val="90000"/>
              </a:lnSpc>
              <a:buFont typeface="Wingdings" pitchFamily="2" charset="2"/>
              <a:buNone/>
            </a:pPr>
            <a:r>
              <a:rPr lang="en-US" altLang="en-US" sz="2600"/>
              <a:t> </a:t>
            </a:r>
          </a:p>
        </p:txBody>
      </p:sp>
      <p:sp>
        <p:nvSpPr>
          <p:cNvPr id="2" name="Date Placeholder 1">
            <a:extLst>
              <a:ext uri="{FF2B5EF4-FFF2-40B4-BE49-F238E27FC236}">
                <a16:creationId xmlns:a16="http://schemas.microsoft.com/office/drawing/2014/main" id="{0A082DA1-BC00-8F4C-84EF-881C4F73FE2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4246938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CC8E5D8-0690-0D46-A86B-403A7B2078E1}"/>
              </a:ext>
            </a:extLst>
          </p:cNvPr>
          <p:cNvSpPr>
            <a:spLocks noGrp="1" noChangeArrowheads="1"/>
          </p:cNvSpPr>
          <p:nvPr>
            <p:ph type="title"/>
          </p:nvPr>
        </p:nvSpPr>
        <p:spPr/>
        <p:txBody>
          <a:bodyPr/>
          <a:lstStyle/>
          <a:p>
            <a:r>
              <a:rPr lang="en-US" altLang="en-US"/>
              <a:t>Median</a:t>
            </a:r>
          </a:p>
        </p:txBody>
      </p:sp>
      <p:sp>
        <p:nvSpPr>
          <p:cNvPr id="83971" name="Line 3">
            <a:extLst>
              <a:ext uri="{FF2B5EF4-FFF2-40B4-BE49-F238E27FC236}">
                <a16:creationId xmlns:a16="http://schemas.microsoft.com/office/drawing/2014/main" id="{1E288531-5873-B547-8E12-D6F5FDF0C219}"/>
              </a:ext>
            </a:extLst>
          </p:cNvPr>
          <p:cNvSpPr>
            <a:spLocks noChangeShapeType="1"/>
          </p:cNvSpPr>
          <p:nvPr/>
        </p:nvSpPr>
        <p:spPr bwMode="auto">
          <a:xfrm flipH="1">
            <a:off x="4431139" y="4196862"/>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2" name="Text Box 4">
            <a:extLst>
              <a:ext uri="{FF2B5EF4-FFF2-40B4-BE49-F238E27FC236}">
                <a16:creationId xmlns:a16="http://schemas.microsoft.com/office/drawing/2014/main" id="{45E5B072-7761-D141-BF83-0487F45D9DCD}"/>
              </a:ext>
            </a:extLst>
          </p:cNvPr>
          <p:cNvSpPr txBox="1">
            <a:spLocks noChangeArrowheads="1"/>
          </p:cNvSpPr>
          <p:nvPr/>
        </p:nvSpPr>
        <p:spPr bwMode="auto">
          <a:xfrm>
            <a:off x="6500446" y="3807130"/>
            <a:ext cx="35052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 = 109 </a:t>
            </a:r>
          </a:p>
          <a:p>
            <a:pPr>
              <a:spcBef>
                <a:spcPct val="50000"/>
              </a:spcBef>
            </a:pPr>
            <a:r>
              <a:rPr lang="en-US" altLang="en-US"/>
              <a:t>(six cases above, six below)</a:t>
            </a:r>
          </a:p>
        </p:txBody>
      </p:sp>
      <p:sp>
        <p:nvSpPr>
          <p:cNvPr id="83973" name="Rectangle 5">
            <a:extLst>
              <a:ext uri="{FF2B5EF4-FFF2-40B4-BE49-F238E27FC236}">
                <a16:creationId xmlns:a16="http://schemas.microsoft.com/office/drawing/2014/main" id="{928BD6FA-B03B-9943-9F16-4DC98843A8B0}"/>
              </a:ext>
            </a:extLst>
          </p:cNvPr>
          <p:cNvSpPr>
            <a:spLocks noGrp="1" noChangeArrowheads="1"/>
          </p:cNvSpPr>
          <p:nvPr>
            <p:ph type="body" sz="half" idx="1"/>
          </p:nvPr>
        </p:nvSpPr>
        <p:spPr>
          <a:xfrm>
            <a:off x="1981200" y="1371600"/>
            <a:ext cx="4038600" cy="5486400"/>
          </a:xfrm>
          <a:noFill/>
          <a:ln/>
        </p:spPr>
        <p:txBody>
          <a:bodyPr>
            <a:normAutofit fontScale="92500" lnSpcReduction="10000"/>
          </a:bodyPr>
          <a:lstStyle/>
          <a:p>
            <a:pPr>
              <a:buFont typeface="Wingdings" pitchFamily="2" charset="2"/>
              <a:buNone/>
            </a:pPr>
            <a:r>
              <a:rPr lang="en-US" altLang="en-US" sz="2200" dirty="0"/>
              <a:t>Class A--IQs of 13 Students	</a:t>
            </a:r>
          </a:p>
          <a:p>
            <a:pPr>
              <a:buFont typeface="Wingdings" pitchFamily="2" charset="2"/>
              <a:buNone/>
            </a:pPr>
            <a:r>
              <a:rPr lang="en-US" altLang="en-US" dirty="0"/>
              <a:t>			89</a:t>
            </a:r>
          </a:p>
          <a:p>
            <a:pPr>
              <a:buFont typeface="Wingdings" pitchFamily="2" charset="2"/>
              <a:buNone/>
            </a:pPr>
            <a:r>
              <a:rPr lang="en-US" altLang="en-US" dirty="0"/>
              <a:t>			93</a:t>
            </a:r>
          </a:p>
          <a:p>
            <a:pPr>
              <a:buFont typeface="Wingdings" pitchFamily="2" charset="2"/>
              <a:buNone/>
            </a:pPr>
            <a:r>
              <a:rPr lang="en-US" altLang="en-US" dirty="0"/>
              <a:t>			97</a:t>
            </a:r>
          </a:p>
          <a:p>
            <a:pPr>
              <a:buFont typeface="Wingdings" pitchFamily="2" charset="2"/>
              <a:buNone/>
            </a:pPr>
            <a:r>
              <a:rPr lang="en-US" altLang="en-US" dirty="0"/>
              <a:t>			98</a:t>
            </a:r>
          </a:p>
          <a:p>
            <a:pPr>
              <a:buFont typeface="Wingdings" pitchFamily="2" charset="2"/>
              <a:buNone/>
            </a:pPr>
            <a:r>
              <a:rPr lang="en-US" altLang="en-US" dirty="0"/>
              <a:t>			102</a:t>
            </a:r>
          </a:p>
          <a:p>
            <a:pPr>
              <a:buFont typeface="Wingdings" pitchFamily="2" charset="2"/>
              <a:buNone/>
            </a:pPr>
            <a:r>
              <a:rPr lang="en-US" altLang="en-US" dirty="0"/>
              <a:t>			106</a:t>
            </a:r>
          </a:p>
          <a:p>
            <a:pPr>
              <a:buFont typeface="Wingdings" pitchFamily="2" charset="2"/>
              <a:buNone/>
            </a:pPr>
            <a:r>
              <a:rPr lang="en-US" altLang="en-US" dirty="0"/>
              <a:t>			109</a:t>
            </a:r>
          </a:p>
          <a:p>
            <a:pPr>
              <a:buFont typeface="Wingdings" pitchFamily="2" charset="2"/>
              <a:buNone/>
            </a:pPr>
            <a:r>
              <a:rPr lang="en-US" altLang="en-US" dirty="0"/>
              <a:t>			110		</a:t>
            </a:r>
          </a:p>
          <a:p>
            <a:pPr>
              <a:buFont typeface="Wingdings" pitchFamily="2" charset="2"/>
              <a:buNone/>
            </a:pPr>
            <a:r>
              <a:rPr lang="en-US" altLang="en-US" dirty="0"/>
              <a:t>			115</a:t>
            </a:r>
          </a:p>
          <a:p>
            <a:pPr>
              <a:buFont typeface="Wingdings" pitchFamily="2" charset="2"/>
              <a:buNone/>
            </a:pPr>
            <a:r>
              <a:rPr lang="en-US" altLang="en-US" dirty="0"/>
              <a:t>			119		</a:t>
            </a:r>
          </a:p>
          <a:p>
            <a:pPr>
              <a:buFont typeface="Wingdings" pitchFamily="2" charset="2"/>
              <a:buNone/>
            </a:pPr>
            <a:r>
              <a:rPr lang="en-US" altLang="en-US" dirty="0"/>
              <a:t>			128		</a:t>
            </a:r>
          </a:p>
          <a:p>
            <a:pPr>
              <a:buFont typeface="Wingdings" pitchFamily="2" charset="2"/>
              <a:buNone/>
            </a:pPr>
            <a:r>
              <a:rPr lang="en-US" altLang="en-US" dirty="0"/>
              <a:t>			131				140					</a:t>
            </a:r>
          </a:p>
        </p:txBody>
      </p:sp>
      <p:sp>
        <p:nvSpPr>
          <p:cNvPr id="2" name="Date Placeholder 1">
            <a:extLst>
              <a:ext uri="{FF2B5EF4-FFF2-40B4-BE49-F238E27FC236}">
                <a16:creationId xmlns:a16="http://schemas.microsoft.com/office/drawing/2014/main" id="{8F83C961-0D86-EE40-94D1-CFC9B4029599}"/>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7724245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2F16D73-D350-654F-AF92-2F76560DA23D}"/>
              </a:ext>
            </a:extLst>
          </p:cNvPr>
          <p:cNvSpPr>
            <a:spLocks noGrp="1" noChangeArrowheads="1"/>
          </p:cNvSpPr>
          <p:nvPr>
            <p:ph type="title"/>
          </p:nvPr>
        </p:nvSpPr>
        <p:spPr/>
        <p:txBody>
          <a:bodyPr/>
          <a:lstStyle/>
          <a:p>
            <a:r>
              <a:rPr lang="en-US" altLang="en-US"/>
              <a:t>Median</a:t>
            </a:r>
          </a:p>
        </p:txBody>
      </p:sp>
      <p:sp>
        <p:nvSpPr>
          <p:cNvPr id="84995" name="Line 3">
            <a:extLst>
              <a:ext uri="{FF2B5EF4-FFF2-40B4-BE49-F238E27FC236}">
                <a16:creationId xmlns:a16="http://schemas.microsoft.com/office/drawing/2014/main" id="{16026216-8FB5-8C41-BDD8-ABFCA8B7C340}"/>
              </a:ext>
            </a:extLst>
          </p:cNvPr>
          <p:cNvSpPr>
            <a:spLocks noChangeShapeType="1"/>
          </p:cNvSpPr>
          <p:nvPr/>
        </p:nvSpPr>
        <p:spPr bwMode="auto">
          <a:xfrm flipH="1">
            <a:off x="4800600" y="46482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996" name="Text Box 4">
            <a:extLst>
              <a:ext uri="{FF2B5EF4-FFF2-40B4-BE49-F238E27FC236}">
                <a16:creationId xmlns:a16="http://schemas.microsoft.com/office/drawing/2014/main" id="{13C43507-7DA5-E644-B08B-ED36B2B6DA10}"/>
              </a:ext>
            </a:extLst>
          </p:cNvPr>
          <p:cNvSpPr txBox="1">
            <a:spLocks noChangeArrowheads="1"/>
          </p:cNvSpPr>
          <p:nvPr/>
        </p:nvSpPr>
        <p:spPr bwMode="auto">
          <a:xfrm>
            <a:off x="7010400" y="4419601"/>
            <a:ext cx="35052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 = 109.5</a:t>
            </a:r>
          </a:p>
          <a:p>
            <a:pPr>
              <a:spcBef>
                <a:spcPct val="50000"/>
              </a:spcBef>
            </a:pPr>
            <a:r>
              <a:rPr lang="en-US" altLang="en-US"/>
              <a:t>109 + 110 = 219/2 = 109.5</a:t>
            </a:r>
          </a:p>
          <a:p>
            <a:pPr>
              <a:spcBef>
                <a:spcPct val="50000"/>
              </a:spcBef>
            </a:pPr>
            <a:r>
              <a:rPr lang="en-US" altLang="en-US"/>
              <a:t>(six cases above, six below)</a:t>
            </a:r>
          </a:p>
        </p:txBody>
      </p:sp>
      <p:sp>
        <p:nvSpPr>
          <p:cNvPr id="84997" name="Rectangle 5">
            <a:extLst>
              <a:ext uri="{FF2B5EF4-FFF2-40B4-BE49-F238E27FC236}">
                <a16:creationId xmlns:a16="http://schemas.microsoft.com/office/drawing/2014/main" id="{283A7765-85F9-0D45-83E2-0005E086B261}"/>
              </a:ext>
            </a:extLst>
          </p:cNvPr>
          <p:cNvSpPr>
            <a:spLocks noGrp="1" noChangeArrowheads="1"/>
          </p:cNvSpPr>
          <p:nvPr>
            <p:ph type="body" sz="half" idx="1"/>
          </p:nvPr>
        </p:nvSpPr>
        <p:spPr>
          <a:xfrm>
            <a:off x="1981200" y="1676404"/>
            <a:ext cx="6629400" cy="5486400"/>
          </a:xfrm>
          <a:noFill/>
          <a:ln/>
        </p:spPr>
        <p:txBody>
          <a:bodyPr>
            <a:normAutofit fontScale="92500" lnSpcReduction="20000"/>
          </a:bodyPr>
          <a:lstStyle/>
          <a:p>
            <a:pPr>
              <a:buFont typeface="Wingdings" pitchFamily="2" charset="2"/>
              <a:buNone/>
            </a:pPr>
            <a:r>
              <a:rPr lang="en-US" altLang="en-US" sz="2200" dirty="0"/>
              <a:t>If the first student were to drop out of Class A, there would be a new median:	</a:t>
            </a:r>
          </a:p>
          <a:p>
            <a:pPr>
              <a:buFont typeface="Wingdings" pitchFamily="2" charset="2"/>
              <a:buNone/>
            </a:pPr>
            <a:r>
              <a:rPr lang="en-US" altLang="en-US" dirty="0"/>
              <a:t>			89</a:t>
            </a:r>
          </a:p>
          <a:p>
            <a:pPr>
              <a:buFont typeface="Wingdings" pitchFamily="2" charset="2"/>
              <a:buNone/>
            </a:pPr>
            <a:r>
              <a:rPr lang="en-US" altLang="en-US" dirty="0"/>
              <a:t>			93</a:t>
            </a:r>
          </a:p>
          <a:p>
            <a:pPr>
              <a:buFont typeface="Wingdings" pitchFamily="2" charset="2"/>
              <a:buNone/>
            </a:pPr>
            <a:r>
              <a:rPr lang="en-US" altLang="en-US" dirty="0"/>
              <a:t>			97</a:t>
            </a:r>
          </a:p>
          <a:p>
            <a:pPr>
              <a:buFont typeface="Wingdings" pitchFamily="2" charset="2"/>
              <a:buNone/>
            </a:pPr>
            <a:r>
              <a:rPr lang="en-US" altLang="en-US" dirty="0"/>
              <a:t>			98</a:t>
            </a:r>
          </a:p>
          <a:p>
            <a:pPr>
              <a:buFont typeface="Wingdings" pitchFamily="2" charset="2"/>
              <a:buNone/>
            </a:pPr>
            <a:r>
              <a:rPr lang="en-US" altLang="en-US" dirty="0"/>
              <a:t>			102</a:t>
            </a:r>
          </a:p>
          <a:p>
            <a:pPr>
              <a:buFont typeface="Wingdings" pitchFamily="2" charset="2"/>
              <a:buNone/>
            </a:pPr>
            <a:r>
              <a:rPr lang="en-US" altLang="en-US" dirty="0"/>
              <a:t>			106</a:t>
            </a:r>
          </a:p>
          <a:p>
            <a:pPr>
              <a:buFont typeface="Wingdings" pitchFamily="2" charset="2"/>
              <a:buNone/>
            </a:pPr>
            <a:r>
              <a:rPr lang="en-US" altLang="en-US" dirty="0"/>
              <a:t>			109</a:t>
            </a:r>
          </a:p>
          <a:p>
            <a:pPr>
              <a:buFont typeface="Wingdings" pitchFamily="2" charset="2"/>
              <a:buNone/>
            </a:pPr>
            <a:r>
              <a:rPr lang="en-US" altLang="en-US" dirty="0"/>
              <a:t>			110		</a:t>
            </a:r>
          </a:p>
          <a:p>
            <a:pPr>
              <a:buFont typeface="Wingdings" pitchFamily="2" charset="2"/>
              <a:buNone/>
            </a:pPr>
            <a:r>
              <a:rPr lang="en-US" altLang="en-US" dirty="0"/>
              <a:t>			115</a:t>
            </a:r>
          </a:p>
          <a:p>
            <a:pPr>
              <a:buFont typeface="Wingdings" pitchFamily="2" charset="2"/>
              <a:buNone/>
            </a:pPr>
            <a:r>
              <a:rPr lang="en-US" altLang="en-US" dirty="0"/>
              <a:t>			119		</a:t>
            </a:r>
          </a:p>
          <a:p>
            <a:pPr>
              <a:buFont typeface="Wingdings" pitchFamily="2" charset="2"/>
              <a:buNone/>
            </a:pPr>
            <a:r>
              <a:rPr lang="en-US" altLang="en-US" dirty="0"/>
              <a:t>			128		</a:t>
            </a:r>
          </a:p>
          <a:p>
            <a:pPr>
              <a:buFont typeface="Wingdings" pitchFamily="2" charset="2"/>
              <a:buNone/>
            </a:pPr>
            <a:r>
              <a:rPr lang="en-US" altLang="en-US" dirty="0"/>
              <a:t>			131				</a:t>
            </a:r>
          </a:p>
          <a:p>
            <a:pPr>
              <a:buFont typeface="Wingdings" pitchFamily="2" charset="2"/>
              <a:buNone/>
            </a:pPr>
            <a:r>
              <a:rPr lang="en-US" altLang="en-US" dirty="0"/>
              <a:t>			140					</a:t>
            </a:r>
          </a:p>
        </p:txBody>
      </p:sp>
      <p:sp>
        <p:nvSpPr>
          <p:cNvPr id="84998" name="Freeform 6">
            <a:extLst>
              <a:ext uri="{FF2B5EF4-FFF2-40B4-BE49-F238E27FC236}">
                <a16:creationId xmlns:a16="http://schemas.microsoft.com/office/drawing/2014/main" id="{2B7794E3-84DF-924E-8436-54ED9B7FD279}"/>
              </a:ext>
            </a:extLst>
          </p:cNvPr>
          <p:cNvSpPr>
            <a:spLocks/>
          </p:cNvSpPr>
          <p:nvPr/>
        </p:nvSpPr>
        <p:spPr bwMode="auto">
          <a:xfrm>
            <a:off x="3505200" y="4648200"/>
            <a:ext cx="1066800" cy="1588"/>
          </a:xfrm>
          <a:custGeom>
            <a:avLst/>
            <a:gdLst>
              <a:gd name="T0" fmla="*/ 0 w 672"/>
              <a:gd name="T1" fmla="*/ 0 h 1"/>
              <a:gd name="T2" fmla="*/ 672 w 672"/>
              <a:gd name="T3" fmla="*/ 0 h 1"/>
            </a:gdLst>
            <a:ahLst/>
            <a:cxnLst>
              <a:cxn ang="0">
                <a:pos x="T0" y="T1"/>
              </a:cxn>
              <a:cxn ang="0">
                <a:pos x="T2" y="T3"/>
              </a:cxn>
            </a:cxnLst>
            <a:rect l="0" t="0" r="r" b="b"/>
            <a:pathLst>
              <a:path w="672" h="1">
                <a:moveTo>
                  <a:pt x="0" y="0"/>
                </a:moveTo>
                <a:lnTo>
                  <a:pt x="672" y="0"/>
                </a:lnTo>
              </a:path>
            </a:pathLst>
          </a:custGeom>
          <a:noFill/>
          <a:ln w="952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99" name="Freeform 7">
            <a:extLst>
              <a:ext uri="{FF2B5EF4-FFF2-40B4-BE49-F238E27FC236}">
                <a16:creationId xmlns:a16="http://schemas.microsoft.com/office/drawing/2014/main" id="{6353EE6A-ED5A-3E47-A1A7-F8400DE5BD6A}"/>
              </a:ext>
            </a:extLst>
          </p:cNvPr>
          <p:cNvSpPr>
            <a:spLocks/>
          </p:cNvSpPr>
          <p:nvPr/>
        </p:nvSpPr>
        <p:spPr bwMode="auto">
          <a:xfrm>
            <a:off x="3886201" y="2133601"/>
            <a:ext cx="542925" cy="246063"/>
          </a:xfrm>
          <a:custGeom>
            <a:avLst/>
            <a:gdLst>
              <a:gd name="T0" fmla="*/ 0 w 342"/>
              <a:gd name="T1" fmla="*/ 0 h 155"/>
              <a:gd name="T2" fmla="*/ 93 w 342"/>
              <a:gd name="T3" fmla="*/ 83 h 155"/>
              <a:gd name="T4" fmla="*/ 311 w 342"/>
              <a:gd name="T5" fmla="*/ 103 h 155"/>
              <a:gd name="T6" fmla="*/ 342 w 342"/>
              <a:gd name="T7" fmla="*/ 155 h 155"/>
            </a:gdLst>
            <a:ahLst/>
            <a:cxnLst>
              <a:cxn ang="0">
                <a:pos x="T0" y="T1"/>
              </a:cxn>
              <a:cxn ang="0">
                <a:pos x="T2" y="T3"/>
              </a:cxn>
              <a:cxn ang="0">
                <a:pos x="T4" y="T5"/>
              </a:cxn>
              <a:cxn ang="0">
                <a:pos x="T6" y="T7"/>
              </a:cxn>
            </a:cxnLst>
            <a:rect l="0" t="0" r="r" b="b"/>
            <a:pathLst>
              <a:path w="342" h="155">
                <a:moveTo>
                  <a:pt x="0" y="0"/>
                </a:moveTo>
                <a:cubicBezTo>
                  <a:pt x="24" y="71"/>
                  <a:pt x="12" y="73"/>
                  <a:pt x="93" y="83"/>
                </a:cubicBezTo>
                <a:cubicBezTo>
                  <a:pt x="165" y="92"/>
                  <a:pt x="311" y="103"/>
                  <a:pt x="311" y="103"/>
                </a:cubicBezTo>
                <a:cubicBezTo>
                  <a:pt x="324" y="143"/>
                  <a:pt x="313" y="126"/>
                  <a:pt x="342" y="155"/>
                </a:cubicBezTo>
              </a:path>
            </a:pathLst>
          </a:custGeom>
          <a:noFill/>
          <a:ln w="9525">
            <a:solidFill>
              <a:srgbClr val="FD031B"/>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00" name="Freeform 8">
            <a:extLst>
              <a:ext uri="{FF2B5EF4-FFF2-40B4-BE49-F238E27FC236}">
                <a16:creationId xmlns:a16="http://schemas.microsoft.com/office/drawing/2014/main" id="{F562DAE2-2BE6-864C-816E-8DB53ACA949B}"/>
              </a:ext>
            </a:extLst>
          </p:cNvPr>
          <p:cNvSpPr>
            <a:spLocks/>
          </p:cNvSpPr>
          <p:nvPr/>
        </p:nvSpPr>
        <p:spPr bwMode="auto">
          <a:xfrm>
            <a:off x="3886201" y="2057401"/>
            <a:ext cx="377825" cy="460375"/>
          </a:xfrm>
          <a:custGeom>
            <a:avLst/>
            <a:gdLst>
              <a:gd name="T0" fmla="*/ 238 w 238"/>
              <a:gd name="T1" fmla="*/ 0 h 290"/>
              <a:gd name="T2" fmla="*/ 93 w 238"/>
              <a:gd name="T3" fmla="*/ 114 h 290"/>
              <a:gd name="T4" fmla="*/ 31 w 238"/>
              <a:gd name="T5" fmla="*/ 228 h 290"/>
              <a:gd name="T6" fmla="*/ 21 w 238"/>
              <a:gd name="T7" fmla="*/ 259 h 290"/>
              <a:gd name="T8" fmla="*/ 0 w 238"/>
              <a:gd name="T9" fmla="*/ 290 h 290"/>
            </a:gdLst>
            <a:ahLst/>
            <a:cxnLst>
              <a:cxn ang="0">
                <a:pos x="T0" y="T1"/>
              </a:cxn>
              <a:cxn ang="0">
                <a:pos x="T2" y="T3"/>
              </a:cxn>
              <a:cxn ang="0">
                <a:pos x="T4" y="T5"/>
              </a:cxn>
              <a:cxn ang="0">
                <a:pos x="T6" y="T7"/>
              </a:cxn>
              <a:cxn ang="0">
                <a:pos x="T8" y="T9"/>
              </a:cxn>
            </a:cxnLst>
            <a:rect l="0" t="0" r="r" b="b"/>
            <a:pathLst>
              <a:path w="238" h="290">
                <a:moveTo>
                  <a:pt x="238" y="0"/>
                </a:moveTo>
                <a:cubicBezTo>
                  <a:pt x="171" y="22"/>
                  <a:pt x="148" y="77"/>
                  <a:pt x="93" y="114"/>
                </a:cubicBezTo>
                <a:cubicBezTo>
                  <a:pt x="73" y="163"/>
                  <a:pt x="68" y="190"/>
                  <a:pt x="31" y="228"/>
                </a:cubicBezTo>
                <a:cubicBezTo>
                  <a:pt x="28" y="238"/>
                  <a:pt x="26" y="249"/>
                  <a:pt x="21" y="259"/>
                </a:cubicBezTo>
                <a:cubicBezTo>
                  <a:pt x="15" y="270"/>
                  <a:pt x="0" y="290"/>
                  <a:pt x="0" y="290"/>
                </a:cubicBezTo>
              </a:path>
            </a:pathLst>
          </a:custGeom>
          <a:noFill/>
          <a:ln w="9525">
            <a:solidFill>
              <a:srgbClr val="FD031B"/>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Date Placeholder 1">
            <a:extLst>
              <a:ext uri="{FF2B5EF4-FFF2-40B4-BE49-F238E27FC236}">
                <a16:creationId xmlns:a16="http://schemas.microsoft.com/office/drawing/2014/main" id="{F5007964-1893-E348-ADB7-00DC89C8CB5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5259742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C430DD6-165A-6F46-8ACA-6D00C1D0A803}"/>
              </a:ext>
            </a:extLst>
          </p:cNvPr>
          <p:cNvSpPr>
            <a:spLocks noGrp="1" noChangeArrowheads="1"/>
          </p:cNvSpPr>
          <p:nvPr>
            <p:ph type="title"/>
          </p:nvPr>
        </p:nvSpPr>
        <p:spPr/>
        <p:txBody>
          <a:bodyPr/>
          <a:lstStyle/>
          <a:p>
            <a:r>
              <a:rPr lang="en-US" altLang="en-US"/>
              <a:t>Median	</a:t>
            </a:r>
          </a:p>
        </p:txBody>
      </p:sp>
      <p:sp>
        <p:nvSpPr>
          <p:cNvPr id="86019" name="Rectangle 3">
            <a:extLst>
              <a:ext uri="{FF2B5EF4-FFF2-40B4-BE49-F238E27FC236}">
                <a16:creationId xmlns:a16="http://schemas.microsoft.com/office/drawing/2014/main" id="{672B9847-8F2F-0F43-A9E2-0F4F945219FE}"/>
              </a:ext>
            </a:extLst>
          </p:cNvPr>
          <p:cNvSpPr>
            <a:spLocks noGrp="1" noChangeArrowheads="1"/>
          </p:cNvSpPr>
          <p:nvPr>
            <p:ph type="body" idx="1"/>
          </p:nvPr>
        </p:nvSpPr>
        <p:spPr/>
        <p:txBody>
          <a:bodyPr/>
          <a:lstStyle/>
          <a:p>
            <a:pPr marL="571500" indent="-571500">
              <a:buFont typeface="Wingdings" pitchFamily="2" charset="2"/>
              <a:buAutoNum type="arabicPeriod"/>
            </a:pPr>
            <a:r>
              <a:rPr lang="en-US" altLang="en-US"/>
              <a:t>The median is unaffected by outliers, making it a better measure of central tendency, better describing the “typical person” than the mean when data are skewed.</a:t>
            </a:r>
          </a:p>
          <a:p>
            <a:pPr marL="571500" indent="-571500">
              <a:buFont typeface="Wingdings" pitchFamily="2" charset="2"/>
              <a:buAutoNum type="arabicPeriod"/>
            </a:pPr>
            <a:endParaRPr lang="en-US" altLang="en-US"/>
          </a:p>
          <a:p>
            <a:pPr marL="571500" indent="-571500">
              <a:buNone/>
            </a:pPr>
            <a:endParaRPr lang="en-US" altLang="en-US"/>
          </a:p>
        </p:txBody>
      </p:sp>
      <p:sp>
        <p:nvSpPr>
          <p:cNvPr id="86020" name="Freeform 4">
            <a:extLst>
              <a:ext uri="{FF2B5EF4-FFF2-40B4-BE49-F238E27FC236}">
                <a16:creationId xmlns:a16="http://schemas.microsoft.com/office/drawing/2014/main" id="{EB08D306-C387-2240-ABD1-9A028B615A9B}"/>
              </a:ext>
            </a:extLst>
          </p:cNvPr>
          <p:cNvSpPr>
            <a:spLocks/>
          </p:cNvSpPr>
          <p:nvPr/>
        </p:nvSpPr>
        <p:spPr bwMode="auto">
          <a:xfrm>
            <a:off x="2476500" y="3206261"/>
            <a:ext cx="7239000" cy="863600"/>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1" name="Line 5">
            <a:extLst>
              <a:ext uri="{FF2B5EF4-FFF2-40B4-BE49-F238E27FC236}">
                <a16:creationId xmlns:a16="http://schemas.microsoft.com/office/drawing/2014/main" id="{6B77B2D9-01AC-084B-BC5A-C80439917A62}"/>
              </a:ext>
            </a:extLst>
          </p:cNvPr>
          <p:cNvSpPr>
            <a:spLocks noChangeShapeType="1"/>
          </p:cNvSpPr>
          <p:nvPr/>
        </p:nvSpPr>
        <p:spPr bwMode="auto">
          <a:xfrm>
            <a:off x="2476500" y="4120661"/>
            <a:ext cx="731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2" name="AutoShape 6">
            <a:extLst>
              <a:ext uri="{FF2B5EF4-FFF2-40B4-BE49-F238E27FC236}">
                <a16:creationId xmlns:a16="http://schemas.microsoft.com/office/drawing/2014/main" id="{128CBA46-46EB-144D-B077-7BE4DC177774}"/>
              </a:ext>
            </a:extLst>
          </p:cNvPr>
          <p:cNvSpPr>
            <a:spLocks noChangeArrowheads="1"/>
          </p:cNvSpPr>
          <p:nvPr/>
        </p:nvSpPr>
        <p:spPr bwMode="auto">
          <a:xfrm>
            <a:off x="3009900" y="4196861"/>
            <a:ext cx="533400" cy="3810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23" name="Text Box 7">
            <a:extLst>
              <a:ext uri="{FF2B5EF4-FFF2-40B4-BE49-F238E27FC236}">
                <a16:creationId xmlns:a16="http://schemas.microsoft.com/office/drawing/2014/main" id="{FD087E82-CCD9-C74C-B107-214A8E8175D6}"/>
              </a:ext>
            </a:extLst>
          </p:cNvPr>
          <p:cNvSpPr txBox="1">
            <a:spLocks noChangeArrowheads="1"/>
          </p:cNvSpPr>
          <p:nvPr/>
        </p:nvSpPr>
        <p:spPr bwMode="auto">
          <a:xfrm>
            <a:off x="2019300" y="4196862"/>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All of Us</a:t>
            </a:r>
          </a:p>
        </p:txBody>
      </p:sp>
      <p:sp>
        <p:nvSpPr>
          <p:cNvPr id="86024" name="Text Box 8">
            <a:extLst>
              <a:ext uri="{FF2B5EF4-FFF2-40B4-BE49-F238E27FC236}">
                <a16:creationId xmlns:a16="http://schemas.microsoft.com/office/drawing/2014/main" id="{EBC5B7A2-DE26-0546-9653-B63412D999E8}"/>
              </a:ext>
            </a:extLst>
          </p:cNvPr>
          <p:cNvSpPr txBox="1">
            <a:spLocks noChangeArrowheads="1"/>
          </p:cNvSpPr>
          <p:nvPr/>
        </p:nvSpPr>
        <p:spPr bwMode="auto">
          <a:xfrm>
            <a:off x="8724900" y="4179399"/>
            <a:ext cx="13716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Bill Gates</a:t>
            </a:r>
          </a:p>
          <a:p>
            <a:pPr>
              <a:spcBef>
                <a:spcPct val="50000"/>
              </a:spcBef>
            </a:pPr>
            <a:r>
              <a:rPr lang="en-US" altLang="en-US"/>
              <a:t>   outlier</a:t>
            </a:r>
          </a:p>
        </p:txBody>
      </p:sp>
      <p:sp>
        <p:nvSpPr>
          <p:cNvPr id="86025" name="Line 9">
            <a:extLst>
              <a:ext uri="{FF2B5EF4-FFF2-40B4-BE49-F238E27FC236}">
                <a16:creationId xmlns:a16="http://schemas.microsoft.com/office/drawing/2014/main" id="{ED4E2DD8-869D-1342-AF63-892810CDF8D0}"/>
              </a:ext>
            </a:extLst>
          </p:cNvPr>
          <p:cNvSpPr>
            <a:spLocks noChangeShapeType="1"/>
          </p:cNvSpPr>
          <p:nvPr/>
        </p:nvSpPr>
        <p:spPr bwMode="auto">
          <a:xfrm flipV="1">
            <a:off x="3238500" y="3511061"/>
            <a:ext cx="0" cy="6096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Date Placeholder 1">
            <a:extLst>
              <a:ext uri="{FF2B5EF4-FFF2-40B4-BE49-F238E27FC236}">
                <a16:creationId xmlns:a16="http://schemas.microsoft.com/office/drawing/2014/main" id="{3A2B1320-539F-6545-B1AF-D232C902126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592403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B42E5A8-A150-5741-B72F-B7F9AE21D82B}"/>
              </a:ext>
            </a:extLst>
          </p:cNvPr>
          <p:cNvSpPr>
            <a:spLocks noGrp="1" noChangeArrowheads="1"/>
          </p:cNvSpPr>
          <p:nvPr>
            <p:ph type="title"/>
          </p:nvPr>
        </p:nvSpPr>
        <p:spPr/>
        <p:txBody>
          <a:bodyPr/>
          <a:lstStyle/>
          <a:p>
            <a:r>
              <a:rPr lang="en-US" altLang="en-US"/>
              <a:t>Median</a:t>
            </a:r>
          </a:p>
        </p:txBody>
      </p:sp>
      <p:sp>
        <p:nvSpPr>
          <p:cNvPr id="87043" name="Rectangle 3">
            <a:extLst>
              <a:ext uri="{FF2B5EF4-FFF2-40B4-BE49-F238E27FC236}">
                <a16:creationId xmlns:a16="http://schemas.microsoft.com/office/drawing/2014/main" id="{B96D3C5D-3254-0C48-AC8D-B6F2A5AA5772}"/>
              </a:ext>
            </a:extLst>
          </p:cNvPr>
          <p:cNvSpPr>
            <a:spLocks noGrp="1" noChangeArrowheads="1"/>
          </p:cNvSpPr>
          <p:nvPr>
            <p:ph type="body" idx="1"/>
          </p:nvPr>
        </p:nvSpPr>
        <p:spPr/>
        <p:txBody>
          <a:bodyPr/>
          <a:lstStyle/>
          <a:p>
            <a:pPr marL="571500" indent="-571500">
              <a:buFont typeface="Wingdings" pitchFamily="2" charset="2"/>
              <a:buAutoNum type="arabicPeriod" startAt="2"/>
            </a:pPr>
            <a:r>
              <a:rPr lang="en-US" altLang="en-US"/>
              <a:t>If the recorded values for a variable form a symmetric distribution, the median and mean are identical.</a:t>
            </a:r>
          </a:p>
          <a:p>
            <a:pPr marL="571500" indent="-571500">
              <a:buFont typeface="Wingdings" pitchFamily="2" charset="2"/>
              <a:buAutoNum type="arabicPeriod" startAt="2"/>
            </a:pPr>
            <a:r>
              <a:rPr lang="en-US" altLang="en-US"/>
              <a:t>In skewed data, the mean lies further toward the skew than the median.</a:t>
            </a:r>
          </a:p>
        </p:txBody>
      </p:sp>
      <p:sp>
        <p:nvSpPr>
          <p:cNvPr id="87044" name="Freeform 4">
            <a:extLst>
              <a:ext uri="{FF2B5EF4-FFF2-40B4-BE49-F238E27FC236}">
                <a16:creationId xmlns:a16="http://schemas.microsoft.com/office/drawing/2014/main" id="{5D16585A-1A22-2240-BC98-275AEBBCD0D5}"/>
              </a:ext>
            </a:extLst>
          </p:cNvPr>
          <p:cNvSpPr>
            <a:spLocks/>
          </p:cNvSpPr>
          <p:nvPr/>
        </p:nvSpPr>
        <p:spPr bwMode="auto">
          <a:xfrm>
            <a:off x="1905000" y="3627438"/>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5" name="Freeform 5">
            <a:extLst>
              <a:ext uri="{FF2B5EF4-FFF2-40B4-BE49-F238E27FC236}">
                <a16:creationId xmlns:a16="http://schemas.microsoft.com/office/drawing/2014/main" id="{C7870C99-F205-A04A-9047-9AADA6EECAE7}"/>
              </a:ext>
            </a:extLst>
          </p:cNvPr>
          <p:cNvSpPr>
            <a:spLocks/>
          </p:cNvSpPr>
          <p:nvPr/>
        </p:nvSpPr>
        <p:spPr bwMode="auto">
          <a:xfrm>
            <a:off x="5486400" y="3429000"/>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6" name="Line 6">
            <a:extLst>
              <a:ext uri="{FF2B5EF4-FFF2-40B4-BE49-F238E27FC236}">
                <a16:creationId xmlns:a16="http://schemas.microsoft.com/office/drawing/2014/main" id="{A26A9B0E-99CE-684C-86D2-5523756B28AE}"/>
              </a:ext>
            </a:extLst>
          </p:cNvPr>
          <p:cNvSpPr>
            <a:spLocks noChangeShapeType="1"/>
          </p:cNvSpPr>
          <p:nvPr/>
        </p:nvSpPr>
        <p:spPr bwMode="auto">
          <a:xfrm>
            <a:off x="1905000" y="4937124"/>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7" name="Line 7">
            <a:extLst>
              <a:ext uri="{FF2B5EF4-FFF2-40B4-BE49-F238E27FC236}">
                <a16:creationId xmlns:a16="http://schemas.microsoft.com/office/drawing/2014/main" id="{6148AD2D-49A5-A44A-9E92-3A4E3FE67CA0}"/>
              </a:ext>
            </a:extLst>
          </p:cNvPr>
          <p:cNvSpPr>
            <a:spLocks noChangeShapeType="1"/>
          </p:cNvSpPr>
          <p:nvPr/>
        </p:nvSpPr>
        <p:spPr bwMode="auto">
          <a:xfrm>
            <a:off x="5486400" y="4937124"/>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8" name="Line 8">
            <a:extLst>
              <a:ext uri="{FF2B5EF4-FFF2-40B4-BE49-F238E27FC236}">
                <a16:creationId xmlns:a16="http://schemas.microsoft.com/office/drawing/2014/main" id="{42D431DE-83F1-874E-8CDF-338917F5B4E2}"/>
              </a:ext>
            </a:extLst>
          </p:cNvPr>
          <p:cNvSpPr>
            <a:spLocks noChangeShapeType="1"/>
          </p:cNvSpPr>
          <p:nvPr/>
        </p:nvSpPr>
        <p:spPr bwMode="auto">
          <a:xfrm flipV="1">
            <a:off x="2819400" y="4937124"/>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9" name="Line 9">
            <a:extLst>
              <a:ext uri="{FF2B5EF4-FFF2-40B4-BE49-F238E27FC236}">
                <a16:creationId xmlns:a16="http://schemas.microsoft.com/office/drawing/2014/main" id="{7E630C8B-2608-084F-88A0-82F79E5ED3D1}"/>
              </a:ext>
            </a:extLst>
          </p:cNvPr>
          <p:cNvSpPr>
            <a:spLocks noChangeShapeType="1"/>
          </p:cNvSpPr>
          <p:nvPr/>
        </p:nvSpPr>
        <p:spPr bwMode="auto">
          <a:xfrm flipV="1">
            <a:off x="2819400" y="5089524"/>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50" name="Text Box 10">
            <a:extLst>
              <a:ext uri="{FF2B5EF4-FFF2-40B4-BE49-F238E27FC236}">
                <a16:creationId xmlns:a16="http://schemas.microsoft.com/office/drawing/2014/main" id="{0ABC19BD-E040-BC4C-AA03-14B01AD0FA55}"/>
              </a:ext>
            </a:extLst>
          </p:cNvPr>
          <p:cNvSpPr txBox="1">
            <a:spLocks noChangeArrowheads="1"/>
          </p:cNvSpPr>
          <p:nvPr/>
        </p:nvSpPr>
        <p:spPr bwMode="auto">
          <a:xfrm>
            <a:off x="2971800" y="4937125"/>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87051" name="Text Box 11">
            <a:extLst>
              <a:ext uri="{FF2B5EF4-FFF2-40B4-BE49-F238E27FC236}">
                <a16:creationId xmlns:a16="http://schemas.microsoft.com/office/drawing/2014/main" id="{F7F25DE3-2C50-2148-BBA8-E361A897B95C}"/>
              </a:ext>
            </a:extLst>
          </p:cNvPr>
          <p:cNvSpPr txBox="1">
            <a:spLocks noChangeArrowheads="1"/>
          </p:cNvSpPr>
          <p:nvPr/>
        </p:nvSpPr>
        <p:spPr bwMode="auto">
          <a:xfrm>
            <a:off x="1905000" y="5484812"/>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87052" name="Line 12">
            <a:extLst>
              <a:ext uri="{FF2B5EF4-FFF2-40B4-BE49-F238E27FC236}">
                <a16:creationId xmlns:a16="http://schemas.microsoft.com/office/drawing/2014/main" id="{2597E86B-76D9-9940-866E-2C44D2033618}"/>
              </a:ext>
            </a:extLst>
          </p:cNvPr>
          <p:cNvSpPr>
            <a:spLocks noChangeShapeType="1"/>
          </p:cNvSpPr>
          <p:nvPr/>
        </p:nvSpPr>
        <p:spPr bwMode="auto">
          <a:xfrm flipV="1">
            <a:off x="7162800" y="4937124"/>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53" name="Line 13">
            <a:extLst>
              <a:ext uri="{FF2B5EF4-FFF2-40B4-BE49-F238E27FC236}">
                <a16:creationId xmlns:a16="http://schemas.microsoft.com/office/drawing/2014/main" id="{5294F4DF-4745-1C4F-B5D8-3F5F0101F649}"/>
              </a:ext>
            </a:extLst>
          </p:cNvPr>
          <p:cNvSpPr>
            <a:spLocks noChangeShapeType="1"/>
          </p:cNvSpPr>
          <p:nvPr/>
        </p:nvSpPr>
        <p:spPr bwMode="auto">
          <a:xfrm flipV="1">
            <a:off x="6324600" y="4937124"/>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54" name="Text Box 14">
            <a:extLst>
              <a:ext uri="{FF2B5EF4-FFF2-40B4-BE49-F238E27FC236}">
                <a16:creationId xmlns:a16="http://schemas.microsoft.com/office/drawing/2014/main" id="{86B4B14B-250E-BE47-9C08-A6411A60A2CC}"/>
              </a:ext>
            </a:extLst>
          </p:cNvPr>
          <p:cNvSpPr txBox="1">
            <a:spLocks noChangeArrowheads="1"/>
          </p:cNvSpPr>
          <p:nvPr/>
        </p:nvSpPr>
        <p:spPr bwMode="auto">
          <a:xfrm>
            <a:off x="7467600" y="4937125"/>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87055" name="Text Box 15">
            <a:extLst>
              <a:ext uri="{FF2B5EF4-FFF2-40B4-BE49-F238E27FC236}">
                <a16:creationId xmlns:a16="http://schemas.microsoft.com/office/drawing/2014/main" id="{EDD2576C-AED5-224F-B612-B1E0E93419E0}"/>
              </a:ext>
            </a:extLst>
          </p:cNvPr>
          <p:cNvSpPr txBox="1">
            <a:spLocks noChangeArrowheads="1"/>
          </p:cNvSpPr>
          <p:nvPr/>
        </p:nvSpPr>
        <p:spPr bwMode="auto">
          <a:xfrm>
            <a:off x="5410200" y="5484812"/>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87056" name="Text Box 16">
            <a:extLst>
              <a:ext uri="{FF2B5EF4-FFF2-40B4-BE49-F238E27FC236}">
                <a16:creationId xmlns:a16="http://schemas.microsoft.com/office/drawing/2014/main" id="{B6A366F1-32A4-E74C-B091-31EA04F58954}"/>
              </a:ext>
            </a:extLst>
          </p:cNvPr>
          <p:cNvSpPr txBox="1">
            <a:spLocks noChangeArrowheads="1"/>
          </p:cNvSpPr>
          <p:nvPr/>
        </p:nvSpPr>
        <p:spPr bwMode="auto">
          <a:xfrm>
            <a:off x="2209800" y="3184524"/>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latin typeface="Times New Roman" panose="02020603050405020304" pitchFamily="18" charset="0"/>
              </a:rPr>
              <a:t>Symmetric</a:t>
            </a:r>
          </a:p>
        </p:txBody>
      </p:sp>
      <p:sp>
        <p:nvSpPr>
          <p:cNvPr id="87057" name="Text Box 17">
            <a:extLst>
              <a:ext uri="{FF2B5EF4-FFF2-40B4-BE49-F238E27FC236}">
                <a16:creationId xmlns:a16="http://schemas.microsoft.com/office/drawing/2014/main" id="{3146392E-D4F6-B14B-BA5C-7A3702F0275C}"/>
              </a:ext>
            </a:extLst>
          </p:cNvPr>
          <p:cNvSpPr txBox="1">
            <a:spLocks noChangeArrowheads="1"/>
          </p:cNvSpPr>
          <p:nvPr/>
        </p:nvSpPr>
        <p:spPr bwMode="auto">
          <a:xfrm>
            <a:off x="7010400" y="3260724"/>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latin typeface="Times New Roman" panose="02020603050405020304" pitchFamily="18" charset="0"/>
              </a:rPr>
              <a:t>Skewed</a:t>
            </a:r>
          </a:p>
        </p:txBody>
      </p:sp>
      <p:sp>
        <p:nvSpPr>
          <p:cNvPr id="2" name="Date Placeholder 1">
            <a:extLst>
              <a:ext uri="{FF2B5EF4-FFF2-40B4-BE49-F238E27FC236}">
                <a16:creationId xmlns:a16="http://schemas.microsoft.com/office/drawing/2014/main" id="{B0EE154E-DC1F-A64C-9057-ADEEF7E79B3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64036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5F2D013-0060-0C41-A6F1-66E43F7B91AD}"/>
              </a:ext>
            </a:extLst>
          </p:cNvPr>
          <p:cNvSpPr>
            <a:spLocks noGrp="1" noChangeArrowheads="1"/>
          </p:cNvSpPr>
          <p:nvPr>
            <p:ph type="title"/>
          </p:nvPr>
        </p:nvSpPr>
        <p:spPr/>
        <p:txBody>
          <a:bodyPr/>
          <a:lstStyle/>
          <a:p>
            <a:r>
              <a:rPr lang="en-US" altLang="en-US"/>
              <a:t>Mode	</a:t>
            </a:r>
          </a:p>
        </p:txBody>
      </p:sp>
      <p:sp>
        <p:nvSpPr>
          <p:cNvPr id="88067" name="Rectangle 3">
            <a:extLst>
              <a:ext uri="{FF2B5EF4-FFF2-40B4-BE49-F238E27FC236}">
                <a16:creationId xmlns:a16="http://schemas.microsoft.com/office/drawing/2014/main" id="{41931509-5022-924F-B7E5-478B1EB682C6}"/>
              </a:ext>
            </a:extLst>
          </p:cNvPr>
          <p:cNvSpPr>
            <a:spLocks noGrp="1" noChangeArrowheads="1"/>
          </p:cNvSpPr>
          <p:nvPr>
            <p:ph type="body" idx="1"/>
          </p:nvPr>
        </p:nvSpPr>
        <p:spPr/>
        <p:txBody>
          <a:bodyPr/>
          <a:lstStyle/>
          <a:p>
            <a:pPr>
              <a:buFont typeface="Wingdings" pitchFamily="2" charset="2"/>
              <a:buNone/>
            </a:pPr>
            <a:r>
              <a:rPr lang="en-US" altLang="en-US" dirty="0"/>
              <a:t>The most common data point is called the mode.</a:t>
            </a:r>
          </a:p>
          <a:p>
            <a:pPr>
              <a:buFont typeface="Wingdings" pitchFamily="2" charset="2"/>
              <a:buNone/>
            </a:pPr>
            <a:endParaRPr lang="en-US" altLang="en-US" dirty="0"/>
          </a:p>
          <a:p>
            <a:pPr>
              <a:buFont typeface="Wingdings" pitchFamily="2" charset="2"/>
              <a:buNone/>
            </a:pPr>
            <a:r>
              <a:rPr lang="en-US" altLang="en-US" dirty="0"/>
              <a:t>The combined IQ scores for Classes A &amp; B:</a:t>
            </a:r>
          </a:p>
          <a:p>
            <a:pPr>
              <a:buFont typeface="Wingdings" pitchFamily="2" charset="2"/>
              <a:buNone/>
            </a:pPr>
            <a:r>
              <a:rPr lang="en-US" altLang="en-US" sz="1800" dirty="0"/>
              <a:t>80 87 89 93 93 96 97 98 102 103 105 106 109 109 109 110 111 115 119 120</a:t>
            </a:r>
          </a:p>
          <a:p>
            <a:pPr>
              <a:buFont typeface="Wingdings" pitchFamily="2" charset="2"/>
              <a:buNone/>
            </a:pPr>
            <a:r>
              <a:rPr lang="en-US" altLang="en-US" sz="1800" dirty="0"/>
              <a:t>127 128 131 131 140 162</a:t>
            </a:r>
            <a:endParaRPr lang="en-US" altLang="en-US" dirty="0"/>
          </a:p>
          <a:p>
            <a:pPr>
              <a:buFont typeface="Wingdings" pitchFamily="2" charset="2"/>
              <a:buNone/>
            </a:pPr>
            <a:endParaRPr lang="en-US" altLang="en-US" dirty="0"/>
          </a:p>
          <a:p>
            <a:pPr>
              <a:buFont typeface="Wingdings" pitchFamily="2" charset="2"/>
              <a:buNone/>
            </a:pPr>
            <a:endParaRPr lang="en-US" altLang="en-US" i="1" dirty="0"/>
          </a:p>
          <a:p>
            <a:pPr>
              <a:buFont typeface="Wingdings" pitchFamily="2" charset="2"/>
              <a:buNone/>
            </a:pPr>
            <a:endParaRPr lang="en-US" altLang="en-US" i="1" dirty="0"/>
          </a:p>
          <a:p>
            <a:pPr>
              <a:buFont typeface="Wingdings" pitchFamily="2" charset="2"/>
              <a:buNone/>
            </a:pPr>
            <a:r>
              <a:rPr lang="en-US" altLang="en-US" i="1" dirty="0"/>
              <a:t>BTW, It is possible to have more than one mode!</a:t>
            </a:r>
            <a:endParaRPr lang="en-US" altLang="en-US" dirty="0"/>
          </a:p>
        </p:txBody>
      </p:sp>
      <p:sp>
        <p:nvSpPr>
          <p:cNvPr id="88068" name="Line 4">
            <a:extLst>
              <a:ext uri="{FF2B5EF4-FFF2-40B4-BE49-F238E27FC236}">
                <a16:creationId xmlns:a16="http://schemas.microsoft.com/office/drawing/2014/main" id="{7496F9C7-6D41-0444-A51F-F03713AE0A63}"/>
              </a:ext>
            </a:extLst>
          </p:cNvPr>
          <p:cNvSpPr>
            <a:spLocks noChangeShapeType="1"/>
          </p:cNvSpPr>
          <p:nvPr/>
        </p:nvSpPr>
        <p:spPr bwMode="auto">
          <a:xfrm>
            <a:off x="4585854" y="3325090"/>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9" name="Text Box 5">
            <a:extLst>
              <a:ext uri="{FF2B5EF4-FFF2-40B4-BE49-F238E27FC236}">
                <a16:creationId xmlns:a16="http://schemas.microsoft.com/office/drawing/2014/main" id="{8E440911-68A1-C046-9F6A-899B738B34AD}"/>
              </a:ext>
            </a:extLst>
          </p:cNvPr>
          <p:cNvSpPr txBox="1">
            <a:spLocks noChangeArrowheads="1"/>
          </p:cNvSpPr>
          <p:nvPr/>
        </p:nvSpPr>
        <p:spPr bwMode="auto">
          <a:xfrm>
            <a:off x="4585854" y="3719946"/>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A la mode</a:t>
            </a:r>
            <a:r>
              <a:rPr lang="en-US" altLang="en-US"/>
              <a:t>!!</a:t>
            </a:r>
          </a:p>
        </p:txBody>
      </p:sp>
      <p:sp>
        <p:nvSpPr>
          <p:cNvPr id="88070" name="Line 6">
            <a:extLst>
              <a:ext uri="{FF2B5EF4-FFF2-40B4-BE49-F238E27FC236}">
                <a16:creationId xmlns:a16="http://schemas.microsoft.com/office/drawing/2014/main" id="{3C2E9559-04DC-864F-B480-C56C33A3EF98}"/>
              </a:ext>
            </a:extLst>
          </p:cNvPr>
          <p:cNvSpPr>
            <a:spLocks noChangeShapeType="1"/>
          </p:cNvSpPr>
          <p:nvPr/>
        </p:nvSpPr>
        <p:spPr bwMode="auto">
          <a:xfrm flipV="1">
            <a:off x="5195454" y="3338945"/>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59008B67-1E75-C045-AE96-D044A2D43392}"/>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2284128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F1BE053-96CA-9548-874C-9AB5DF4D5D7C}"/>
              </a:ext>
            </a:extLst>
          </p:cNvPr>
          <p:cNvSpPr>
            <a:spLocks noGrp="1" noChangeArrowheads="1"/>
          </p:cNvSpPr>
          <p:nvPr>
            <p:ph type="title"/>
          </p:nvPr>
        </p:nvSpPr>
        <p:spPr/>
        <p:txBody>
          <a:bodyPr/>
          <a:lstStyle/>
          <a:p>
            <a:r>
              <a:rPr lang="en-US" altLang="en-US"/>
              <a:t>Mode</a:t>
            </a:r>
          </a:p>
        </p:txBody>
      </p:sp>
      <p:sp>
        <p:nvSpPr>
          <p:cNvPr id="89091" name="Rectangle 3">
            <a:extLst>
              <a:ext uri="{FF2B5EF4-FFF2-40B4-BE49-F238E27FC236}">
                <a16:creationId xmlns:a16="http://schemas.microsoft.com/office/drawing/2014/main" id="{4575B157-116F-D545-ABEE-B0317F7E6556}"/>
              </a:ext>
            </a:extLst>
          </p:cNvPr>
          <p:cNvSpPr>
            <a:spLocks noGrp="1" noChangeArrowheads="1"/>
          </p:cNvSpPr>
          <p:nvPr>
            <p:ph type="body" idx="1"/>
          </p:nvPr>
        </p:nvSpPr>
        <p:spPr/>
        <p:txBody>
          <a:bodyPr/>
          <a:lstStyle/>
          <a:p>
            <a:pPr marL="571500" indent="-571500">
              <a:buFont typeface="Wingdings" pitchFamily="2" charset="2"/>
              <a:buAutoNum type="arabicPeriod"/>
            </a:pPr>
            <a:r>
              <a:rPr lang="en-US" altLang="en-US" sz="2400"/>
              <a:t>It may give you the most likely experience rather than the “typical” or “central” experience.</a:t>
            </a:r>
          </a:p>
          <a:p>
            <a:pPr marL="571500" indent="-571500">
              <a:buFont typeface="Wingdings" pitchFamily="2" charset="2"/>
              <a:buAutoNum type="arabicPeriod"/>
            </a:pPr>
            <a:r>
              <a:rPr lang="en-US" altLang="en-US" sz="2400"/>
              <a:t>In symmetric distributions, the mean, median, and mode are the same.</a:t>
            </a:r>
          </a:p>
          <a:p>
            <a:pPr marL="571500" indent="-571500">
              <a:buFont typeface="Wingdings" pitchFamily="2" charset="2"/>
              <a:buAutoNum type="arabicPeriod"/>
            </a:pPr>
            <a:r>
              <a:rPr lang="en-US" altLang="en-US" sz="2400"/>
              <a:t>In skewed data, the mean and median lie further toward the skew than the mode.</a:t>
            </a:r>
          </a:p>
          <a:p>
            <a:pPr marL="571500" indent="-571500">
              <a:buFont typeface="Wingdings" pitchFamily="2" charset="2"/>
              <a:buAutoNum type="arabicPeriod"/>
            </a:pPr>
            <a:endParaRPr lang="en-US" altLang="en-US"/>
          </a:p>
        </p:txBody>
      </p:sp>
      <p:sp>
        <p:nvSpPr>
          <p:cNvPr id="89092" name="Line 4">
            <a:extLst>
              <a:ext uri="{FF2B5EF4-FFF2-40B4-BE49-F238E27FC236}">
                <a16:creationId xmlns:a16="http://schemas.microsoft.com/office/drawing/2014/main" id="{63B5768A-527C-4144-9D55-22CAFFFDBC89}"/>
              </a:ext>
            </a:extLst>
          </p:cNvPr>
          <p:cNvSpPr>
            <a:spLocks noChangeShapeType="1"/>
          </p:cNvSpPr>
          <p:nvPr/>
        </p:nvSpPr>
        <p:spPr bwMode="auto">
          <a:xfrm flipV="1">
            <a:off x="2819400" y="5943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3" name="Line 5">
            <a:extLst>
              <a:ext uri="{FF2B5EF4-FFF2-40B4-BE49-F238E27FC236}">
                <a16:creationId xmlns:a16="http://schemas.microsoft.com/office/drawing/2014/main" id="{B4613291-F393-2C40-B1E9-A0BAE45BECA6}"/>
              </a:ext>
            </a:extLst>
          </p:cNvPr>
          <p:cNvSpPr>
            <a:spLocks noChangeShapeType="1"/>
          </p:cNvSpPr>
          <p:nvPr/>
        </p:nvSpPr>
        <p:spPr bwMode="auto">
          <a:xfrm flipV="1">
            <a:off x="2819400" y="6096000"/>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Text Box 6">
            <a:extLst>
              <a:ext uri="{FF2B5EF4-FFF2-40B4-BE49-F238E27FC236}">
                <a16:creationId xmlns:a16="http://schemas.microsoft.com/office/drawing/2014/main" id="{1371D006-BBBC-2D43-BCCD-2F09A67C39E1}"/>
              </a:ext>
            </a:extLst>
          </p:cNvPr>
          <p:cNvSpPr txBox="1">
            <a:spLocks noChangeArrowheads="1"/>
          </p:cNvSpPr>
          <p:nvPr/>
        </p:nvSpPr>
        <p:spPr bwMode="auto">
          <a:xfrm>
            <a:off x="1752600" y="6172201"/>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89095" name="Text Box 7">
            <a:extLst>
              <a:ext uri="{FF2B5EF4-FFF2-40B4-BE49-F238E27FC236}">
                <a16:creationId xmlns:a16="http://schemas.microsoft.com/office/drawing/2014/main" id="{17E9EAD6-8268-4F4A-9EA0-04E9E8880204}"/>
              </a:ext>
            </a:extLst>
          </p:cNvPr>
          <p:cNvSpPr txBox="1">
            <a:spLocks noChangeArrowheads="1"/>
          </p:cNvSpPr>
          <p:nvPr/>
        </p:nvSpPr>
        <p:spPr bwMode="auto">
          <a:xfrm>
            <a:off x="2971800" y="59436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89096" name="Line 8">
            <a:extLst>
              <a:ext uri="{FF2B5EF4-FFF2-40B4-BE49-F238E27FC236}">
                <a16:creationId xmlns:a16="http://schemas.microsoft.com/office/drawing/2014/main" id="{D6FF964A-BD1B-854F-A5C4-C05728C90BF2}"/>
              </a:ext>
            </a:extLst>
          </p:cNvPr>
          <p:cNvSpPr>
            <a:spLocks noChangeShapeType="1"/>
          </p:cNvSpPr>
          <p:nvPr/>
        </p:nvSpPr>
        <p:spPr bwMode="auto">
          <a:xfrm>
            <a:off x="1905000" y="5943600"/>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7" name="Line 9">
            <a:extLst>
              <a:ext uri="{FF2B5EF4-FFF2-40B4-BE49-F238E27FC236}">
                <a16:creationId xmlns:a16="http://schemas.microsoft.com/office/drawing/2014/main" id="{D0490443-CDF4-E849-823E-516DE83D2E27}"/>
              </a:ext>
            </a:extLst>
          </p:cNvPr>
          <p:cNvSpPr>
            <a:spLocks noChangeShapeType="1"/>
          </p:cNvSpPr>
          <p:nvPr/>
        </p:nvSpPr>
        <p:spPr bwMode="auto">
          <a:xfrm>
            <a:off x="5486400" y="5943600"/>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8" name="Text Box 10">
            <a:extLst>
              <a:ext uri="{FF2B5EF4-FFF2-40B4-BE49-F238E27FC236}">
                <a16:creationId xmlns:a16="http://schemas.microsoft.com/office/drawing/2014/main" id="{AFEE17AE-7236-FA42-9FA0-A53F16EE0562}"/>
              </a:ext>
            </a:extLst>
          </p:cNvPr>
          <p:cNvSpPr txBox="1">
            <a:spLocks noChangeArrowheads="1"/>
          </p:cNvSpPr>
          <p:nvPr/>
        </p:nvSpPr>
        <p:spPr bwMode="auto">
          <a:xfrm>
            <a:off x="6172200" y="6491288"/>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89099" name="Text Box 11">
            <a:extLst>
              <a:ext uri="{FF2B5EF4-FFF2-40B4-BE49-F238E27FC236}">
                <a16:creationId xmlns:a16="http://schemas.microsoft.com/office/drawing/2014/main" id="{9715B7C8-3D94-5C4D-81D4-26E6EE1F1F54}"/>
              </a:ext>
            </a:extLst>
          </p:cNvPr>
          <p:cNvSpPr txBox="1">
            <a:spLocks noChangeArrowheads="1"/>
          </p:cNvSpPr>
          <p:nvPr/>
        </p:nvSpPr>
        <p:spPr bwMode="auto">
          <a:xfrm>
            <a:off x="7086600" y="64912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89100" name="Line 12">
            <a:extLst>
              <a:ext uri="{FF2B5EF4-FFF2-40B4-BE49-F238E27FC236}">
                <a16:creationId xmlns:a16="http://schemas.microsoft.com/office/drawing/2014/main" id="{AEB10916-CD0C-F84E-A61C-616284664B33}"/>
              </a:ext>
            </a:extLst>
          </p:cNvPr>
          <p:cNvSpPr>
            <a:spLocks noChangeShapeType="1"/>
          </p:cNvSpPr>
          <p:nvPr/>
        </p:nvSpPr>
        <p:spPr bwMode="auto">
          <a:xfrm flipV="1">
            <a:off x="6400800" y="5943600"/>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1" name="Line 13">
            <a:extLst>
              <a:ext uri="{FF2B5EF4-FFF2-40B4-BE49-F238E27FC236}">
                <a16:creationId xmlns:a16="http://schemas.microsoft.com/office/drawing/2014/main" id="{BDC650BE-C0CC-EA49-88ED-3C275B75E270}"/>
              </a:ext>
            </a:extLst>
          </p:cNvPr>
          <p:cNvSpPr>
            <a:spLocks noChangeShapeType="1"/>
          </p:cNvSpPr>
          <p:nvPr/>
        </p:nvSpPr>
        <p:spPr bwMode="auto">
          <a:xfrm flipV="1">
            <a:off x="7162800" y="59436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2" name="Line 14">
            <a:extLst>
              <a:ext uri="{FF2B5EF4-FFF2-40B4-BE49-F238E27FC236}">
                <a16:creationId xmlns:a16="http://schemas.microsoft.com/office/drawing/2014/main" id="{0B0550B2-093D-0D49-9625-17FE5709CAE9}"/>
              </a:ext>
            </a:extLst>
          </p:cNvPr>
          <p:cNvSpPr>
            <a:spLocks noChangeShapeType="1"/>
          </p:cNvSpPr>
          <p:nvPr/>
        </p:nvSpPr>
        <p:spPr bwMode="auto">
          <a:xfrm flipV="1">
            <a:off x="2819400" y="632460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3" name="Text Box 15">
            <a:extLst>
              <a:ext uri="{FF2B5EF4-FFF2-40B4-BE49-F238E27FC236}">
                <a16:creationId xmlns:a16="http://schemas.microsoft.com/office/drawing/2014/main" id="{13F4EA86-8864-C141-B61E-A8CFE4873BE2}"/>
              </a:ext>
            </a:extLst>
          </p:cNvPr>
          <p:cNvSpPr txBox="1">
            <a:spLocks noChangeArrowheads="1"/>
          </p:cNvSpPr>
          <p:nvPr/>
        </p:nvSpPr>
        <p:spPr bwMode="auto">
          <a:xfrm>
            <a:off x="2895600" y="6491288"/>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89104" name="Line 16">
            <a:extLst>
              <a:ext uri="{FF2B5EF4-FFF2-40B4-BE49-F238E27FC236}">
                <a16:creationId xmlns:a16="http://schemas.microsoft.com/office/drawing/2014/main" id="{685249C6-5472-1F4C-BA3B-EF5B51802305}"/>
              </a:ext>
            </a:extLst>
          </p:cNvPr>
          <p:cNvSpPr>
            <a:spLocks noChangeShapeType="1"/>
          </p:cNvSpPr>
          <p:nvPr/>
        </p:nvSpPr>
        <p:spPr bwMode="auto">
          <a:xfrm flipV="1">
            <a:off x="6019800" y="5943600"/>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5" name="Text Box 17">
            <a:extLst>
              <a:ext uri="{FF2B5EF4-FFF2-40B4-BE49-F238E27FC236}">
                <a16:creationId xmlns:a16="http://schemas.microsoft.com/office/drawing/2014/main" id="{3E7E7169-231D-D24B-B878-46C9A8359EBD}"/>
              </a:ext>
            </a:extLst>
          </p:cNvPr>
          <p:cNvSpPr txBox="1">
            <a:spLocks noChangeArrowheads="1"/>
          </p:cNvSpPr>
          <p:nvPr/>
        </p:nvSpPr>
        <p:spPr bwMode="auto">
          <a:xfrm>
            <a:off x="5410200" y="6491288"/>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89106" name="Freeform 18">
            <a:extLst>
              <a:ext uri="{FF2B5EF4-FFF2-40B4-BE49-F238E27FC236}">
                <a16:creationId xmlns:a16="http://schemas.microsoft.com/office/drawing/2014/main" id="{450C156C-564B-5047-BE65-7DFBB2BB5DC7}"/>
              </a:ext>
            </a:extLst>
          </p:cNvPr>
          <p:cNvSpPr>
            <a:spLocks/>
          </p:cNvSpPr>
          <p:nvPr/>
        </p:nvSpPr>
        <p:spPr bwMode="auto">
          <a:xfrm>
            <a:off x="5486400" y="4435476"/>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7" name="Freeform 19">
            <a:extLst>
              <a:ext uri="{FF2B5EF4-FFF2-40B4-BE49-F238E27FC236}">
                <a16:creationId xmlns:a16="http://schemas.microsoft.com/office/drawing/2014/main" id="{6F906A34-3A5C-0B40-B1A6-2D69FDD41655}"/>
              </a:ext>
            </a:extLst>
          </p:cNvPr>
          <p:cNvSpPr>
            <a:spLocks/>
          </p:cNvSpPr>
          <p:nvPr/>
        </p:nvSpPr>
        <p:spPr bwMode="auto">
          <a:xfrm>
            <a:off x="1905000" y="463391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8" name="Text Box 20">
            <a:extLst>
              <a:ext uri="{FF2B5EF4-FFF2-40B4-BE49-F238E27FC236}">
                <a16:creationId xmlns:a16="http://schemas.microsoft.com/office/drawing/2014/main" id="{BF1A4335-0208-2A43-82ED-C35E787C9405}"/>
              </a:ext>
            </a:extLst>
          </p:cNvPr>
          <p:cNvSpPr txBox="1">
            <a:spLocks noChangeArrowheads="1"/>
          </p:cNvSpPr>
          <p:nvPr/>
        </p:nvSpPr>
        <p:spPr bwMode="auto">
          <a:xfrm>
            <a:off x="2209800" y="4191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latin typeface="Times New Roman" panose="02020603050405020304" pitchFamily="18" charset="0"/>
              </a:rPr>
              <a:t>Symmetric</a:t>
            </a:r>
          </a:p>
        </p:txBody>
      </p:sp>
      <p:sp>
        <p:nvSpPr>
          <p:cNvPr id="89109" name="Text Box 21">
            <a:extLst>
              <a:ext uri="{FF2B5EF4-FFF2-40B4-BE49-F238E27FC236}">
                <a16:creationId xmlns:a16="http://schemas.microsoft.com/office/drawing/2014/main" id="{81464215-2571-8741-81BC-0070832F90A4}"/>
              </a:ext>
            </a:extLst>
          </p:cNvPr>
          <p:cNvSpPr txBox="1">
            <a:spLocks noChangeArrowheads="1"/>
          </p:cNvSpPr>
          <p:nvPr/>
        </p:nvSpPr>
        <p:spPr bwMode="auto">
          <a:xfrm>
            <a:off x="7010400" y="4267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latin typeface="Times New Roman" panose="02020603050405020304" pitchFamily="18" charset="0"/>
              </a:rPr>
              <a:t>Skewed</a:t>
            </a:r>
          </a:p>
        </p:txBody>
      </p:sp>
      <p:sp>
        <p:nvSpPr>
          <p:cNvPr id="2" name="Date Placeholder 1">
            <a:extLst>
              <a:ext uri="{FF2B5EF4-FFF2-40B4-BE49-F238E27FC236}">
                <a16:creationId xmlns:a16="http://schemas.microsoft.com/office/drawing/2014/main" id="{86A3AAFC-6684-C043-8510-B13B7BAC5180}"/>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4961996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22256B8-EF10-F948-93E3-0E5BA2B33F2E}"/>
              </a:ext>
            </a:extLst>
          </p:cNvPr>
          <p:cNvSpPr>
            <a:spLocks noGrp="1" noChangeArrowheads="1"/>
          </p:cNvSpPr>
          <p:nvPr>
            <p:ph type="title"/>
          </p:nvPr>
        </p:nvSpPr>
        <p:spPr/>
        <p:txBody>
          <a:bodyPr/>
          <a:lstStyle/>
          <a:p>
            <a:r>
              <a:rPr lang="en-US" altLang="en-US"/>
              <a:t>Descriptive Statistics	</a:t>
            </a:r>
          </a:p>
        </p:txBody>
      </p:sp>
      <p:sp>
        <p:nvSpPr>
          <p:cNvPr id="90115" name="Rectangle 3">
            <a:extLst>
              <a:ext uri="{FF2B5EF4-FFF2-40B4-BE49-F238E27FC236}">
                <a16:creationId xmlns:a16="http://schemas.microsoft.com/office/drawing/2014/main" id="{C86FB40B-90E8-554A-881B-EFEC4635C4EA}"/>
              </a:ext>
            </a:extLst>
          </p:cNvPr>
          <p:cNvSpPr>
            <a:spLocks noGrp="1" noChangeArrowheads="1"/>
          </p:cNvSpPr>
          <p:nvPr>
            <p:ph type="body" idx="1"/>
          </p:nvPr>
        </p:nvSpPr>
        <p:spPr/>
        <p:txBody>
          <a:bodyPr>
            <a:normAutofit lnSpcReduction="10000"/>
          </a:bodyPr>
          <a:lstStyle/>
          <a:p>
            <a:pPr>
              <a:lnSpc>
                <a:spcPct val="80000"/>
              </a:lnSpc>
              <a:buFont typeface="Wingdings" pitchFamily="2" charset="2"/>
              <a:buNone/>
            </a:pPr>
            <a:r>
              <a:rPr lang="en-US" altLang="en-US" sz="2600" dirty="0"/>
              <a:t>Summarizing Data:</a:t>
            </a:r>
          </a:p>
          <a:p>
            <a:pPr>
              <a:lnSpc>
                <a:spcPct val="80000"/>
              </a:lnSpc>
            </a:pPr>
            <a:endParaRPr lang="en-US" altLang="en-US" sz="2600" dirty="0"/>
          </a:p>
          <a:p>
            <a:pPr lvl="1">
              <a:lnSpc>
                <a:spcPct val="80000"/>
              </a:lnSpc>
              <a:buFont typeface="Wingdings" pitchFamily="2" charset="2"/>
              <a:buChar char="ü"/>
            </a:pPr>
            <a:r>
              <a:rPr lang="en-US" altLang="en-US" sz="2200" dirty="0"/>
              <a:t>Central Tendency (or Groups’ “Middle Values”)</a:t>
            </a:r>
          </a:p>
          <a:p>
            <a:pPr lvl="2">
              <a:lnSpc>
                <a:spcPct val="80000"/>
              </a:lnSpc>
              <a:buFont typeface="Wingdings" pitchFamily="2" charset="2"/>
              <a:buChar char="ü"/>
            </a:pPr>
            <a:r>
              <a:rPr lang="en-US" altLang="en-US" dirty="0"/>
              <a:t>Mean</a:t>
            </a:r>
          </a:p>
          <a:p>
            <a:pPr lvl="2">
              <a:lnSpc>
                <a:spcPct val="80000"/>
              </a:lnSpc>
              <a:buFont typeface="Wingdings" pitchFamily="2" charset="2"/>
              <a:buChar char="ü"/>
            </a:pPr>
            <a:r>
              <a:rPr lang="en-US" altLang="en-US" dirty="0"/>
              <a:t>Median</a:t>
            </a:r>
          </a:p>
          <a:p>
            <a:pPr lvl="2">
              <a:lnSpc>
                <a:spcPct val="80000"/>
              </a:lnSpc>
              <a:buFont typeface="Wingdings" pitchFamily="2" charset="2"/>
              <a:buChar char="ü"/>
            </a:pPr>
            <a:r>
              <a:rPr lang="en-US" altLang="en-US" dirty="0"/>
              <a:t>Mode</a:t>
            </a:r>
          </a:p>
          <a:p>
            <a:pPr marL="548640" lvl="2" indent="0">
              <a:lnSpc>
                <a:spcPct val="80000"/>
              </a:lnSpc>
              <a:buNone/>
            </a:pPr>
            <a:r>
              <a:rPr lang="en-US" altLang="en-US" dirty="0">
                <a:hlinkClick r:id="rId3"/>
              </a:rPr>
              <a:t>https://repl.it/@DrMalak/CentralTendencies</a:t>
            </a:r>
            <a:endParaRPr lang="en-US" altLang="en-US" dirty="0"/>
          </a:p>
          <a:p>
            <a:pPr marL="548640" lvl="2" indent="0">
              <a:lnSpc>
                <a:spcPct val="80000"/>
              </a:lnSpc>
              <a:buNone/>
            </a:pPr>
            <a:endParaRPr lang="en-US" altLang="en-US" dirty="0"/>
          </a:p>
          <a:p>
            <a:pPr marL="548640" lvl="2" indent="0">
              <a:lnSpc>
                <a:spcPct val="80000"/>
              </a:lnSpc>
              <a:buNone/>
            </a:pPr>
            <a:endParaRPr lang="en-US" altLang="en-US" dirty="0"/>
          </a:p>
          <a:p>
            <a:pPr lvl="2">
              <a:lnSpc>
                <a:spcPct val="80000"/>
              </a:lnSpc>
            </a:pPr>
            <a:endParaRPr lang="en-US" altLang="en-US" dirty="0"/>
          </a:p>
          <a:p>
            <a:pPr lvl="1">
              <a:lnSpc>
                <a:spcPct val="80000"/>
              </a:lnSpc>
            </a:pPr>
            <a:r>
              <a:rPr lang="en-US" altLang="en-US" sz="2200" dirty="0"/>
              <a:t>Variation (or Summary of Differences Within Groups) </a:t>
            </a:r>
          </a:p>
          <a:p>
            <a:pPr lvl="2">
              <a:lnSpc>
                <a:spcPct val="80000"/>
              </a:lnSpc>
            </a:pPr>
            <a:r>
              <a:rPr lang="en-US" altLang="en-US" dirty="0"/>
              <a:t>Range</a:t>
            </a:r>
          </a:p>
          <a:p>
            <a:pPr lvl="2">
              <a:lnSpc>
                <a:spcPct val="80000"/>
              </a:lnSpc>
            </a:pPr>
            <a:r>
              <a:rPr lang="en-US" altLang="en-US" dirty="0"/>
              <a:t>Interquartile Range</a:t>
            </a:r>
          </a:p>
          <a:p>
            <a:pPr lvl="2">
              <a:lnSpc>
                <a:spcPct val="80000"/>
              </a:lnSpc>
            </a:pPr>
            <a:r>
              <a:rPr lang="en-US" altLang="en-US" dirty="0"/>
              <a:t>Variance</a:t>
            </a:r>
          </a:p>
          <a:p>
            <a:pPr lvl="2">
              <a:lnSpc>
                <a:spcPct val="80000"/>
              </a:lnSpc>
            </a:pPr>
            <a:r>
              <a:rPr lang="en-US" altLang="en-US" dirty="0"/>
              <a:t>Standard Deviation</a:t>
            </a:r>
          </a:p>
          <a:p>
            <a:pPr lvl="1">
              <a:lnSpc>
                <a:spcPct val="80000"/>
              </a:lnSpc>
            </a:pPr>
            <a:endParaRPr lang="en-US" altLang="en-US" sz="2200" dirty="0"/>
          </a:p>
        </p:txBody>
      </p:sp>
      <p:sp>
        <p:nvSpPr>
          <p:cNvPr id="2" name="Date Placeholder 1">
            <a:extLst>
              <a:ext uri="{FF2B5EF4-FFF2-40B4-BE49-F238E27FC236}">
                <a16:creationId xmlns:a16="http://schemas.microsoft.com/office/drawing/2014/main" id="{D23B322F-BF70-B54C-B2FB-E7ABE3CB7A7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05817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4AEB-2394-E04E-8B28-2210063825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9D20FB-AA72-5D41-A670-EEE7B45F86A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EB7EBC8-5AF1-3B42-86CE-FA07E2400B45}"/>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9183BA0E-C650-FE49-9E7D-EF4E162C857E}"/>
              </a:ext>
            </a:extLst>
          </p:cNvPr>
          <p:cNvPicPr>
            <a:picLocks noChangeAspect="1"/>
          </p:cNvPicPr>
          <p:nvPr/>
        </p:nvPicPr>
        <p:blipFill>
          <a:blip r:embed="rId2"/>
          <a:stretch>
            <a:fillRect/>
          </a:stretch>
        </p:blipFill>
        <p:spPr>
          <a:xfrm>
            <a:off x="314325" y="1057691"/>
            <a:ext cx="7144952" cy="4742617"/>
          </a:xfrm>
          <a:prstGeom prst="rect">
            <a:avLst/>
          </a:prstGeom>
        </p:spPr>
      </p:pic>
    </p:spTree>
    <p:extLst>
      <p:ext uri="{BB962C8B-B14F-4D97-AF65-F5344CB8AC3E}">
        <p14:creationId xmlns:p14="http://schemas.microsoft.com/office/powerpoint/2010/main" val="10496296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p:txBody>
          <a:bodyPr/>
          <a:lstStyle/>
          <a:p>
            <a:r>
              <a:rPr lang="en-US" altLang="en-US"/>
              <a:t>Range</a:t>
            </a:r>
          </a:p>
        </p:txBody>
      </p:sp>
      <p:sp>
        <p:nvSpPr>
          <p:cNvPr id="92163" name="Rectangle 3">
            <a:extLst>
              <a:ext uri="{FF2B5EF4-FFF2-40B4-BE49-F238E27FC236}">
                <a16:creationId xmlns:a16="http://schemas.microsoft.com/office/drawing/2014/main" id="{796C2835-E0A6-EF4B-80BA-D43A5C354C19}"/>
              </a:ext>
            </a:extLst>
          </p:cNvPr>
          <p:cNvSpPr>
            <a:spLocks noGrp="1" noChangeArrowheads="1"/>
          </p:cNvSpPr>
          <p:nvPr>
            <p:ph type="body" idx="1"/>
          </p:nvPr>
        </p:nvSpPr>
        <p:spPr>
          <a:xfrm>
            <a:off x="1905000" y="1447800"/>
            <a:ext cx="8229600" cy="1557338"/>
          </a:xfrm>
        </p:spPr>
        <p:txBody>
          <a:bodyPr>
            <a:normAutofit fontScale="92500" lnSpcReduction="10000"/>
          </a:bodyPr>
          <a:lstStyle/>
          <a:p>
            <a:pPr>
              <a:lnSpc>
                <a:spcPct val="80000"/>
              </a:lnSpc>
              <a:buFont typeface="Wingdings" pitchFamily="2" charset="2"/>
              <a:buNone/>
            </a:pPr>
            <a:r>
              <a:rPr lang="en-US" altLang="en-US" sz="2400"/>
              <a:t>The spread, or the distance, between the lowest and highest values of a variable.</a:t>
            </a:r>
          </a:p>
          <a:p>
            <a:pPr>
              <a:lnSpc>
                <a:spcPct val="80000"/>
              </a:lnSpc>
              <a:buFont typeface="Wingdings" pitchFamily="2" charset="2"/>
              <a:buNone/>
            </a:pPr>
            <a:endParaRPr lang="en-US" altLang="en-US" sz="1800"/>
          </a:p>
          <a:p>
            <a:pPr>
              <a:lnSpc>
                <a:spcPct val="80000"/>
              </a:lnSpc>
              <a:buFont typeface="Wingdings" pitchFamily="2" charset="2"/>
              <a:buNone/>
            </a:pPr>
            <a:r>
              <a:rPr lang="en-US" altLang="en-US" sz="2400"/>
              <a:t>To get the range for a variable, you subtract its lowest value from its highest value.</a:t>
            </a:r>
          </a:p>
          <a:p>
            <a:pPr>
              <a:lnSpc>
                <a:spcPct val="80000"/>
              </a:lnSpc>
              <a:buFont typeface="Wingdings" pitchFamily="2" charset="2"/>
              <a:buNone/>
            </a:pPr>
            <a:endParaRPr lang="en-US" altLang="en-US" sz="2400"/>
          </a:p>
          <a:p>
            <a:pPr>
              <a:lnSpc>
                <a:spcPct val="80000"/>
              </a:lnSpc>
              <a:buFont typeface="Wingdings" pitchFamily="2" charset="2"/>
              <a:buNone/>
            </a:pPr>
            <a:endParaRPr lang="en-US" altLang="en-US" sz="2100"/>
          </a:p>
          <a:p>
            <a:pPr>
              <a:lnSpc>
                <a:spcPct val="80000"/>
              </a:lnSpc>
              <a:buFont typeface="Wingdings" pitchFamily="2" charset="2"/>
              <a:buNone/>
            </a:pPr>
            <a:endParaRPr lang="en-US" altLang="en-US" sz="2100"/>
          </a:p>
          <a:p>
            <a:pPr>
              <a:lnSpc>
                <a:spcPct val="80000"/>
              </a:lnSpc>
              <a:buFont typeface="Wingdings" pitchFamily="2" charset="2"/>
              <a:buNone/>
            </a:pPr>
            <a:endParaRPr lang="en-US" altLang="en-US" sz="2100"/>
          </a:p>
        </p:txBody>
      </p:sp>
      <p:sp>
        <p:nvSpPr>
          <p:cNvPr id="92164" name="Rectangle 4">
            <a:extLst>
              <a:ext uri="{FF2B5EF4-FFF2-40B4-BE49-F238E27FC236}">
                <a16:creationId xmlns:a16="http://schemas.microsoft.com/office/drawing/2014/main" id="{AB1175E0-5122-7F40-A681-C47244089986}"/>
              </a:ext>
            </a:extLst>
          </p:cNvPr>
          <p:cNvSpPr>
            <a:spLocks noChangeArrowheads="1"/>
          </p:cNvSpPr>
          <p:nvPr/>
        </p:nvSpPr>
        <p:spPr bwMode="auto">
          <a:xfrm>
            <a:off x="2133600" y="3200400"/>
            <a:ext cx="4038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2000"/>
              <a:t>Class A--IQs of 13 Students	</a:t>
            </a:r>
          </a:p>
          <a:p>
            <a:pPr>
              <a:buFont typeface="Wingdings" pitchFamily="2" charset="2"/>
              <a:buNone/>
            </a:pPr>
            <a:r>
              <a:rPr lang="en-US" altLang="en-US" sz="2000"/>
              <a:t>102		115		</a:t>
            </a:r>
          </a:p>
          <a:p>
            <a:pPr>
              <a:buFont typeface="Wingdings" pitchFamily="2" charset="2"/>
              <a:buNone/>
            </a:pPr>
            <a:r>
              <a:rPr lang="en-US" altLang="en-US" sz="2000"/>
              <a:t>128		109	</a:t>
            </a:r>
          </a:p>
          <a:p>
            <a:pPr>
              <a:buFont typeface="Wingdings" pitchFamily="2" charset="2"/>
              <a:buNone/>
            </a:pPr>
            <a:r>
              <a:rPr lang="en-US" altLang="en-US" sz="2000"/>
              <a:t>131		</a:t>
            </a:r>
            <a:r>
              <a:rPr lang="en-US" altLang="en-US" sz="2000">
                <a:solidFill>
                  <a:srgbClr val="FD031B"/>
                </a:solidFill>
              </a:rPr>
              <a:t>89	</a:t>
            </a:r>
          </a:p>
          <a:p>
            <a:pPr>
              <a:buFont typeface="Wingdings" pitchFamily="2" charset="2"/>
              <a:buNone/>
            </a:pPr>
            <a:r>
              <a:rPr lang="en-US" altLang="en-US" sz="2000"/>
              <a:t>98			106		</a:t>
            </a:r>
          </a:p>
          <a:p>
            <a:pPr>
              <a:buFont typeface="Wingdings" pitchFamily="2" charset="2"/>
              <a:buNone/>
            </a:pPr>
            <a:r>
              <a:rPr lang="en-US" altLang="en-US" sz="2000">
                <a:solidFill>
                  <a:srgbClr val="FD031B"/>
                </a:solidFill>
              </a:rPr>
              <a:t>140</a:t>
            </a:r>
            <a:r>
              <a:rPr lang="en-US" altLang="en-US" sz="2000"/>
              <a:t>		119		</a:t>
            </a:r>
          </a:p>
          <a:p>
            <a:pPr>
              <a:buFont typeface="Wingdings" pitchFamily="2" charset="2"/>
              <a:buNone/>
            </a:pPr>
            <a:r>
              <a:rPr lang="en-US" altLang="en-US" sz="2000"/>
              <a:t>93			97</a:t>
            </a:r>
          </a:p>
          <a:p>
            <a:pPr>
              <a:buFont typeface="Wingdings" pitchFamily="2" charset="2"/>
              <a:buNone/>
            </a:pPr>
            <a:r>
              <a:rPr lang="en-US" altLang="en-US" sz="2000"/>
              <a:t>110</a:t>
            </a:r>
          </a:p>
          <a:p>
            <a:pPr>
              <a:buFont typeface="Wingdings" pitchFamily="2" charset="2"/>
              <a:buNone/>
            </a:pPr>
            <a:r>
              <a:rPr lang="en-US" altLang="en-US" sz="2000" b="1"/>
              <a:t>Class A Range = 140 - 89 = 51</a:t>
            </a:r>
            <a:endParaRPr lang="en-US" altLang="en-US" sz="2000"/>
          </a:p>
        </p:txBody>
      </p:sp>
      <p:sp>
        <p:nvSpPr>
          <p:cNvPr id="92165" name="Rectangle 5">
            <a:extLst>
              <a:ext uri="{FF2B5EF4-FFF2-40B4-BE49-F238E27FC236}">
                <a16:creationId xmlns:a16="http://schemas.microsoft.com/office/drawing/2014/main" id="{522708B1-0099-4B49-A090-2E61C3EC4163}"/>
              </a:ext>
            </a:extLst>
          </p:cNvPr>
          <p:cNvSpPr>
            <a:spLocks noChangeArrowheads="1"/>
          </p:cNvSpPr>
          <p:nvPr/>
        </p:nvSpPr>
        <p:spPr bwMode="auto">
          <a:xfrm>
            <a:off x="6019800" y="3241676"/>
            <a:ext cx="4038600" cy="3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2000"/>
              <a:t>Class B--IQs of 13 Students</a:t>
            </a:r>
          </a:p>
          <a:p>
            <a:pPr>
              <a:buFont typeface="Wingdings" pitchFamily="2" charset="2"/>
              <a:buNone/>
            </a:pPr>
            <a:r>
              <a:rPr lang="en-US" altLang="en-US" sz="2000"/>
              <a:t>127		</a:t>
            </a:r>
            <a:r>
              <a:rPr lang="en-US" altLang="en-US" sz="2000">
                <a:solidFill>
                  <a:srgbClr val="FD031B"/>
                </a:solidFill>
              </a:rPr>
              <a:t>162</a:t>
            </a:r>
          </a:p>
          <a:p>
            <a:pPr>
              <a:buFont typeface="Wingdings" pitchFamily="2" charset="2"/>
              <a:buNone/>
            </a:pPr>
            <a:r>
              <a:rPr lang="en-US" altLang="en-US" sz="2000"/>
              <a:t>131		103</a:t>
            </a:r>
          </a:p>
          <a:p>
            <a:pPr>
              <a:buFont typeface="Wingdings" pitchFamily="2" charset="2"/>
              <a:buNone/>
            </a:pPr>
            <a:r>
              <a:rPr lang="en-US" altLang="en-US" sz="2000"/>
              <a:t>96			111</a:t>
            </a:r>
          </a:p>
          <a:p>
            <a:pPr>
              <a:buFont typeface="Wingdings" pitchFamily="2" charset="2"/>
              <a:buNone/>
            </a:pPr>
            <a:r>
              <a:rPr lang="en-US" altLang="en-US" sz="2000">
                <a:solidFill>
                  <a:srgbClr val="FD031B"/>
                </a:solidFill>
              </a:rPr>
              <a:t>80	</a:t>
            </a:r>
            <a:r>
              <a:rPr lang="en-US" altLang="en-US" sz="2000"/>
              <a:t>		109 </a:t>
            </a:r>
          </a:p>
          <a:p>
            <a:pPr>
              <a:buFont typeface="Wingdings" pitchFamily="2" charset="2"/>
              <a:buNone/>
            </a:pPr>
            <a:r>
              <a:rPr lang="en-US" altLang="en-US" sz="2000"/>
              <a:t>93			87</a:t>
            </a:r>
          </a:p>
          <a:p>
            <a:pPr>
              <a:buFont typeface="Wingdings" pitchFamily="2" charset="2"/>
              <a:buNone/>
            </a:pPr>
            <a:r>
              <a:rPr lang="en-US" altLang="en-US" sz="2000"/>
              <a:t>120		105</a:t>
            </a:r>
          </a:p>
          <a:p>
            <a:pPr>
              <a:buFont typeface="Wingdings" pitchFamily="2" charset="2"/>
              <a:buNone/>
            </a:pPr>
            <a:r>
              <a:rPr lang="en-US" altLang="en-US" sz="2000"/>
              <a:t>109</a:t>
            </a:r>
          </a:p>
          <a:p>
            <a:pPr>
              <a:buFont typeface="Wingdings" pitchFamily="2" charset="2"/>
              <a:buNone/>
            </a:pPr>
            <a:r>
              <a:rPr lang="en-US" altLang="en-US" sz="2000" b="1"/>
              <a:t>Class B Range = 162 - 80 = 82 </a:t>
            </a:r>
          </a:p>
        </p:txBody>
      </p:sp>
      <p:sp>
        <p:nvSpPr>
          <p:cNvPr id="2" name="Date Placeholder 1">
            <a:extLst>
              <a:ext uri="{FF2B5EF4-FFF2-40B4-BE49-F238E27FC236}">
                <a16:creationId xmlns:a16="http://schemas.microsoft.com/office/drawing/2014/main" id="{AB557AEA-A8B6-5940-812E-B54542B48F13}"/>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1434422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p:txBody>
          <a:bodyPr/>
          <a:lstStyle/>
          <a:p>
            <a:r>
              <a:rPr lang="en-US" altLang="en-US"/>
              <a:t>Variance</a:t>
            </a:r>
          </a:p>
        </p:txBody>
      </p:sp>
      <p:sp>
        <p:nvSpPr>
          <p:cNvPr id="93187" name="Rectangle 3">
            <a:extLst>
              <a:ext uri="{FF2B5EF4-FFF2-40B4-BE49-F238E27FC236}">
                <a16:creationId xmlns:a16="http://schemas.microsoft.com/office/drawing/2014/main" id="{4F0B0F08-EE1E-4A4B-BFC1-FB71D6B703C4}"/>
              </a:ext>
            </a:extLst>
          </p:cNvPr>
          <p:cNvSpPr>
            <a:spLocks noGrp="1" noChangeArrowheads="1"/>
          </p:cNvSpPr>
          <p:nvPr>
            <p:ph type="body" idx="1"/>
          </p:nvPr>
        </p:nvSpPr>
        <p:spPr/>
        <p:txBody>
          <a:bodyPr/>
          <a:lstStyle/>
          <a:p>
            <a:pPr>
              <a:lnSpc>
                <a:spcPct val="90000"/>
              </a:lnSpc>
              <a:buFont typeface="Wingdings" pitchFamily="2" charset="2"/>
              <a:buNone/>
            </a:pPr>
            <a:r>
              <a:rPr lang="en-US" altLang="en-US"/>
              <a:t>A measure of the spread of the recorded values on a variable.  A measure of dispersion.</a:t>
            </a:r>
          </a:p>
          <a:p>
            <a:pPr>
              <a:lnSpc>
                <a:spcPct val="90000"/>
              </a:lnSpc>
              <a:buFont typeface="Wingdings" pitchFamily="2" charset="2"/>
              <a:buNone/>
            </a:pPr>
            <a:endParaRPr lang="en-US" altLang="en-US"/>
          </a:p>
          <a:p>
            <a:pPr>
              <a:lnSpc>
                <a:spcPct val="90000"/>
              </a:lnSpc>
              <a:buFont typeface="Wingdings" pitchFamily="2" charset="2"/>
              <a:buNone/>
            </a:pPr>
            <a:r>
              <a:rPr lang="en-US" altLang="en-US"/>
              <a:t>The larger the variance, the further the individual cases are from the mean.</a:t>
            </a:r>
          </a:p>
          <a:p>
            <a:pPr>
              <a:lnSpc>
                <a:spcPct val="90000"/>
              </a:lnSpc>
              <a:buFont typeface="Wingdings" pitchFamily="2" charset="2"/>
              <a:buNone/>
            </a:pPr>
            <a:endParaRPr lang="en-US" altLang="en-US"/>
          </a:p>
          <a:p>
            <a:pPr>
              <a:lnSpc>
                <a:spcPct val="90000"/>
              </a:lnSpc>
              <a:buFont typeface="Wingdings" pitchFamily="2" charset="2"/>
              <a:buNone/>
            </a:pPr>
            <a:endParaRPr lang="en-US" altLang="en-US"/>
          </a:p>
          <a:p>
            <a:pPr>
              <a:lnSpc>
                <a:spcPct val="90000"/>
              </a:lnSpc>
              <a:buFont typeface="Wingdings" pitchFamily="2" charset="2"/>
              <a:buNone/>
            </a:pPr>
            <a:endParaRPr lang="en-US" altLang="en-US"/>
          </a:p>
          <a:p>
            <a:pPr>
              <a:lnSpc>
                <a:spcPct val="90000"/>
              </a:lnSpc>
              <a:buFont typeface="Wingdings" pitchFamily="2" charset="2"/>
              <a:buNone/>
            </a:pPr>
            <a:r>
              <a:rPr lang="en-US" altLang="en-US"/>
              <a:t>The smaller the variance, the closer the individual scores are to the mean.</a:t>
            </a:r>
          </a:p>
        </p:txBody>
      </p:sp>
      <p:sp>
        <p:nvSpPr>
          <p:cNvPr id="93188" name="Freeform 4">
            <a:extLst>
              <a:ext uri="{FF2B5EF4-FFF2-40B4-BE49-F238E27FC236}">
                <a16:creationId xmlns:a16="http://schemas.microsoft.com/office/drawing/2014/main" id="{CCB3F485-239D-4144-9255-5FBA6EC25B6F}"/>
              </a:ext>
            </a:extLst>
          </p:cNvPr>
          <p:cNvSpPr>
            <a:spLocks/>
          </p:cNvSpPr>
          <p:nvPr/>
        </p:nvSpPr>
        <p:spPr bwMode="auto">
          <a:xfrm>
            <a:off x="3152776" y="3122613"/>
            <a:ext cx="4086225" cy="792162"/>
          </a:xfrm>
          <a:custGeom>
            <a:avLst/>
            <a:gdLst>
              <a:gd name="T0" fmla="*/ 50 w 2574"/>
              <a:gd name="T1" fmla="*/ 474 h 499"/>
              <a:gd name="T2" fmla="*/ 60 w 2574"/>
              <a:gd name="T3" fmla="*/ 484 h 499"/>
              <a:gd name="T4" fmla="*/ 412 w 2574"/>
              <a:gd name="T5" fmla="*/ 381 h 499"/>
              <a:gd name="T6" fmla="*/ 1230 w 2574"/>
              <a:gd name="T7" fmla="*/ 1 h 499"/>
              <a:gd name="T8" fmla="*/ 2094 w 2574"/>
              <a:gd name="T9" fmla="*/ 385 h 499"/>
              <a:gd name="T10" fmla="*/ 2574 w 2574"/>
              <a:gd name="T11" fmla="*/ 481 h 499"/>
            </a:gdLst>
            <a:ahLst/>
            <a:cxnLst>
              <a:cxn ang="0">
                <a:pos x="T0" y="T1"/>
              </a:cxn>
              <a:cxn ang="0">
                <a:pos x="T2" y="T3"/>
              </a:cxn>
              <a:cxn ang="0">
                <a:pos x="T4" y="T5"/>
              </a:cxn>
              <a:cxn ang="0">
                <a:pos x="T6" y="T7"/>
              </a:cxn>
              <a:cxn ang="0">
                <a:pos x="T8" y="T9"/>
              </a:cxn>
              <a:cxn ang="0">
                <a:pos x="T10" y="T11"/>
              </a:cxn>
            </a:cxnLst>
            <a:rect l="0" t="0" r="r" b="b"/>
            <a:pathLst>
              <a:path w="2574" h="499">
                <a:moveTo>
                  <a:pt x="50" y="474"/>
                </a:moveTo>
                <a:cubicBezTo>
                  <a:pt x="53" y="476"/>
                  <a:pt x="0" y="499"/>
                  <a:pt x="60" y="484"/>
                </a:cubicBezTo>
                <a:cubicBezTo>
                  <a:pt x="120" y="469"/>
                  <a:pt x="217" y="461"/>
                  <a:pt x="412" y="381"/>
                </a:cubicBezTo>
                <a:cubicBezTo>
                  <a:pt x="607" y="301"/>
                  <a:pt x="950" y="0"/>
                  <a:pt x="1230" y="1"/>
                </a:cubicBezTo>
                <a:cubicBezTo>
                  <a:pt x="1510" y="2"/>
                  <a:pt x="1870" y="305"/>
                  <a:pt x="2094" y="385"/>
                </a:cubicBezTo>
                <a:cubicBezTo>
                  <a:pt x="2318" y="465"/>
                  <a:pt x="2494" y="465"/>
                  <a:pt x="2574" y="48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89" name="Freeform 5">
            <a:extLst>
              <a:ext uri="{FF2B5EF4-FFF2-40B4-BE49-F238E27FC236}">
                <a16:creationId xmlns:a16="http://schemas.microsoft.com/office/drawing/2014/main" id="{A8B52234-9F84-864B-8BDC-ED5DF4021A7C}"/>
              </a:ext>
            </a:extLst>
          </p:cNvPr>
          <p:cNvSpPr>
            <a:spLocks/>
          </p:cNvSpPr>
          <p:nvPr/>
        </p:nvSpPr>
        <p:spPr bwMode="auto">
          <a:xfrm>
            <a:off x="4529138" y="4949825"/>
            <a:ext cx="1428750" cy="846138"/>
          </a:xfrm>
          <a:custGeom>
            <a:avLst/>
            <a:gdLst>
              <a:gd name="T0" fmla="*/ 0 w 900"/>
              <a:gd name="T1" fmla="*/ 533 h 533"/>
              <a:gd name="T2" fmla="*/ 165 w 900"/>
              <a:gd name="T3" fmla="*/ 419 h 533"/>
              <a:gd name="T4" fmla="*/ 447 w 900"/>
              <a:gd name="T5" fmla="*/ 2 h 533"/>
              <a:gd name="T6" fmla="*/ 714 w 900"/>
              <a:gd name="T7" fmla="*/ 430 h 533"/>
              <a:gd name="T8" fmla="*/ 900 w 900"/>
              <a:gd name="T9" fmla="*/ 523 h 533"/>
            </a:gdLst>
            <a:ahLst/>
            <a:cxnLst>
              <a:cxn ang="0">
                <a:pos x="T0" y="T1"/>
              </a:cxn>
              <a:cxn ang="0">
                <a:pos x="T2" y="T3"/>
              </a:cxn>
              <a:cxn ang="0">
                <a:pos x="T4" y="T5"/>
              </a:cxn>
              <a:cxn ang="0">
                <a:pos x="T6" y="T7"/>
              </a:cxn>
              <a:cxn ang="0">
                <a:pos x="T8" y="T9"/>
              </a:cxn>
            </a:cxnLst>
            <a:rect l="0" t="0" r="r" b="b"/>
            <a:pathLst>
              <a:path w="900" h="533">
                <a:moveTo>
                  <a:pt x="0" y="533"/>
                </a:moveTo>
                <a:cubicBezTo>
                  <a:pt x="26" y="514"/>
                  <a:pt x="91" y="507"/>
                  <a:pt x="165" y="419"/>
                </a:cubicBezTo>
                <a:cubicBezTo>
                  <a:pt x="239" y="331"/>
                  <a:pt x="356" y="0"/>
                  <a:pt x="447" y="2"/>
                </a:cubicBezTo>
                <a:cubicBezTo>
                  <a:pt x="538" y="4"/>
                  <a:pt x="639" y="343"/>
                  <a:pt x="714" y="430"/>
                </a:cubicBezTo>
                <a:cubicBezTo>
                  <a:pt x="789" y="517"/>
                  <a:pt x="861" y="504"/>
                  <a:pt x="900" y="52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90" name="Line 6">
            <a:extLst>
              <a:ext uri="{FF2B5EF4-FFF2-40B4-BE49-F238E27FC236}">
                <a16:creationId xmlns:a16="http://schemas.microsoft.com/office/drawing/2014/main" id="{C697A284-81FF-4E45-9B1F-E136410B32C7}"/>
              </a:ext>
            </a:extLst>
          </p:cNvPr>
          <p:cNvSpPr>
            <a:spLocks noChangeShapeType="1"/>
          </p:cNvSpPr>
          <p:nvPr/>
        </p:nvSpPr>
        <p:spPr bwMode="auto">
          <a:xfrm>
            <a:off x="3048000" y="3962400"/>
            <a:ext cx="419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91" name="Line 7">
            <a:extLst>
              <a:ext uri="{FF2B5EF4-FFF2-40B4-BE49-F238E27FC236}">
                <a16:creationId xmlns:a16="http://schemas.microsoft.com/office/drawing/2014/main" id="{0D2B359C-935C-444D-9F1B-7D0B35ACCF23}"/>
              </a:ext>
            </a:extLst>
          </p:cNvPr>
          <p:cNvSpPr>
            <a:spLocks noChangeShapeType="1"/>
          </p:cNvSpPr>
          <p:nvPr/>
        </p:nvSpPr>
        <p:spPr bwMode="auto">
          <a:xfrm>
            <a:off x="3048000" y="5791200"/>
            <a:ext cx="419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92" name="Line 8">
            <a:extLst>
              <a:ext uri="{FF2B5EF4-FFF2-40B4-BE49-F238E27FC236}">
                <a16:creationId xmlns:a16="http://schemas.microsoft.com/office/drawing/2014/main" id="{0947A7FC-53B5-A04B-9F83-68CC7F2BFA49}"/>
              </a:ext>
            </a:extLst>
          </p:cNvPr>
          <p:cNvSpPr>
            <a:spLocks noChangeShapeType="1"/>
          </p:cNvSpPr>
          <p:nvPr/>
        </p:nvSpPr>
        <p:spPr bwMode="auto">
          <a:xfrm flipV="1">
            <a:off x="5181600" y="3962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93" name="Line 9">
            <a:extLst>
              <a:ext uri="{FF2B5EF4-FFF2-40B4-BE49-F238E27FC236}">
                <a16:creationId xmlns:a16="http://schemas.microsoft.com/office/drawing/2014/main" id="{D2F2E412-C513-AD46-BEA5-60DFE505B107}"/>
              </a:ext>
            </a:extLst>
          </p:cNvPr>
          <p:cNvSpPr>
            <a:spLocks noChangeShapeType="1"/>
          </p:cNvSpPr>
          <p:nvPr/>
        </p:nvSpPr>
        <p:spPr bwMode="auto">
          <a:xfrm flipV="1">
            <a:off x="5257800" y="57912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194" name="Text Box 10">
            <a:extLst>
              <a:ext uri="{FF2B5EF4-FFF2-40B4-BE49-F238E27FC236}">
                <a16:creationId xmlns:a16="http://schemas.microsoft.com/office/drawing/2014/main" id="{804C55BE-57C1-1449-ACFA-AAE3EA07BFBD}"/>
              </a:ext>
            </a:extLst>
          </p:cNvPr>
          <p:cNvSpPr txBox="1">
            <a:spLocks noChangeArrowheads="1"/>
          </p:cNvSpPr>
          <p:nvPr/>
        </p:nvSpPr>
        <p:spPr bwMode="auto">
          <a:xfrm>
            <a:off x="5257800" y="3962401"/>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93195" name="Text Box 11">
            <a:extLst>
              <a:ext uri="{FF2B5EF4-FFF2-40B4-BE49-F238E27FC236}">
                <a16:creationId xmlns:a16="http://schemas.microsoft.com/office/drawing/2014/main" id="{1B323FA6-1FE5-A74E-A15E-DED8AD29B9DF}"/>
              </a:ext>
            </a:extLst>
          </p:cNvPr>
          <p:cNvSpPr txBox="1">
            <a:spLocks noChangeArrowheads="1"/>
          </p:cNvSpPr>
          <p:nvPr/>
        </p:nvSpPr>
        <p:spPr bwMode="auto">
          <a:xfrm>
            <a:off x="5334000" y="5943601"/>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 name="Date Placeholder 1">
            <a:extLst>
              <a:ext uri="{FF2B5EF4-FFF2-40B4-BE49-F238E27FC236}">
                <a16:creationId xmlns:a16="http://schemas.microsoft.com/office/drawing/2014/main" id="{EEA78A58-A7DF-1F4E-B71C-E9741651B770}"/>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0842455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FB3283D-AF24-BB44-81B2-E8320CF7E779}"/>
              </a:ext>
            </a:extLst>
          </p:cNvPr>
          <p:cNvSpPr>
            <a:spLocks noGrp="1" noChangeArrowheads="1"/>
          </p:cNvSpPr>
          <p:nvPr>
            <p:ph type="title"/>
          </p:nvPr>
        </p:nvSpPr>
        <p:spPr/>
        <p:txBody>
          <a:bodyPr/>
          <a:lstStyle/>
          <a:p>
            <a:r>
              <a:rPr lang="en-US" altLang="en-US"/>
              <a:t>Variance</a:t>
            </a:r>
          </a:p>
        </p:txBody>
      </p:sp>
      <p:sp>
        <p:nvSpPr>
          <p:cNvPr id="94211" name="Rectangle 3">
            <a:extLst>
              <a:ext uri="{FF2B5EF4-FFF2-40B4-BE49-F238E27FC236}">
                <a16:creationId xmlns:a16="http://schemas.microsoft.com/office/drawing/2014/main" id="{5E4F01E2-3ABF-7F44-A190-D53737E51AFA}"/>
              </a:ext>
            </a:extLst>
          </p:cNvPr>
          <p:cNvSpPr>
            <a:spLocks noGrp="1" noChangeArrowheads="1"/>
          </p:cNvSpPr>
          <p:nvPr>
            <p:ph type="body" idx="1"/>
          </p:nvPr>
        </p:nvSpPr>
        <p:spPr/>
        <p:txBody>
          <a:bodyPr/>
          <a:lstStyle/>
          <a:p>
            <a:pPr>
              <a:lnSpc>
                <a:spcPct val="90000"/>
              </a:lnSpc>
              <a:buFont typeface="Wingdings" pitchFamily="2" charset="2"/>
              <a:buNone/>
            </a:pPr>
            <a:r>
              <a:rPr lang="en-US" altLang="en-US" dirty="0"/>
              <a:t>Variance is a number that at first seems complex to calculate.</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Calculating variance starts with a “deviation.”  </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A deviation is the distance away from the mean of a case’s score.</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Y</a:t>
            </a:r>
            <a:r>
              <a:rPr lang="en-US" altLang="en-US" i="1" dirty="0"/>
              <a:t>i</a:t>
            </a:r>
            <a:r>
              <a:rPr lang="en-US" altLang="en-US" dirty="0"/>
              <a:t> – Y-bar</a:t>
            </a:r>
          </a:p>
          <a:p>
            <a:pPr>
              <a:lnSpc>
                <a:spcPct val="90000"/>
              </a:lnSpc>
              <a:buFont typeface="Wingdings" pitchFamily="2" charset="2"/>
              <a:buNone/>
            </a:pPr>
            <a:endParaRPr lang="en-US" altLang="en-US" dirty="0"/>
          </a:p>
          <a:p>
            <a:pPr>
              <a:lnSpc>
                <a:spcPct val="90000"/>
              </a:lnSpc>
              <a:buFont typeface="Wingdings" pitchFamily="2" charset="2"/>
              <a:buNone/>
            </a:pPr>
            <a:endParaRPr lang="en-US" altLang="en-US" dirty="0"/>
          </a:p>
        </p:txBody>
      </p:sp>
      <p:sp>
        <p:nvSpPr>
          <p:cNvPr id="94212" name="Text Box 4">
            <a:extLst>
              <a:ext uri="{FF2B5EF4-FFF2-40B4-BE49-F238E27FC236}">
                <a16:creationId xmlns:a16="http://schemas.microsoft.com/office/drawing/2014/main" id="{D648A570-468F-DB49-B5D6-839D5144FA06}"/>
              </a:ext>
            </a:extLst>
          </p:cNvPr>
          <p:cNvSpPr txBox="1">
            <a:spLocks noChangeArrowheads="1"/>
          </p:cNvSpPr>
          <p:nvPr/>
        </p:nvSpPr>
        <p:spPr bwMode="auto">
          <a:xfrm>
            <a:off x="4343400" y="4495800"/>
            <a:ext cx="5334000" cy="1379538"/>
          </a:xfrm>
          <a:prstGeom prst="rect">
            <a:avLst/>
          </a:prstGeom>
          <a:solidFill>
            <a:schemeClr val="accent1">
              <a:alpha val="50000"/>
            </a:schemeClr>
          </a:solidFill>
          <a:ln w="9525">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latin typeface="Times New Roman" panose="02020603050405020304" pitchFamily="18" charset="0"/>
              </a:rPr>
              <a:t>If the average person’s car costs $20,000, my deviation from the mean is - $14,000!</a:t>
            </a:r>
          </a:p>
          <a:p>
            <a:pPr>
              <a:spcBef>
                <a:spcPct val="50000"/>
              </a:spcBef>
            </a:pPr>
            <a:r>
              <a:rPr lang="en-US" altLang="en-US" sz="2400" dirty="0">
                <a:latin typeface="Times New Roman" panose="02020603050405020304" pitchFamily="18" charset="0"/>
              </a:rPr>
              <a:t>6K - 20K = -14K</a:t>
            </a:r>
          </a:p>
        </p:txBody>
      </p:sp>
      <p:sp>
        <p:nvSpPr>
          <p:cNvPr id="2" name="Date Placeholder 1">
            <a:extLst>
              <a:ext uri="{FF2B5EF4-FFF2-40B4-BE49-F238E27FC236}">
                <a16:creationId xmlns:a16="http://schemas.microsoft.com/office/drawing/2014/main" id="{7665B016-FCB0-F94A-BF45-6B4DE2FA75A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396536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00CF0DB-5851-4448-A2CC-CBDA3A169B0F}"/>
              </a:ext>
            </a:extLst>
          </p:cNvPr>
          <p:cNvSpPr>
            <a:spLocks noGrp="1" noChangeArrowheads="1"/>
          </p:cNvSpPr>
          <p:nvPr>
            <p:ph type="title"/>
          </p:nvPr>
        </p:nvSpPr>
        <p:spPr/>
        <p:txBody>
          <a:bodyPr/>
          <a:lstStyle/>
          <a:p>
            <a:r>
              <a:rPr lang="en-US" altLang="en-US"/>
              <a:t>Variance</a:t>
            </a:r>
          </a:p>
        </p:txBody>
      </p:sp>
      <p:sp>
        <p:nvSpPr>
          <p:cNvPr id="96259" name="Rectangle 3">
            <a:extLst>
              <a:ext uri="{FF2B5EF4-FFF2-40B4-BE49-F238E27FC236}">
                <a16:creationId xmlns:a16="http://schemas.microsoft.com/office/drawing/2014/main" id="{DBB1D83F-DAD1-D344-A532-36480AB6E778}"/>
              </a:ext>
            </a:extLst>
          </p:cNvPr>
          <p:cNvSpPr>
            <a:spLocks noGrp="1" noChangeArrowheads="1"/>
          </p:cNvSpPr>
          <p:nvPr>
            <p:ph type="body" idx="1"/>
          </p:nvPr>
        </p:nvSpPr>
        <p:spPr>
          <a:xfrm>
            <a:off x="1981200" y="1719264"/>
            <a:ext cx="8382000" cy="642937"/>
          </a:xfrm>
        </p:spPr>
        <p:txBody>
          <a:bodyPr>
            <a:normAutofit fontScale="85000" lnSpcReduction="20000"/>
          </a:bodyPr>
          <a:lstStyle/>
          <a:p>
            <a:pPr>
              <a:lnSpc>
                <a:spcPct val="80000"/>
              </a:lnSpc>
              <a:buFont typeface="Wingdings" pitchFamily="2" charset="2"/>
              <a:buNone/>
            </a:pPr>
            <a:r>
              <a:rPr lang="en-US" altLang="en-US" sz="2400"/>
              <a:t>The deviation of 102 from 110.54 is?	Deviation of 115?</a:t>
            </a:r>
          </a:p>
          <a:p>
            <a:pPr>
              <a:lnSpc>
                <a:spcPct val="80000"/>
              </a:lnSpc>
              <a:buFont typeface="Wingdings" pitchFamily="2" charset="2"/>
              <a:buNone/>
            </a:pPr>
            <a:r>
              <a:rPr lang="en-US" altLang="en-US" sz="2400"/>
              <a:t>			</a:t>
            </a:r>
            <a:r>
              <a:rPr lang="en-US" altLang="en-US" sz="2400">
                <a:solidFill>
                  <a:schemeClr val="tx2"/>
                </a:solidFill>
              </a:rPr>
              <a:t>102 - 110.54 = -8.54</a:t>
            </a:r>
            <a:r>
              <a:rPr lang="en-US" altLang="en-US" sz="2400"/>
              <a:t>           </a:t>
            </a:r>
            <a:r>
              <a:rPr lang="en-US" altLang="en-US" sz="2400">
                <a:solidFill>
                  <a:srgbClr val="993300"/>
                </a:solidFill>
              </a:rPr>
              <a:t>115 - 110.54 = 4.46</a:t>
            </a:r>
            <a:endParaRPr lang="en-US" altLang="en-US" sz="2400">
              <a:solidFill>
                <a:srgbClr val="99FF33"/>
              </a:solidFill>
            </a:endParaRPr>
          </a:p>
        </p:txBody>
      </p:sp>
      <p:sp>
        <p:nvSpPr>
          <p:cNvPr id="96260" name="Rectangle 4">
            <a:extLst>
              <a:ext uri="{FF2B5EF4-FFF2-40B4-BE49-F238E27FC236}">
                <a16:creationId xmlns:a16="http://schemas.microsoft.com/office/drawing/2014/main" id="{9DB922CB-4C6B-AF4F-9083-5571ED22D979}"/>
              </a:ext>
            </a:extLst>
          </p:cNvPr>
          <p:cNvSpPr>
            <a:spLocks noChangeArrowheads="1"/>
          </p:cNvSpPr>
          <p:nvPr/>
        </p:nvSpPr>
        <p:spPr bwMode="auto">
          <a:xfrm>
            <a:off x="3429000" y="2590800"/>
            <a:ext cx="4038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2200"/>
              <a:t>Class A--IQs of 13 Students	</a:t>
            </a:r>
          </a:p>
          <a:p>
            <a:pPr>
              <a:buFont typeface="Wingdings" pitchFamily="2" charset="2"/>
              <a:buNone/>
            </a:pPr>
            <a:r>
              <a:rPr lang="en-US" altLang="en-US" sz="2200"/>
              <a:t>102		115		</a:t>
            </a:r>
          </a:p>
          <a:p>
            <a:pPr>
              <a:buFont typeface="Wingdings" pitchFamily="2" charset="2"/>
              <a:buNone/>
            </a:pPr>
            <a:r>
              <a:rPr lang="en-US" altLang="en-US" sz="2200"/>
              <a:t>128		109	</a:t>
            </a:r>
          </a:p>
          <a:p>
            <a:pPr>
              <a:buFont typeface="Wingdings" pitchFamily="2" charset="2"/>
              <a:buNone/>
            </a:pPr>
            <a:r>
              <a:rPr lang="en-US" altLang="en-US" sz="2200"/>
              <a:t>131		89	</a:t>
            </a:r>
          </a:p>
          <a:p>
            <a:pPr>
              <a:buFont typeface="Wingdings" pitchFamily="2" charset="2"/>
              <a:buNone/>
            </a:pPr>
            <a:r>
              <a:rPr lang="en-US" altLang="en-US" sz="2200"/>
              <a:t>98			106		</a:t>
            </a:r>
          </a:p>
          <a:p>
            <a:pPr>
              <a:buFont typeface="Wingdings" pitchFamily="2" charset="2"/>
              <a:buNone/>
            </a:pPr>
            <a:r>
              <a:rPr lang="en-US" altLang="en-US" sz="2200"/>
              <a:t>140		119		</a:t>
            </a:r>
          </a:p>
          <a:p>
            <a:pPr>
              <a:buFont typeface="Wingdings" pitchFamily="2" charset="2"/>
              <a:buNone/>
            </a:pPr>
            <a:r>
              <a:rPr lang="en-US" altLang="en-US" sz="2200"/>
              <a:t>93			97</a:t>
            </a:r>
          </a:p>
          <a:p>
            <a:pPr>
              <a:buFont typeface="Wingdings" pitchFamily="2" charset="2"/>
              <a:buNone/>
            </a:pPr>
            <a:r>
              <a:rPr lang="en-US" altLang="en-US" sz="2200"/>
              <a:t>110 </a:t>
            </a:r>
          </a:p>
          <a:p>
            <a:pPr>
              <a:buFont typeface="Wingdings" pitchFamily="2" charset="2"/>
              <a:buNone/>
            </a:pPr>
            <a:r>
              <a:rPr lang="en-US" altLang="en-US" sz="2400" b="1">
                <a:latin typeface="Arial Unicode MS" panose="020B0604020202020204" pitchFamily="34" charset="-128"/>
              </a:rPr>
              <a:t>Y-bar</a:t>
            </a:r>
            <a:r>
              <a:rPr lang="en-US" altLang="en-US" sz="2400" b="1" baseline="-25000">
                <a:latin typeface="Arial Unicode MS" panose="020B0604020202020204" pitchFamily="34" charset="-128"/>
              </a:rPr>
              <a:t>A</a:t>
            </a:r>
            <a:r>
              <a:rPr lang="en-US" altLang="en-US" sz="2400" b="1">
                <a:latin typeface="Arial Unicode MS" panose="020B0604020202020204" pitchFamily="34" charset="-128"/>
              </a:rPr>
              <a:t>  </a:t>
            </a:r>
            <a:r>
              <a:rPr lang="en-US" altLang="en-US" sz="2400" b="1" i="1">
                <a:latin typeface="Arial Unicode MS" panose="020B0604020202020204" pitchFamily="34" charset="-128"/>
                <a:cs typeface="Times New Roman" panose="02020603050405020304" pitchFamily="18" charset="0"/>
              </a:rPr>
              <a:t>= 110.54</a:t>
            </a:r>
            <a:r>
              <a:rPr lang="en-US" altLang="en-US" sz="3000" i="1">
                <a:latin typeface="Arial Unicode MS" panose="020B0604020202020204" pitchFamily="34" charset="-128"/>
                <a:cs typeface="Times New Roman" panose="02020603050405020304" pitchFamily="18" charset="0"/>
              </a:rPr>
              <a:t> </a:t>
            </a:r>
          </a:p>
        </p:txBody>
      </p:sp>
      <p:sp>
        <p:nvSpPr>
          <p:cNvPr id="2" name="Date Placeholder 1">
            <a:extLst>
              <a:ext uri="{FF2B5EF4-FFF2-40B4-BE49-F238E27FC236}">
                <a16:creationId xmlns:a16="http://schemas.microsoft.com/office/drawing/2014/main" id="{A11E663C-1AC6-A340-83C9-4D5D5F60B5E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8452434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ED2CFC3-191F-AF41-A5E6-9D21B94F9622}"/>
              </a:ext>
            </a:extLst>
          </p:cNvPr>
          <p:cNvSpPr>
            <a:spLocks noGrp="1" noChangeArrowheads="1"/>
          </p:cNvSpPr>
          <p:nvPr>
            <p:ph type="title"/>
          </p:nvPr>
        </p:nvSpPr>
        <p:spPr/>
        <p:txBody>
          <a:bodyPr/>
          <a:lstStyle/>
          <a:p>
            <a:r>
              <a:rPr lang="en-US" altLang="en-US"/>
              <a:t>Variance</a:t>
            </a:r>
          </a:p>
        </p:txBody>
      </p:sp>
      <p:sp>
        <p:nvSpPr>
          <p:cNvPr id="97283" name="Rectangle 3">
            <a:extLst>
              <a:ext uri="{FF2B5EF4-FFF2-40B4-BE49-F238E27FC236}">
                <a16:creationId xmlns:a16="http://schemas.microsoft.com/office/drawing/2014/main" id="{8679AEC5-C766-F243-AC16-9567FC31C593}"/>
              </a:ext>
            </a:extLst>
          </p:cNvPr>
          <p:cNvSpPr>
            <a:spLocks noGrp="1" noChangeArrowheads="1"/>
          </p:cNvSpPr>
          <p:nvPr>
            <p:ph type="body" idx="1"/>
          </p:nvPr>
        </p:nvSpPr>
        <p:spPr/>
        <p:txBody>
          <a:bodyPr/>
          <a:lstStyle/>
          <a:p>
            <a:r>
              <a:rPr lang="en-US" altLang="en-US" sz="2400" dirty="0"/>
              <a:t>We want to add these to get total deviations, but if we were to do that, we would get zero every time.  Why?</a:t>
            </a:r>
          </a:p>
          <a:p>
            <a:r>
              <a:rPr lang="en-US" altLang="en-US" sz="2400" dirty="0"/>
              <a:t>We need a way to eliminate negative signs.</a:t>
            </a:r>
          </a:p>
          <a:p>
            <a:pPr>
              <a:buFont typeface="Wingdings" pitchFamily="2" charset="2"/>
              <a:buNone/>
            </a:pPr>
            <a:endParaRPr lang="en-US" altLang="en-US" sz="2400" dirty="0"/>
          </a:p>
          <a:p>
            <a:pPr>
              <a:buFont typeface="Wingdings" pitchFamily="2" charset="2"/>
              <a:buNone/>
            </a:pPr>
            <a:r>
              <a:rPr lang="en-US" altLang="en-US" sz="2400" dirty="0"/>
              <a:t>Squaring the deviations will eliminate negative signs...</a:t>
            </a:r>
          </a:p>
          <a:p>
            <a:pPr>
              <a:buFont typeface="Wingdings" pitchFamily="2" charset="2"/>
              <a:buNone/>
            </a:pPr>
            <a:r>
              <a:rPr lang="en-US" altLang="en-US" sz="2400" dirty="0"/>
              <a:t>A Deviation Squared:  (Y</a:t>
            </a:r>
            <a:r>
              <a:rPr lang="en-US" altLang="en-US" sz="2400" i="1" dirty="0"/>
              <a:t>i</a:t>
            </a:r>
            <a:r>
              <a:rPr lang="en-US" altLang="en-US" sz="2400" dirty="0"/>
              <a:t> – Y-bar)</a:t>
            </a:r>
            <a:r>
              <a:rPr lang="en-US" altLang="en-US" sz="2400" baseline="30000" dirty="0"/>
              <a:t>2</a:t>
            </a:r>
            <a:endParaRPr lang="en-US" altLang="en-US" sz="2400" dirty="0"/>
          </a:p>
          <a:p>
            <a:pPr>
              <a:buFont typeface="Wingdings" pitchFamily="2" charset="2"/>
              <a:buNone/>
            </a:pPr>
            <a:endParaRPr lang="en-US" altLang="en-US" sz="2400" dirty="0"/>
          </a:p>
        </p:txBody>
      </p:sp>
      <p:sp>
        <p:nvSpPr>
          <p:cNvPr id="97284" name="Rectangle 4">
            <a:extLst>
              <a:ext uri="{FF2B5EF4-FFF2-40B4-BE49-F238E27FC236}">
                <a16:creationId xmlns:a16="http://schemas.microsoft.com/office/drawing/2014/main" id="{32043BC3-7D64-B04B-AD1D-194DF037BFDA}"/>
              </a:ext>
            </a:extLst>
          </p:cNvPr>
          <p:cNvSpPr>
            <a:spLocks noChangeArrowheads="1"/>
          </p:cNvSpPr>
          <p:nvPr/>
        </p:nvSpPr>
        <p:spPr bwMode="auto">
          <a:xfrm>
            <a:off x="1981200" y="4495800"/>
            <a:ext cx="838200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6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3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sz="2000">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sz="2000">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9pPr>
          </a:lstStyle>
          <a:p>
            <a:pPr>
              <a:lnSpc>
                <a:spcPct val="80000"/>
              </a:lnSpc>
              <a:buFont typeface="Wingdings" pitchFamily="2" charset="2"/>
              <a:buNone/>
            </a:pPr>
            <a:r>
              <a:rPr lang="en-US" altLang="en-US" sz="2400" dirty="0"/>
              <a:t>Back to the IQ example, </a:t>
            </a:r>
          </a:p>
          <a:p>
            <a:pPr>
              <a:lnSpc>
                <a:spcPct val="80000"/>
              </a:lnSpc>
              <a:buFont typeface="Wingdings" pitchFamily="2" charset="2"/>
              <a:buNone/>
            </a:pPr>
            <a:r>
              <a:rPr lang="en-US" altLang="en-US" sz="2400" dirty="0"/>
              <a:t>A deviation squared for 102 is:   of 115:</a:t>
            </a:r>
          </a:p>
          <a:p>
            <a:pPr>
              <a:lnSpc>
                <a:spcPct val="80000"/>
              </a:lnSpc>
              <a:buFont typeface="Wingdings" pitchFamily="2" charset="2"/>
              <a:buNone/>
            </a:pPr>
            <a:r>
              <a:rPr lang="en-US" altLang="en-US" sz="2000" dirty="0">
                <a:solidFill>
                  <a:schemeClr val="tx2"/>
                </a:solidFill>
              </a:rPr>
              <a:t>(102 - 110.54)</a:t>
            </a:r>
            <a:r>
              <a:rPr lang="en-US" altLang="en-US" sz="2000" baseline="30000" dirty="0">
                <a:solidFill>
                  <a:schemeClr val="tx2"/>
                </a:solidFill>
              </a:rPr>
              <a:t>2</a:t>
            </a:r>
            <a:r>
              <a:rPr lang="en-US" altLang="en-US" sz="2000" dirty="0">
                <a:solidFill>
                  <a:schemeClr val="tx2"/>
                </a:solidFill>
              </a:rPr>
              <a:t> = (-8.54)</a:t>
            </a:r>
            <a:r>
              <a:rPr lang="en-US" altLang="en-US" sz="2000" baseline="30000" dirty="0">
                <a:solidFill>
                  <a:schemeClr val="tx2"/>
                </a:solidFill>
              </a:rPr>
              <a:t>2 =</a:t>
            </a:r>
            <a:r>
              <a:rPr lang="en-US" altLang="en-US" sz="2000" dirty="0">
                <a:solidFill>
                  <a:schemeClr val="tx2"/>
                </a:solidFill>
              </a:rPr>
              <a:t> 72.93</a:t>
            </a:r>
            <a:r>
              <a:rPr lang="en-US" altLang="en-US" sz="2000" dirty="0"/>
              <a:t>          </a:t>
            </a:r>
            <a:r>
              <a:rPr lang="en-US" altLang="en-US" sz="2000" dirty="0">
                <a:solidFill>
                  <a:srgbClr val="993300"/>
                </a:solidFill>
              </a:rPr>
              <a:t>(115 - 110.54)</a:t>
            </a:r>
            <a:r>
              <a:rPr lang="en-US" altLang="en-US" sz="2000" baseline="30000" dirty="0">
                <a:solidFill>
                  <a:srgbClr val="993300"/>
                </a:solidFill>
              </a:rPr>
              <a:t>2</a:t>
            </a:r>
            <a:r>
              <a:rPr lang="en-US" altLang="en-US" sz="2000" dirty="0">
                <a:solidFill>
                  <a:srgbClr val="993300"/>
                </a:solidFill>
              </a:rPr>
              <a:t> = (4.46)</a:t>
            </a:r>
            <a:r>
              <a:rPr lang="en-US" altLang="en-US" sz="2000" baseline="30000" dirty="0">
                <a:solidFill>
                  <a:srgbClr val="993300"/>
                </a:solidFill>
              </a:rPr>
              <a:t>2</a:t>
            </a:r>
            <a:r>
              <a:rPr lang="en-US" altLang="en-US" sz="2000" dirty="0">
                <a:solidFill>
                  <a:srgbClr val="993300"/>
                </a:solidFill>
              </a:rPr>
              <a:t> = 19.89</a:t>
            </a:r>
            <a:endParaRPr lang="en-US" altLang="en-US" sz="2400" dirty="0">
              <a:solidFill>
                <a:srgbClr val="99FF33"/>
              </a:solidFill>
            </a:endParaRPr>
          </a:p>
        </p:txBody>
      </p:sp>
      <p:sp>
        <p:nvSpPr>
          <p:cNvPr id="2" name="Date Placeholder 1">
            <a:extLst>
              <a:ext uri="{FF2B5EF4-FFF2-40B4-BE49-F238E27FC236}">
                <a16:creationId xmlns:a16="http://schemas.microsoft.com/office/drawing/2014/main" id="{C052D397-83D5-A449-B302-51C139B7BBFF}"/>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6990432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CF209A-38FD-5E42-82AC-02AB751E534D}"/>
              </a:ext>
            </a:extLst>
          </p:cNvPr>
          <p:cNvSpPr>
            <a:spLocks noGrp="1" noChangeArrowheads="1"/>
          </p:cNvSpPr>
          <p:nvPr>
            <p:ph type="title"/>
          </p:nvPr>
        </p:nvSpPr>
        <p:spPr/>
        <p:txBody>
          <a:bodyPr/>
          <a:lstStyle/>
          <a:p>
            <a:r>
              <a:rPr lang="en-US" altLang="en-US"/>
              <a:t>Variance</a:t>
            </a:r>
          </a:p>
        </p:txBody>
      </p:sp>
      <p:sp>
        <p:nvSpPr>
          <p:cNvPr id="98307" name="Rectangle 3">
            <a:extLst>
              <a:ext uri="{FF2B5EF4-FFF2-40B4-BE49-F238E27FC236}">
                <a16:creationId xmlns:a16="http://schemas.microsoft.com/office/drawing/2014/main" id="{88B6F87B-AF52-6C48-B1EB-56F1FB344B04}"/>
              </a:ext>
            </a:extLst>
          </p:cNvPr>
          <p:cNvSpPr>
            <a:spLocks noGrp="1" noChangeArrowheads="1"/>
          </p:cNvSpPr>
          <p:nvPr>
            <p:ph type="body" idx="1"/>
          </p:nvPr>
        </p:nvSpPr>
        <p:spPr/>
        <p:txBody>
          <a:bodyPr/>
          <a:lstStyle/>
          <a:p>
            <a:pPr>
              <a:buFont typeface="Wingdings" pitchFamily="2" charset="2"/>
              <a:buNone/>
            </a:pPr>
            <a:r>
              <a:rPr lang="en-US" altLang="en-US" dirty="0"/>
              <a:t>If you were to add all the squared deviations together, you’d get what we call the </a:t>
            </a:r>
          </a:p>
          <a:p>
            <a:pPr>
              <a:buFont typeface="Wingdings" pitchFamily="2" charset="2"/>
              <a:buNone/>
            </a:pPr>
            <a:r>
              <a:rPr lang="en-US" altLang="en-US" dirty="0"/>
              <a:t>	“Sum of Squares.”</a:t>
            </a:r>
          </a:p>
          <a:p>
            <a:pPr>
              <a:buFont typeface="Wingdings" pitchFamily="2" charset="2"/>
              <a:buNone/>
            </a:pPr>
            <a:endParaRPr lang="en-US" altLang="en-US" dirty="0"/>
          </a:p>
          <a:p>
            <a:pPr>
              <a:buFont typeface="Wingdings" pitchFamily="2" charset="2"/>
              <a:buNone/>
            </a:pPr>
            <a:r>
              <a:rPr lang="en-US" altLang="en-US" dirty="0"/>
              <a:t>Sum of Squares (SS) = </a:t>
            </a:r>
            <a:r>
              <a:rPr lang="el-GR" altLang="en-US" dirty="0">
                <a:latin typeface="Times New Roman" panose="02020603050405020304" pitchFamily="18" charset="0"/>
                <a:cs typeface="Times New Roman" panose="02020603050405020304" pitchFamily="18" charset="0"/>
              </a:rPr>
              <a:t>Σ</a:t>
            </a:r>
            <a:r>
              <a:rPr lang="en-US" altLang="en-US" dirty="0">
                <a:latin typeface="Times New Roman" panose="02020603050405020304" pitchFamily="18" charset="0"/>
                <a:cs typeface="Times New Roman" panose="02020603050405020304" pitchFamily="18" charset="0"/>
              </a:rPr>
              <a:t> (Y</a:t>
            </a:r>
            <a:r>
              <a:rPr lang="en-US" altLang="en-US" i="1"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 Y-bar)</a:t>
            </a:r>
            <a:r>
              <a:rPr lang="en-US" altLang="en-US" baseline="30000" dirty="0">
                <a:latin typeface="Times New Roman" panose="02020603050405020304" pitchFamily="18" charset="0"/>
                <a:cs typeface="Times New Roman" panose="02020603050405020304" pitchFamily="18" charset="0"/>
              </a:rPr>
              <a:t>2</a:t>
            </a:r>
          </a:p>
          <a:p>
            <a:pPr>
              <a:buFont typeface="Wingdings" pitchFamily="2" charset="2"/>
              <a:buNone/>
            </a:pPr>
            <a:endParaRPr lang="en-US" altLang="en-US" baseline="30000" dirty="0">
              <a:latin typeface="Times New Roman" panose="02020603050405020304" pitchFamily="18" charset="0"/>
              <a:cs typeface="Times New Roman" panose="02020603050405020304" pitchFamily="18" charset="0"/>
            </a:endParaRPr>
          </a:p>
          <a:p>
            <a:pPr>
              <a:buFont typeface="Wingdings" pitchFamily="2" charset="2"/>
              <a:buNone/>
            </a:pPr>
            <a:r>
              <a:rPr lang="en-US" altLang="en-US" dirty="0">
                <a:latin typeface="Times New Roman" panose="02020603050405020304" pitchFamily="18" charset="0"/>
                <a:cs typeface="Times New Roman" panose="02020603050405020304" pitchFamily="18" charset="0"/>
              </a:rPr>
              <a:t>SS = (Y1 – Y-bar)</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(Y2 – Y-bar)</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 . . + (</a:t>
            </a:r>
            <a:r>
              <a:rPr lang="en-US" altLang="en-US" dirty="0" err="1">
                <a:latin typeface="Times New Roman" panose="02020603050405020304" pitchFamily="18" charset="0"/>
                <a:cs typeface="Times New Roman" panose="02020603050405020304" pitchFamily="18" charset="0"/>
              </a:rPr>
              <a:t>Yn</a:t>
            </a:r>
            <a:r>
              <a:rPr lang="en-US" altLang="en-US" dirty="0">
                <a:latin typeface="Times New Roman" panose="02020603050405020304" pitchFamily="18" charset="0"/>
                <a:cs typeface="Times New Roman" panose="02020603050405020304" pitchFamily="18" charset="0"/>
              </a:rPr>
              <a:t> – Y-bar)</a:t>
            </a:r>
            <a:r>
              <a:rPr lang="en-US" altLang="en-US" baseline="30000" dirty="0">
                <a:latin typeface="Times New Roman" panose="02020603050405020304" pitchFamily="18" charset="0"/>
                <a:cs typeface="Times New Roman" panose="02020603050405020304" pitchFamily="18" charset="0"/>
              </a:rPr>
              <a:t>2</a:t>
            </a:r>
            <a:endParaRPr lang="el-GR" altLang="en-US" dirty="0">
              <a:latin typeface="Times New Roman" panose="02020603050405020304" pitchFamily="18" charset="0"/>
              <a:cs typeface="Times New Roman" panose="02020603050405020304" pitchFamily="18" charset="0"/>
            </a:endParaRPr>
          </a:p>
          <a:p>
            <a:pPr>
              <a:buFont typeface="Wingdings" pitchFamily="2" charset="2"/>
              <a:buNone/>
            </a:pPr>
            <a:endParaRPr lang="en-US" altLang="en-US" dirty="0"/>
          </a:p>
        </p:txBody>
      </p:sp>
      <p:sp>
        <p:nvSpPr>
          <p:cNvPr id="2" name="Date Placeholder 1">
            <a:extLst>
              <a:ext uri="{FF2B5EF4-FFF2-40B4-BE49-F238E27FC236}">
                <a16:creationId xmlns:a16="http://schemas.microsoft.com/office/drawing/2014/main" id="{F728018D-01B4-0543-8C3D-E807FA542BC3}"/>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410626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06D70EF9-2263-BD4F-B717-9DAA48E6091E}"/>
              </a:ext>
            </a:extLst>
          </p:cNvPr>
          <p:cNvSpPr>
            <a:spLocks noGrp="1" noChangeArrowheads="1"/>
          </p:cNvSpPr>
          <p:nvPr>
            <p:ph type="title"/>
          </p:nvPr>
        </p:nvSpPr>
        <p:spPr/>
        <p:txBody>
          <a:bodyPr/>
          <a:lstStyle/>
          <a:p>
            <a:r>
              <a:rPr lang="en-US" altLang="en-US"/>
              <a:t>Variance</a:t>
            </a:r>
          </a:p>
        </p:txBody>
      </p:sp>
      <p:sp>
        <p:nvSpPr>
          <p:cNvPr id="99331" name="Rectangle 3">
            <a:extLst>
              <a:ext uri="{FF2B5EF4-FFF2-40B4-BE49-F238E27FC236}">
                <a16:creationId xmlns:a16="http://schemas.microsoft.com/office/drawing/2014/main" id="{907415C9-05EC-C846-BF61-C81AFE11331F}"/>
              </a:ext>
            </a:extLst>
          </p:cNvPr>
          <p:cNvSpPr>
            <a:spLocks noGrp="1" noChangeArrowheads="1"/>
          </p:cNvSpPr>
          <p:nvPr>
            <p:ph type="body" idx="1"/>
          </p:nvPr>
        </p:nvSpPr>
        <p:spPr>
          <a:xfrm>
            <a:off x="1752600" y="1676400"/>
            <a:ext cx="4800600" cy="2743200"/>
          </a:xfrm>
        </p:spPr>
        <p:txBody>
          <a:bodyPr>
            <a:normAutofit fontScale="70000" lnSpcReduction="20000"/>
          </a:bodyPr>
          <a:lstStyle/>
          <a:p>
            <a:pPr>
              <a:lnSpc>
                <a:spcPct val="80000"/>
              </a:lnSpc>
              <a:buFont typeface="Wingdings" pitchFamily="2" charset="2"/>
              <a:buNone/>
            </a:pPr>
            <a:r>
              <a:rPr lang="en-US" altLang="en-US" sz="2400" dirty="0"/>
              <a:t>Class A, sum of squares:</a:t>
            </a:r>
          </a:p>
          <a:p>
            <a:pPr>
              <a:lnSpc>
                <a:spcPct val="80000"/>
              </a:lnSpc>
              <a:buFont typeface="Wingdings" pitchFamily="2" charset="2"/>
              <a:buNone/>
            </a:pPr>
            <a:endParaRPr lang="en-US" altLang="en-US" sz="1000" dirty="0"/>
          </a:p>
          <a:p>
            <a:pPr>
              <a:buFont typeface="Wingdings" pitchFamily="2" charset="2"/>
              <a:buNone/>
            </a:pPr>
            <a:r>
              <a:rPr lang="en-US" altLang="en-US" sz="2200" dirty="0"/>
              <a:t>(102 – 110.54)</a:t>
            </a:r>
            <a:r>
              <a:rPr lang="en-US" altLang="en-US" sz="2200" baseline="30000" dirty="0"/>
              <a:t>2</a:t>
            </a:r>
            <a:r>
              <a:rPr lang="en-US" altLang="en-US" sz="2200" dirty="0"/>
              <a:t> + (115 – 110.54)</a:t>
            </a:r>
            <a:r>
              <a:rPr lang="en-US" altLang="en-US" sz="2200" baseline="30000" dirty="0"/>
              <a:t>2</a:t>
            </a:r>
            <a:r>
              <a:rPr lang="en-US" altLang="en-US" sz="2200" dirty="0"/>
              <a:t> +</a:t>
            </a:r>
          </a:p>
          <a:p>
            <a:pPr>
              <a:buFont typeface="Wingdings" pitchFamily="2" charset="2"/>
              <a:buNone/>
            </a:pPr>
            <a:r>
              <a:rPr lang="en-US" altLang="en-US" sz="2200" dirty="0"/>
              <a:t>(126 – 110.54)</a:t>
            </a:r>
            <a:r>
              <a:rPr lang="en-US" altLang="en-US" sz="2200" baseline="30000" dirty="0"/>
              <a:t>2</a:t>
            </a:r>
            <a:r>
              <a:rPr lang="en-US" altLang="en-US" sz="2200" dirty="0"/>
              <a:t> + (109 – 110.54)</a:t>
            </a:r>
            <a:r>
              <a:rPr lang="en-US" altLang="en-US" sz="2200" baseline="30000" dirty="0"/>
              <a:t>2</a:t>
            </a:r>
            <a:r>
              <a:rPr lang="en-US" altLang="en-US" sz="2200" dirty="0"/>
              <a:t> +</a:t>
            </a:r>
          </a:p>
          <a:p>
            <a:pPr>
              <a:buFont typeface="Wingdings" pitchFamily="2" charset="2"/>
              <a:buNone/>
            </a:pPr>
            <a:r>
              <a:rPr lang="en-US" altLang="en-US" sz="2200" dirty="0"/>
              <a:t>(131 – 110.54)</a:t>
            </a:r>
            <a:r>
              <a:rPr lang="en-US" altLang="en-US" sz="2200" baseline="30000" dirty="0"/>
              <a:t>2</a:t>
            </a:r>
            <a:r>
              <a:rPr lang="en-US" altLang="en-US" sz="2200" dirty="0"/>
              <a:t> + (89 – 110.54)</a:t>
            </a:r>
            <a:r>
              <a:rPr lang="en-US" altLang="en-US" sz="2200" baseline="30000" dirty="0"/>
              <a:t>2</a:t>
            </a:r>
            <a:r>
              <a:rPr lang="en-US" altLang="en-US" sz="2200" dirty="0"/>
              <a:t> +</a:t>
            </a:r>
          </a:p>
          <a:p>
            <a:pPr>
              <a:buFont typeface="Wingdings" pitchFamily="2" charset="2"/>
              <a:buNone/>
            </a:pPr>
            <a:r>
              <a:rPr lang="en-US" altLang="en-US" sz="2200" dirty="0"/>
              <a:t>(98 – 110.54)</a:t>
            </a:r>
            <a:r>
              <a:rPr lang="en-US" altLang="en-US" sz="2200" baseline="30000" dirty="0"/>
              <a:t>2</a:t>
            </a:r>
            <a:r>
              <a:rPr lang="en-US" altLang="en-US" sz="2200" dirty="0"/>
              <a:t> + (106 – 110.54)</a:t>
            </a:r>
            <a:r>
              <a:rPr lang="en-US" altLang="en-US" sz="2200" baseline="30000" dirty="0"/>
              <a:t>2</a:t>
            </a:r>
            <a:r>
              <a:rPr lang="en-US" altLang="en-US" sz="2200" dirty="0"/>
              <a:t> +</a:t>
            </a:r>
          </a:p>
          <a:p>
            <a:pPr>
              <a:buFont typeface="Wingdings" pitchFamily="2" charset="2"/>
              <a:buNone/>
            </a:pPr>
            <a:r>
              <a:rPr lang="en-US" altLang="en-US" sz="2200" dirty="0"/>
              <a:t>(140 – 110.54)</a:t>
            </a:r>
            <a:r>
              <a:rPr lang="en-US" altLang="en-US" sz="2200" baseline="30000" dirty="0"/>
              <a:t>2</a:t>
            </a:r>
            <a:r>
              <a:rPr lang="en-US" altLang="en-US" sz="2200" dirty="0"/>
              <a:t> + (119 – 110.54)</a:t>
            </a:r>
            <a:r>
              <a:rPr lang="en-US" altLang="en-US" sz="2200" baseline="30000" dirty="0"/>
              <a:t>2</a:t>
            </a:r>
            <a:r>
              <a:rPr lang="en-US" altLang="en-US" sz="2200" dirty="0"/>
              <a:t> +</a:t>
            </a:r>
          </a:p>
          <a:p>
            <a:pPr>
              <a:buFont typeface="Wingdings" pitchFamily="2" charset="2"/>
              <a:buNone/>
            </a:pPr>
            <a:r>
              <a:rPr lang="en-US" altLang="en-US" sz="2200" dirty="0"/>
              <a:t>(93 – 110.54)</a:t>
            </a:r>
            <a:r>
              <a:rPr lang="en-US" altLang="en-US" sz="2200" baseline="30000" dirty="0"/>
              <a:t>2</a:t>
            </a:r>
            <a:r>
              <a:rPr lang="en-US" altLang="en-US" sz="2200" dirty="0"/>
              <a:t> + (97 – 110.54)</a:t>
            </a:r>
            <a:r>
              <a:rPr lang="en-US" altLang="en-US" sz="2200" baseline="30000" dirty="0"/>
              <a:t>2 </a:t>
            </a:r>
            <a:r>
              <a:rPr lang="en-US" altLang="en-US" sz="2200" dirty="0"/>
              <a:t> +</a:t>
            </a:r>
          </a:p>
          <a:p>
            <a:pPr>
              <a:buFont typeface="Wingdings" pitchFamily="2" charset="2"/>
              <a:buNone/>
            </a:pPr>
            <a:r>
              <a:rPr lang="en-US" altLang="en-US" sz="2200" dirty="0"/>
              <a:t>(110 – 110.54)</a:t>
            </a:r>
            <a:r>
              <a:rPr lang="en-US" altLang="en-US" sz="2400" baseline="30000" dirty="0"/>
              <a:t> </a:t>
            </a:r>
            <a:r>
              <a:rPr lang="en-US" altLang="en-US" sz="2400" dirty="0"/>
              <a:t>= SS = </a:t>
            </a:r>
            <a:r>
              <a:rPr lang="en-US" altLang="en-US" sz="2400" dirty="0">
                <a:solidFill>
                  <a:srgbClr val="FF0000"/>
                </a:solidFill>
              </a:rPr>
              <a:t>2825.39</a:t>
            </a:r>
          </a:p>
          <a:p>
            <a:pPr>
              <a:lnSpc>
                <a:spcPct val="80000"/>
              </a:lnSpc>
              <a:buFont typeface="Wingdings" pitchFamily="2" charset="2"/>
              <a:buNone/>
            </a:pPr>
            <a:endParaRPr lang="en-US" altLang="en-US" sz="1700" dirty="0"/>
          </a:p>
          <a:p>
            <a:pPr>
              <a:lnSpc>
                <a:spcPct val="80000"/>
              </a:lnSpc>
              <a:buFont typeface="Wingdings" pitchFamily="2" charset="2"/>
              <a:buNone/>
            </a:pPr>
            <a:endParaRPr lang="en-US" altLang="en-US" sz="1700" dirty="0"/>
          </a:p>
          <a:p>
            <a:pPr>
              <a:lnSpc>
                <a:spcPct val="80000"/>
              </a:lnSpc>
              <a:buFont typeface="Wingdings" pitchFamily="2" charset="2"/>
              <a:buNone/>
            </a:pPr>
            <a:endParaRPr lang="en-US" altLang="en-US" sz="1700" dirty="0"/>
          </a:p>
        </p:txBody>
      </p:sp>
      <p:sp>
        <p:nvSpPr>
          <p:cNvPr id="99332" name="Rectangle 4">
            <a:extLst>
              <a:ext uri="{FF2B5EF4-FFF2-40B4-BE49-F238E27FC236}">
                <a16:creationId xmlns:a16="http://schemas.microsoft.com/office/drawing/2014/main" id="{9E3CEAED-F4CB-D140-9258-27E4716AFA14}"/>
              </a:ext>
            </a:extLst>
          </p:cNvPr>
          <p:cNvSpPr>
            <a:spLocks noChangeArrowheads="1"/>
          </p:cNvSpPr>
          <p:nvPr/>
        </p:nvSpPr>
        <p:spPr bwMode="auto">
          <a:xfrm>
            <a:off x="6629400" y="1828800"/>
            <a:ext cx="4038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2200"/>
              <a:t>Class A--IQs of 13 Students	</a:t>
            </a:r>
          </a:p>
          <a:p>
            <a:pPr>
              <a:buFont typeface="Wingdings" pitchFamily="2" charset="2"/>
              <a:buNone/>
            </a:pPr>
            <a:r>
              <a:rPr lang="en-US" altLang="en-US" sz="2200"/>
              <a:t>102		115		</a:t>
            </a:r>
          </a:p>
          <a:p>
            <a:pPr>
              <a:buFont typeface="Wingdings" pitchFamily="2" charset="2"/>
              <a:buNone/>
            </a:pPr>
            <a:r>
              <a:rPr lang="en-US" altLang="en-US" sz="2200"/>
              <a:t>128		109	</a:t>
            </a:r>
          </a:p>
          <a:p>
            <a:pPr>
              <a:buFont typeface="Wingdings" pitchFamily="2" charset="2"/>
              <a:buNone/>
            </a:pPr>
            <a:r>
              <a:rPr lang="en-US" altLang="en-US" sz="2200"/>
              <a:t>131		89	</a:t>
            </a:r>
          </a:p>
          <a:p>
            <a:pPr>
              <a:buFont typeface="Wingdings" pitchFamily="2" charset="2"/>
              <a:buNone/>
            </a:pPr>
            <a:r>
              <a:rPr lang="en-US" altLang="en-US" sz="2200"/>
              <a:t>98			106		</a:t>
            </a:r>
          </a:p>
          <a:p>
            <a:pPr>
              <a:buFont typeface="Wingdings" pitchFamily="2" charset="2"/>
              <a:buNone/>
            </a:pPr>
            <a:r>
              <a:rPr lang="en-US" altLang="en-US" sz="2200"/>
              <a:t>140		119		</a:t>
            </a:r>
          </a:p>
          <a:p>
            <a:pPr>
              <a:buFont typeface="Wingdings" pitchFamily="2" charset="2"/>
              <a:buNone/>
            </a:pPr>
            <a:r>
              <a:rPr lang="en-US" altLang="en-US" sz="2200"/>
              <a:t>93			97</a:t>
            </a:r>
          </a:p>
          <a:p>
            <a:pPr>
              <a:buFont typeface="Wingdings" pitchFamily="2" charset="2"/>
              <a:buNone/>
            </a:pPr>
            <a:r>
              <a:rPr lang="en-US" altLang="en-US" sz="2200"/>
              <a:t>110</a:t>
            </a:r>
          </a:p>
          <a:p>
            <a:pPr>
              <a:buFont typeface="Wingdings" pitchFamily="2" charset="2"/>
              <a:buNone/>
            </a:pPr>
            <a:r>
              <a:rPr lang="en-US" altLang="en-US" sz="2200"/>
              <a:t>Y-bar = 110.54</a:t>
            </a:r>
          </a:p>
        </p:txBody>
      </p:sp>
      <p:sp>
        <p:nvSpPr>
          <p:cNvPr id="2" name="Date Placeholder 1">
            <a:extLst>
              <a:ext uri="{FF2B5EF4-FFF2-40B4-BE49-F238E27FC236}">
                <a16:creationId xmlns:a16="http://schemas.microsoft.com/office/drawing/2014/main" id="{2F0C0E3F-5C98-9246-8C65-D2FB1CA32A6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172648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8D297E3-411A-4E45-A821-142983564FA1}"/>
              </a:ext>
            </a:extLst>
          </p:cNvPr>
          <p:cNvSpPr>
            <a:spLocks noGrp="1" noChangeArrowheads="1"/>
          </p:cNvSpPr>
          <p:nvPr>
            <p:ph type="title"/>
          </p:nvPr>
        </p:nvSpPr>
        <p:spPr/>
        <p:txBody>
          <a:bodyPr/>
          <a:lstStyle/>
          <a:p>
            <a:r>
              <a:rPr lang="en-US" altLang="en-US"/>
              <a:t>Variance</a:t>
            </a:r>
          </a:p>
        </p:txBody>
      </p:sp>
      <p:sp>
        <p:nvSpPr>
          <p:cNvPr id="100355" name="Rectangle 3">
            <a:extLst>
              <a:ext uri="{FF2B5EF4-FFF2-40B4-BE49-F238E27FC236}">
                <a16:creationId xmlns:a16="http://schemas.microsoft.com/office/drawing/2014/main" id="{6507E152-B738-D04A-B1D5-550DBD4470F1}"/>
              </a:ext>
            </a:extLst>
          </p:cNvPr>
          <p:cNvSpPr>
            <a:spLocks noGrp="1" noChangeArrowheads="1"/>
          </p:cNvSpPr>
          <p:nvPr>
            <p:ph type="body" idx="1"/>
          </p:nvPr>
        </p:nvSpPr>
        <p:spPr/>
        <p:txBody>
          <a:bodyPr>
            <a:normAutofit lnSpcReduction="10000"/>
          </a:bodyPr>
          <a:lstStyle/>
          <a:p>
            <a:pPr>
              <a:buFont typeface="Wingdings" pitchFamily="2" charset="2"/>
              <a:buNone/>
            </a:pPr>
            <a:r>
              <a:rPr lang="en-US" altLang="en-US" sz="2600" dirty="0"/>
              <a:t>The last step…</a:t>
            </a:r>
          </a:p>
          <a:p>
            <a:pPr>
              <a:buFont typeface="Wingdings" pitchFamily="2" charset="2"/>
              <a:buNone/>
            </a:pPr>
            <a:endParaRPr lang="en-US" altLang="en-US" sz="2600" dirty="0"/>
          </a:p>
          <a:p>
            <a:pPr>
              <a:buFont typeface="Wingdings" pitchFamily="2" charset="2"/>
              <a:buNone/>
            </a:pPr>
            <a:r>
              <a:rPr lang="en-US" altLang="en-US" sz="2600" dirty="0"/>
              <a:t>The approximate average sum of squares is the variance.</a:t>
            </a:r>
          </a:p>
          <a:p>
            <a:pPr>
              <a:buFont typeface="Wingdings" pitchFamily="2" charset="2"/>
              <a:buNone/>
            </a:pPr>
            <a:endParaRPr lang="en-US" altLang="en-US" sz="2600" dirty="0"/>
          </a:p>
          <a:p>
            <a:pPr>
              <a:buFont typeface="Wingdings" pitchFamily="2" charset="2"/>
              <a:buNone/>
            </a:pPr>
            <a:r>
              <a:rPr lang="en-US" altLang="en-US" sz="2600" dirty="0"/>
              <a:t>SS/N = Variance for a population.</a:t>
            </a:r>
          </a:p>
          <a:p>
            <a:pPr>
              <a:buFont typeface="Wingdings" pitchFamily="2" charset="2"/>
              <a:buNone/>
            </a:pPr>
            <a:endParaRPr lang="en-US" altLang="en-US" sz="2600" dirty="0"/>
          </a:p>
          <a:p>
            <a:pPr>
              <a:buFont typeface="Wingdings" pitchFamily="2" charset="2"/>
              <a:buNone/>
            </a:pPr>
            <a:r>
              <a:rPr lang="en-US" altLang="en-US" sz="2600" dirty="0"/>
              <a:t>SS/n-1 = Variance for a sample.</a:t>
            </a:r>
          </a:p>
          <a:p>
            <a:pPr>
              <a:buFont typeface="Wingdings" pitchFamily="2" charset="2"/>
              <a:buNone/>
            </a:pPr>
            <a:endParaRPr lang="en-US" altLang="en-US" sz="2600" dirty="0"/>
          </a:p>
          <a:p>
            <a:pPr>
              <a:buFont typeface="Wingdings" pitchFamily="2" charset="2"/>
              <a:buNone/>
            </a:pPr>
            <a:r>
              <a:rPr lang="en-US" altLang="en-US" sz="2600" dirty="0"/>
              <a:t>Variance = </a:t>
            </a:r>
            <a:r>
              <a:rPr lang="el-GR" altLang="en-US" sz="2600" dirty="0">
                <a:latin typeface="Times New Roman" panose="02020603050405020304" pitchFamily="18" charset="0"/>
                <a:cs typeface="Times New Roman" panose="02020603050405020304" pitchFamily="18" charset="0"/>
              </a:rPr>
              <a:t>Σ</a:t>
            </a:r>
            <a:r>
              <a:rPr lang="en-US" altLang="en-US" sz="2600" dirty="0"/>
              <a:t>(Y</a:t>
            </a:r>
            <a:r>
              <a:rPr lang="en-US" altLang="en-US" sz="2600" i="1" dirty="0"/>
              <a:t>i</a:t>
            </a:r>
            <a:r>
              <a:rPr lang="en-US" altLang="en-US" sz="2600" dirty="0"/>
              <a:t> – Y-bar)</a:t>
            </a:r>
            <a:r>
              <a:rPr lang="en-US" altLang="en-US" sz="2600" baseline="30000" dirty="0"/>
              <a:t>2</a:t>
            </a:r>
            <a:r>
              <a:rPr lang="en-US" altLang="en-US" sz="2600" dirty="0"/>
              <a:t> / n – 1</a:t>
            </a:r>
          </a:p>
        </p:txBody>
      </p:sp>
      <p:sp>
        <p:nvSpPr>
          <p:cNvPr id="2" name="Date Placeholder 1">
            <a:extLst>
              <a:ext uri="{FF2B5EF4-FFF2-40B4-BE49-F238E27FC236}">
                <a16:creationId xmlns:a16="http://schemas.microsoft.com/office/drawing/2014/main" id="{34C69BED-5269-BD47-80EB-B69AE877ECBD}"/>
              </a:ext>
            </a:extLst>
          </p:cNvPr>
          <p:cNvSpPr>
            <a:spLocks noGrp="1"/>
          </p:cNvSpPr>
          <p:nvPr>
            <p:ph type="dt" sz="half" idx="10"/>
          </p:nvPr>
        </p:nvSpPr>
        <p:spPr/>
        <p:txBody>
          <a:bodyPr/>
          <a:lstStyle/>
          <a:p>
            <a:r>
              <a:rPr lang="en-US"/>
              <a:t>First Semester 2021-2022</a:t>
            </a:r>
            <a:endParaRPr lang="en-US" dirty="0"/>
          </a:p>
        </p:txBody>
      </p:sp>
      <p:sp>
        <p:nvSpPr>
          <p:cNvPr id="5" name="Rectangle 4">
            <a:extLst>
              <a:ext uri="{FF2B5EF4-FFF2-40B4-BE49-F238E27FC236}">
                <a16:creationId xmlns:a16="http://schemas.microsoft.com/office/drawing/2014/main" id="{0B0A0D5F-7E71-3E48-B260-C717C46B7A02}"/>
              </a:ext>
            </a:extLst>
          </p:cNvPr>
          <p:cNvSpPr/>
          <p:nvPr/>
        </p:nvSpPr>
        <p:spPr>
          <a:xfrm>
            <a:off x="5603631" y="4207427"/>
            <a:ext cx="6459415" cy="1077218"/>
          </a:xfrm>
          <a:prstGeom prst="rect">
            <a:avLst/>
          </a:prstGeom>
        </p:spPr>
        <p:txBody>
          <a:bodyPr wrap="square">
            <a:spAutoFit/>
          </a:bodyPr>
          <a:lstStyle/>
          <a:p>
            <a:r>
              <a:rPr lang="en-US" sz="1600" dirty="0">
                <a:solidFill>
                  <a:srgbClr val="222222"/>
                </a:solidFill>
                <a:latin typeface="Roboto"/>
              </a:rPr>
              <a:t>The reason dividing by </a:t>
            </a:r>
            <a:r>
              <a:rPr lang="en-US" sz="1600" b="1" dirty="0">
                <a:solidFill>
                  <a:srgbClr val="222222"/>
                </a:solidFill>
                <a:latin typeface="Roboto"/>
              </a:rPr>
              <a:t>n</a:t>
            </a:r>
            <a:r>
              <a:rPr lang="en-US" sz="1600" dirty="0">
                <a:solidFill>
                  <a:srgbClr val="222222"/>
                </a:solidFill>
                <a:latin typeface="Roboto"/>
              </a:rPr>
              <a:t>-</a:t>
            </a:r>
            <a:r>
              <a:rPr lang="en-US" sz="1600" b="1" dirty="0">
                <a:solidFill>
                  <a:srgbClr val="222222"/>
                </a:solidFill>
                <a:latin typeface="Roboto"/>
              </a:rPr>
              <a:t>1</a:t>
            </a:r>
            <a:r>
              <a:rPr lang="en-US" sz="1600" dirty="0">
                <a:solidFill>
                  <a:srgbClr val="222222"/>
                </a:solidFill>
                <a:latin typeface="Roboto"/>
              </a:rPr>
              <a:t> corrects the bias is because we are using the sample </a:t>
            </a:r>
            <a:r>
              <a:rPr lang="en-US" sz="1600" b="1" dirty="0">
                <a:solidFill>
                  <a:srgbClr val="222222"/>
                </a:solidFill>
                <a:latin typeface="Roboto"/>
              </a:rPr>
              <a:t>mean</a:t>
            </a:r>
            <a:r>
              <a:rPr lang="en-US" sz="1600" dirty="0">
                <a:solidFill>
                  <a:srgbClr val="222222"/>
                </a:solidFill>
                <a:latin typeface="Roboto"/>
              </a:rPr>
              <a:t>, instead of the population </a:t>
            </a:r>
            <a:r>
              <a:rPr lang="en-US" sz="1600" b="1" dirty="0">
                <a:solidFill>
                  <a:srgbClr val="222222"/>
                </a:solidFill>
                <a:latin typeface="Roboto"/>
              </a:rPr>
              <a:t>mean</a:t>
            </a:r>
            <a:r>
              <a:rPr lang="en-US" sz="1600" dirty="0">
                <a:solidFill>
                  <a:srgbClr val="222222"/>
                </a:solidFill>
                <a:latin typeface="Roboto"/>
              </a:rPr>
              <a:t>, to calculate the </a:t>
            </a:r>
            <a:r>
              <a:rPr lang="en-US" sz="1600" b="1" dirty="0">
                <a:solidFill>
                  <a:srgbClr val="222222"/>
                </a:solidFill>
                <a:latin typeface="Roboto"/>
              </a:rPr>
              <a:t>variance</a:t>
            </a:r>
            <a:r>
              <a:rPr lang="en-US" sz="1600" dirty="0">
                <a:solidFill>
                  <a:srgbClr val="222222"/>
                </a:solidFill>
                <a:latin typeface="Roboto"/>
              </a:rPr>
              <a:t>. Since the sample </a:t>
            </a:r>
            <a:r>
              <a:rPr lang="en-US" sz="1600" b="1" dirty="0">
                <a:solidFill>
                  <a:srgbClr val="222222"/>
                </a:solidFill>
                <a:latin typeface="Roboto"/>
              </a:rPr>
              <a:t>mean</a:t>
            </a:r>
            <a:r>
              <a:rPr lang="en-US" sz="1600" dirty="0">
                <a:solidFill>
                  <a:srgbClr val="222222"/>
                </a:solidFill>
                <a:latin typeface="Roboto"/>
              </a:rPr>
              <a:t> is based on the data, it will get drawn toward the center of mass for the data.</a:t>
            </a:r>
            <a:endParaRPr lang="en-US" sz="1600" dirty="0"/>
          </a:p>
        </p:txBody>
      </p:sp>
    </p:spTree>
    <p:extLst>
      <p:ext uri="{BB962C8B-B14F-4D97-AF65-F5344CB8AC3E}">
        <p14:creationId xmlns:p14="http://schemas.microsoft.com/office/powerpoint/2010/main" val="31678645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C3B4E66-1B72-7443-94D7-98C016DBEDF8}"/>
              </a:ext>
            </a:extLst>
          </p:cNvPr>
          <p:cNvSpPr>
            <a:spLocks noGrp="1" noChangeArrowheads="1"/>
          </p:cNvSpPr>
          <p:nvPr>
            <p:ph type="title"/>
          </p:nvPr>
        </p:nvSpPr>
        <p:spPr/>
        <p:txBody>
          <a:bodyPr/>
          <a:lstStyle/>
          <a:p>
            <a:r>
              <a:rPr lang="en-US" altLang="en-US"/>
              <a:t>Variance</a:t>
            </a:r>
          </a:p>
        </p:txBody>
      </p:sp>
      <p:sp>
        <p:nvSpPr>
          <p:cNvPr id="101379" name="Rectangle 3">
            <a:extLst>
              <a:ext uri="{FF2B5EF4-FFF2-40B4-BE49-F238E27FC236}">
                <a16:creationId xmlns:a16="http://schemas.microsoft.com/office/drawing/2014/main" id="{5E010B98-8377-B845-8F43-823CCDB6ECD0}"/>
              </a:ext>
            </a:extLst>
          </p:cNvPr>
          <p:cNvSpPr>
            <a:spLocks noGrp="1" noChangeArrowheads="1"/>
          </p:cNvSpPr>
          <p:nvPr>
            <p:ph type="body" idx="1"/>
          </p:nvPr>
        </p:nvSpPr>
        <p:spPr>
          <a:xfrm>
            <a:off x="1981200" y="1752600"/>
            <a:ext cx="8229600" cy="5105400"/>
          </a:xfrm>
        </p:spPr>
        <p:txBody>
          <a:bodyPr/>
          <a:lstStyle/>
          <a:p>
            <a:pPr>
              <a:lnSpc>
                <a:spcPct val="80000"/>
              </a:lnSpc>
              <a:buFont typeface="Wingdings" pitchFamily="2" charset="2"/>
              <a:buNone/>
            </a:pPr>
            <a:r>
              <a:rPr lang="en-US" altLang="en-US" sz="2400"/>
              <a:t>For Class A, Variance = 2825.39 / n - 1 </a:t>
            </a:r>
          </a:p>
          <a:p>
            <a:pPr>
              <a:lnSpc>
                <a:spcPct val="80000"/>
              </a:lnSpc>
              <a:buFont typeface="Wingdings" pitchFamily="2" charset="2"/>
              <a:buNone/>
            </a:pPr>
            <a:r>
              <a:rPr lang="en-US" altLang="en-US" sz="2400"/>
              <a:t>                                    = 2825.39 / 12 = 235.45</a:t>
            </a:r>
          </a:p>
          <a:p>
            <a:pPr>
              <a:lnSpc>
                <a:spcPct val="80000"/>
              </a:lnSpc>
              <a:buFont typeface="Wingdings" pitchFamily="2" charset="2"/>
              <a:buNone/>
            </a:pPr>
            <a:endParaRPr lang="en-US" altLang="en-US" sz="2400"/>
          </a:p>
          <a:p>
            <a:pPr>
              <a:lnSpc>
                <a:spcPct val="80000"/>
              </a:lnSpc>
              <a:buFont typeface="Wingdings" pitchFamily="2" charset="2"/>
              <a:buNone/>
            </a:pPr>
            <a:r>
              <a:rPr lang="en-US" altLang="en-US" sz="2400"/>
              <a:t>How helpful is that???</a:t>
            </a:r>
            <a:endParaRPr lang="en-US" altLang="en-US" sz="2100"/>
          </a:p>
          <a:p>
            <a:pPr>
              <a:lnSpc>
                <a:spcPct val="80000"/>
              </a:lnSpc>
              <a:buFont typeface="Wingdings" pitchFamily="2" charset="2"/>
              <a:buNone/>
            </a:pPr>
            <a:endParaRPr lang="en-US" altLang="en-US" sz="2100"/>
          </a:p>
          <a:p>
            <a:pPr>
              <a:lnSpc>
                <a:spcPct val="80000"/>
              </a:lnSpc>
              <a:buFont typeface="Wingdings" pitchFamily="2" charset="2"/>
              <a:buNone/>
            </a:pPr>
            <a:r>
              <a:rPr lang="en-US" altLang="en-US" sz="2100"/>
              <a:t>	</a:t>
            </a:r>
          </a:p>
          <a:p>
            <a:pPr>
              <a:lnSpc>
                <a:spcPct val="80000"/>
              </a:lnSpc>
              <a:buFont typeface="Wingdings" pitchFamily="2" charset="2"/>
              <a:buNone/>
            </a:pPr>
            <a:endParaRPr lang="en-US" altLang="en-US" sz="2100"/>
          </a:p>
          <a:p>
            <a:pPr>
              <a:lnSpc>
                <a:spcPct val="80000"/>
              </a:lnSpc>
              <a:buFont typeface="Wingdings" pitchFamily="2" charset="2"/>
              <a:buNone/>
            </a:pPr>
            <a:endParaRPr lang="en-US" altLang="en-US" sz="2100"/>
          </a:p>
          <a:p>
            <a:pPr>
              <a:lnSpc>
                <a:spcPct val="80000"/>
              </a:lnSpc>
              <a:buFont typeface="Wingdings" pitchFamily="2" charset="2"/>
              <a:buNone/>
            </a:pPr>
            <a:endParaRPr lang="en-US" altLang="en-US" sz="2100"/>
          </a:p>
        </p:txBody>
      </p:sp>
      <p:graphicFrame>
        <p:nvGraphicFramePr>
          <p:cNvPr id="101380" name="Object 4">
            <a:extLst>
              <a:ext uri="{FF2B5EF4-FFF2-40B4-BE49-F238E27FC236}">
                <a16:creationId xmlns:a16="http://schemas.microsoft.com/office/drawing/2014/main" id="{08B9ECB1-FB20-8C4E-9FD1-96C118D2E1B1}"/>
              </a:ext>
            </a:extLst>
          </p:cNvPr>
          <p:cNvGraphicFramePr>
            <a:graphicFrameLocks noChangeAspect="1"/>
          </p:cNvGraphicFramePr>
          <p:nvPr/>
        </p:nvGraphicFramePr>
        <p:xfrm>
          <a:off x="6477000" y="2514600"/>
          <a:ext cx="2890838" cy="4114800"/>
        </p:xfrm>
        <a:graphic>
          <a:graphicData uri="http://schemas.openxmlformats.org/presentationml/2006/ole">
            <mc:AlternateContent xmlns:mc="http://schemas.openxmlformats.org/markup-compatibility/2006">
              <mc:Choice xmlns:v="urn:schemas-microsoft-com:vml" Requires="v">
                <p:oleObj spid="_x0000_s1074" name="Clip" r:id="rId4" imgW="22161500" imgH="31546800" progId="MS_ClipArt_Gallery.5">
                  <p:embed/>
                </p:oleObj>
              </mc:Choice>
              <mc:Fallback>
                <p:oleObj name="Clip" r:id="rId4" imgW="22161500" imgH="31546800" progId="MS_ClipArt_Gallery.5">
                  <p:embed/>
                  <p:pic>
                    <p:nvPicPr>
                      <p:cNvPr id="101380" name="Object 4">
                        <a:extLst>
                          <a:ext uri="{FF2B5EF4-FFF2-40B4-BE49-F238E27FC236}">
                            <a16:creationId xmlns:a16="http://schemas.microsoft.com/office/drawing/2014/main" id="{08B9ECB1-FB20-8C4E-9FD1-96C118D2E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514600"/>
                        <a:ext cx="2890838"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AF8519F9-B8F4-D14C-9075-03BC1D194222}"/>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4372959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3920D18-168F-524B-BE3A-DC615EE57C80}"/>
              </a:ext>
            </a:extLst>
          </p:cNvPr>
          <p:cNvSpPr>
            <a:spLocks noGrp="1" noChangeArrowheads="1"/>
          </p:cNvSpPr>
          <p:nvPr>
            <p:ph type="title"/>
          </p:nvPr>
        </p:nvSpPr>
        <p:spPr/>
        <p:txBody>
          <a:bodyPr/>
          <a:lstStyle/>
          <a:p>
            <a:r>
              <a:rPr lang="en-US" altLang="en-US"/>
              <a:t>Standard Deviation</a:t>
            </a:r>
          </a:p>
        </p:txBody>
      </p:sp>
      <p:sp>
        <p:nvSpPr>
          <p:cNvPr id="102403" name="Rectangle 3">
            <a:extLst>
              <a:ext uri="{FF2B5EF4-FFF2-40B4-BE49-F238E27FC236}">
                <a16:creationId xmlns:a16="http://schemas.microsoft.com/office/drawing/2014/main" id="{EA64DA92-AB39-2D43-9976-F05085D69008}"/>
              </a:ext>
            </a:extLst>
          </p:cNvPr>
          <p:cNvSpPr>
            <a:spLocks noGrp="1" noChangeArrowheads="1"/>
          </p:cNvSpPr>
          <p:nvPr>
            <p:ph type="body" idx="1"/>
          </p:nvPr>
        </p:nvSpPr>
        <p:spPr/>
        <p:txBody>
          <a:bodyPr/>
          <a:lstStyle/>
          <a:p>
            <a:pPr>
              <a:buFont typeface="Wingdings" pitchFamily="2" charset="2"/>
              <a:buNone/>
            </a:pPr>
            <a:r>
              <a:rPr lang="en-US" altLang="en-US" sz="2400"/>
              <a:t>To convert variance into something of meaning, let’s create standard deviation.</a:t>
            </a:r>
          </a:p>
          <a:p>
            <a:pPr>
              <a:buFont typeface="Wingdings" pitchFamily="2" charset="2"/>
              <a:buNone/>
            </a:pPr>
            <a:endParaRPr lang="en-US" altLang="en-US" sz="2400"/>
          </a:p>
          <a:p>
            <a:pPr>
              <a:buFont typeface="Wingdings" pitchFamily="2" charset="2"/>
              <a:buNone/>
            </a:pPr>
            <a:r>
              <a:rPr lang="en-US" altLang="en-US" sz="2400"/>
              <a:t>The square root of the variance reveals the average deviation of the observations from the mean.</a:t>
            </a:r>
          </a:p>
          <a:p>
            <a:pPr>
              <a:buFont typeface="Wingdings" pitchFamily="2" charset="2"/>
              <a:buNone/>
            </a:pPr>
            <a:endParaRPr lang="en-US" altLang="en-US" sz="2400"/>
          </a:p>
          <a:p>
            <a:pPr>
              <a:buFont typeface="Wingdings" pitchFamily="2" charset="2"/>
              <a:buNone/>
            </a:pPr>
            <a:r>
              <a:rPr lang="en-US" altLang="en-US" sz="2400"/>
              <a:t>s.d.  = 	</a:t>
            </a:r>
            <a:r>
              <a:rPr lang="el-GR" altLang="en-US" sz="2400">
                <a:latin typeface="Times New Roman" panose="02020603050405020304" pitchFamily="18" charset="0"/>
                <a:cs typeface="Times New Roman" panose="02020603050405020304" pitchFamily="18" charset="0"/>
              </a:rPr>
              <a:t>Σ</a:t>
            </a:r>
            <a:r>
              <a:rPr lang="en-US" altLang="en-US" sz="2400"/>
              <a:t>(Y</a:t>
            </a:r>
            <a:r>
              <a:rPr lang="en-US" altLang="en-US" sz="2400" i="1"/>
              <a:t>i </a:t>
            </a:r>
            <a:r>
              <a:rPr lang="en-US" altLang="en-US" sz="2400"/>
              <a:t>– Y-bar)</a:t>
            </a:r>
            <a:r>
              <a:rPr lang="en-US" altLang="en-US" sz="2400" baseline="30000"/>
              <a:t>2</a:t>
            </a:r>
          </a:p>
          <a:p>
            <a:pPr>
              <a:buFont typeface="Wingdings" pitchFamily="2" charset="2"/>
              <a:buNone/>
            </a:pPr>
            <a:r>
              <a:rPr lang="en-US" altLang="en-US" sz="2400" baseline="30000"/>
              <a:t>			</a:t>
            </a:r>
            <a:r>
              <a:rPr lang="en-US" altLang="en-US" sz="2400"/>
              <a:t>     n - 1</a:t>
            </a:r>
          </a:p>
        </p:txBody>
      </p:sp>
      <p:sp>
        <p:nvSpPr>
          <p:cNvPr id="102404" name="Freeform 4">
            <a:extLst>
              <a:ext uri="{FF2B5EF4-FFF2-40B4-BE49-F238E27FC236}">
                <a16:creationId xmlns:a16="http://schemas.microsoft.com/office/drawing/2014/main" id="{BCBC14EA-F084-3147-9A0F-E27B5302CE3C}"/>
              </a:ext>
            </a:extLst>
          </p:cNvPr>
          <p:cNvSpPr>
            <a:spLocks/>
          </p:cNvSpPr>
          <p:nvPr/>
        </p:nvSpPr>
        <p:spPr bwMode="auto">
          <a:xfrm>
            <a:off x="1415793" y="3686390"/>
            <a:ext cx="3049588" cy="1130300"/>
          </a:xfrm>
          <a:custGeom>
            <a:avLst/>
            <a:gdLst>
              <a:gd name="T0" fmla="*/ 0 w 1921"/>
              <a:gd name="T1" fmla="*/ 548 h 712"/>
              <a:gd name="T2" fmla="*/ 82 w 1921"/>
              <a:gd name="T3" fmla="*/ 520 h 712"/>
              <a:gd name="T4" fmla="*/ 192 w 1921"/>
              <a:gd name="T5" fmla="*/ 712 h 712"/>
              <a:gd name="T6" fmla="*/ 237 w 1921"/>
              <a:gd name="T7" fmla="*/ 648 h 712"/>
              <a:gd name="T8" fmla="*/ 265 w 1921"/>
              <a:gd name="T9" fmla="*/ 621 h 712"/>
              <a:gd name="T10" fmla="*/ 320 w 1921"/>
              <a:gd name="T11" fmla="*/ 511 h 712"/>
              <a:gd name="T12" fmla="*/ 349 w 1921"/>
              <a:gd name="T13" fmla="*/ 317 h 712"/>
              <a:gd name="T14" fmla="*/ 390 w 1921"/>
              <a:gd name="T15" fmla="*/ 172 h 712"/>
              <a:gd name="T16" fmla="*/ 463 w 1921"/>
              <a:gd name="T17" fmla="*/ 69 h 712"/>
              <a:gd name="T18" fmla="*/ 1079 w 1921"/>
              <a:gd name="T19" fmla="*/ 82 h 712"/>
              <a:gd name="T20" fmla="*/ 1709 w 1921"/>
              <a:gd name="T21" fmla="*/ 36 h 712"/>
              <a:gd name="T22" fmla="*/ 1652 w 1921"/>
              <a:gd name="T23" fmla="*/ 38 h 712"/>
              <a:gd name="T24" fmla="*/ 1921 w 1921"/>
              <a:gd name="T25" fmla="*/ 2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1" h="712">
                <a:moveTo>
                  <a:pt x="0" y="548"/>
                </a:moveTo>
                <a:cubicBezTo>
                  <a:pt x="64" y="527"/>
                  <a:pt x="37" y="537"/>
                  <a:pt x="82" y="520"/>
                </a:cubicBezTo>
                <a:cubicBezTo>
                  <a:pt x="154" y="546"/>
                  <a:pt x="169" y="644"/>
                  <a:pt x="192" y="712"/>
                </a:cubicBezTo>
                <a:cubicBezTo>
                  <a:pt x="237" y="697"/>
                  <a:pt x="216" y="712"/>
                  <a:pt x="237" y="648"/>
                </a:cubicBezTo>
                <a:cubicBezTo>
                  <a:pt x="241" y="636"/>
                  <a:pt x="256" y="630"/>
                  <a:pt x="265" y="621"/>
                </a:cubicBezTo>
                <a:cubicBezTo>
                  <a:pt x="278" y="583"/>
                  <a:pt x="298" y="544"/>
                  <a:pt x="320" y="511"/>
                </a:cubicBezTo>
                <a:cubicBezTo>
                  <a:pt x="340" y="448"/>
                  <a:pt x="325" y="377"/>
                  <a:pt x="349" y="317"/>
                </a:cubicBezTo>
                <a:cubicBezTo>
                  <a:pt x="368" y="268"/>
                  <a:pt x="361" y="215"/>
                  <a:pt x="390" y="172"/>
                </a:cubicBezTo>
                <a:cubicBezTo>
                  <a:pt x="397" y="144"/>
                  <a:pt x="429" y="82"/>
                  <a:pt x="463" y="69"/>
                </a:cubicBezTo>
                <a:cubicBezTo>
                  <a:pt x="646" y="0"/>
                  <a:pt x="883" y="86"/>
                  <a:pt x="1079" y="82"/>
                </a:cubicBezTo>
                <a:cubicBezTo>
                  <a:pt x="1292" y="73"/>
                  <a:pt x="1497" y="45"/>
                  <a:pt x="1709" y="36"/>
                </a:cubicBezTo>
                <a:cubicBezTo>
                  <a:pt x="1849" y="13"/>
                  <a:pt x="1523" y="52"/>
                  <a:pt x="1652" y="38"/>
                </a:cubicBezTo>
                <a:cubicBezTo>
                  <a:pt x="1905" y="45"/>
                  <a:pt x="1919" y="23"/>
                  <a:pt x="1921" y="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5" name="Line 5">
            <a:extLst>
              <a:ext uri="{FF2B5EF4-FFF2-40B4-BE49-F238E27FC236}">
                <a16:creationId xmlns:a16="http://schemas.microsoft.com/office/drawing/2014/main" id="{630BFBA8-CB58-1743-AB96-9E811319EE6D}"/>
              </a:ext>
            </a:extLst>
          </p:cNvPr>
          <p:cNvSpPr>
            <a:spLocks noChangeShapeType="1"/>
          </p:cNvSpPr>
          <p:nvPr/>
        </p:nvSpPr>
        <p:spPr bwMode="auto">
          <a:xfrm>
            <a:off x="2203622" y="4462849"/>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BCB8EA6B-B33A-5649-AB0D-E63AF2013E3F}"/>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33617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7D-1148-5147-9725-1A54BD0F82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993230-2B0D-1B44-BCB7-1E9CF225A80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2675C91-8C81-5843-AA9B-EF976B501E62}"/>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035EBCD-97E1-4042-93AE-8CB9FAC3B3FB}"/>
              </a:ext>
            </a:extLst>
          </p:cNvPr>
          <p:cNvPicPr>
            <a:picLocks noChangeAspect="1"/>
          </p:cNvPicPr>
          <p:nvPr/>
        </p:nvPicPr>
        <p:blipFill>
          <a:blip r:embed="rId2"/>
          <a:stretch>
            <a:fillRect/>
          </a:stretch>
        </p:blipFill>
        <p:spPr>
          <a:xfrm>
            <a:off x="1679448" y="0"/>
            <a:ext cx="8833104" cy="6858000"/>
          </a:xfrm>
          <a:prstGeom prst="rect">
            <a:avLst/>
          </a:prstGeom>
        </p:spPr>
      </p:pic>
    </p:spTree>
    <p:extLst>
      <p:ext uri="{BB962C8B-B14F-4D97-AF65-F5344CB8AC3E}">
        <p14:creationId xmlns:p14="http://schemas.microsoft.com/office/powerpoint/2010/main" val="23552138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69ED441-6AAB-F34A-A2B7-8B71F1BCE7BD}"/>
              </a:ext>
            </a:extLst>
          </p:cNvPr>
          <p:cNvSpPr>
            <a:spLocks noGrp="1" noChangeArrowheads="1"/>
          </p:cNvSpPr>
          <p:nvPr>
            <p:ph type="title"/>
          </p:nvPr>
        </p:nvSpPr>
        <p:spPr/>
        <p:txBody>
          <a:bodyPr/>
          <a:lstStyle/>
          <a:p>
            <a:r>
              <a:rPr lang="en-US" altLang="en-US"/>
              <a:t>Standard Deviation</a:t>
            </a:r>
          </a:p>
        </p:txBody>
      </p:sp>
      <p:sp>
        <p:nvSpPr>
          <p:cNvPr id="103427" name="Rectangle 3">
            <a:extLst>
              <a:ext uri="{FF2B5EF4-FFF2-40B4-BE49-F238E27FC236}">
                <a16:creationId xmlns:a16="http://schemas.microsoft.com/office/drawing/2014/main" id="{AE9EC062-DE4A-7A4F-AF26-A37A6C12DFA2}"/>
              </a:ext>
            </a:extLst>
          </p:cNvPr>
          <p:cNvSpPr>
            <a:spLocks noGrp="1" noChangeArrowheads="1"/>
          </p:cNvSpPr>
          <p:nvPr>
            <p:ph type="body" idx="1"/>
          </p:nvPr>
        </p:nvSpPr>
        <p:spPr>
          <a:xfrm>
            <a:off x="753761" y="1470454"/>
            <a:ext cx="10787449" cy="5387546"/>
          </a:xfrm>
        </p:spPr>
        <p:txBody>
          <a:bodyPr>
            <a:normAutofit fontScale="92500" lnSpcReduction="10000"/>
          </a:bodyPr>
          <a:lstStyle/>
          <a:p>
            <a:pPr>
              <a:lnSpc>
                <a:spcPct val="80000"/>
              </a:lnSpc>
              <a:buFont typeface="Wingdings" pitchFamily="2" charset="2"/>
              <a:buNone/>
            </a:pPr>
            <a:r>
              <a:rPr lang="en-US" altLang="en-US" sz="2400" dirty="0"/>
              <a:t>For Class A, the standard deviation is:  	</a:t>
            </a:r>
          </a:p>
          <a:p>
            <a:pPr>
              <a:lnSpc>
                <a:spcPct val="80000"/>
              </a:lnSpc>
              <a:buFont typeface="Wingdings" pitchFamily="2" charset="2"/>
              <a:buNone/>
            </a:pPr>
            <a:endParaRPr lang="en-US" altLang="en-US" sz="2400" dirty="0"/>
          </a:p>
          <a:p>
            <a:pPr>
              <a:lnSpc>
                <a:spcPct val="80000"/>
              </a:lnSpc>
              <a:buFont typeface="Wingdings" pitchFamily="2" charset="2"/>
              <a:buNone/>
            </a:pPr>
            <a:r>
              <a:rPr lang="en-US" altLang="en-US" sz="2400" dirty="0"/>
              <a:t>				235.45      = 15.34</a:t>
            </a:r>
          </a:p>
          <a:p>
            <a:pPr>
              <a:lnSpc>
                <a:spcPct val="80000"/>
              </a:lnSpc>
              <a:buFont typeface="Wingdings" pitchFamily="2" charset="2"/>
              <a:buNone/>
            </a:pPr>
            <a:endParaRPr lang="en-US" altLang="en-US" sz="2400" dirty="0"/>
          </a:p>
          <a:p>
            <a:pPr>
              <a:lnSpc>
                <a:spcPct val="80000"/>
              </a:lnSpc>
              <a:buFont typeface="Wingdings" pitchFamily="2" charset="2"/>
              <a:buNone/>
            </a:pPr>
            <a:r>
              <a:rPr lang="en-US" altLang="en-US" sz="2400" dirty="0"/>
              <a:t>The average of persons’ deviation from the mean IQ of 110.54 is 15.34 IQ points.</a:t>
            </a:r>
          </a:p>
          <a:p>
            <a:pPr>
              <a:lnSpc>
                <a:spcPct val="80000"/>
              </a:lnSpc>
              <a:buFont typeface="Wingdings" pitchFamily="2" charset="2"/>
              <a:buNone/>
            </a:pPr>
            <a:endParaRPr lang="en-US" altLang="en-US" sz="2400" dirty="0"/>
          </a:p>
          <a:p>
            <a:pPr>
              <a:lnSpc>
                <a:spcPct val="80000"/>
              </a:lnSpc>
              <a:buFont typeface="Wingdings" pitchFamily="2" charset="2"/>
              <a:buNone/>
            </a:pPr>
            <a:r>
              <a:rPr lang="en-US" altLang="en-US" sz="2400" dirty="0"/>
              <a:t>Review:</a:t>
            </a:r>
          </a:p>
          <a:p>
            <a:pPr>
              <a:lnSpc>
                <a:spcPct val="80000"/>
              </a:lnSpc>
              <a:buFont typeface="Wingdings" pitchFamily="2" charset="2"/>
              <a:buNone/>
            </a:pPr>
            <a:r>
              <a:rPr lang="en-US" altLang="en-US" sz="2400" dirty="0"/>
              <a:t>1. Deviation</a:t>
            </a:r>
          </a:p>
          <a:p>
            <a:pPr>
              <a:lnSpc>
                <a:spcPct val="80000"/>
              </a:lnSpc>
              <a:buFont typeface="Wingdings" pitchFamily="2" charset="2"/>
              <a:buNone/>
            </a:pPr>
            <a:r>
              <a:rPr lang="en-US" altLang="en-US" sz="2400" dirty="0"/>
              <a:t>2. Deviation squared</a:t>
            </a:r>
          </a:p>
          <a:p>
            <a:pPr>
              <a:lnSpc>
                <a:spcPct val="80000"/>
              </a:lnSpc>
              <a:buFont typeface="Wingdings" pitchFamily="2" charset="2"/>
              <a:buNone/>
            </a:pPr>
            <a:r>
              <a:rPr lang="en-US" altLang="en-US" sz="2400" dirty="0"/>
              <a:t>3. Sum of squares</a:t>
            </a:r>
          </a:p>
          <a:p>
            <a:pPr>
              <a:lnSpc>
                <a:spcPct val="80000"/>
              </a:lnSpc>
              <a:buFont typeface="Wingdings" pitchFamily="2" charset="2"/>
              <a:buNone/>
            </a:pPr>
            <a:r>
              <a:rPr lang="en-US" altLang="en-US" sz="2400" dirty="0"/>
              <a:t>4. Variance</a:t>
            </a:r>
          </a:p>
          <a:p>
            <a:pPr>
              <a:lnSpc>
                <a:spcPct val="80000"/>
              </a:lnSpc>
              <a:buFont typeface="Wingdings" pitchFamily="2" charset="2"/>
              <a:buNone/>
            </a:pPr>
            <a:r>
              <a:rPr lang="en-US" altLang="en-US" sz="2400" dirty="0"/>
              <a:t>5. Standard deviation</a:t>
            </a:r>
          </a:p>
          <a:p>
            <a:pPr>
              <a:lnSpc>
                <a:spcPct val="80000"/>
              </a:lnSpc>
              <a:buFont typeface="Wingdings" pitchFamily="2" charset="2"/>
              <a:buNone/>
            </a:pPr>
            <a:r>
              <a:rPr lang="en-US" altLang="en-US" sz="2400" dirty="0"/>
              <a:t>			</a:t>
            </a:r>
          </a:p>
          <a:p>
            <a:pPr>
              <a:lnSpc>
                <a:spcPct val="80000"/>
              </a:lnSpc>
              <a:buFont typeface="Wingdings" pitchFamily="2" charset="2"/>
              <a:buNone/>
            </a:pPr>
            <a:endParaRPr lang="en-US" altLang="en-US" sz="2400" dirty="0"/>
          </a:p>
          <a:p>
            <a:pPr>
              <a:lnSpc>
                <a:spcPct val="80000"/>
              </a:lnSpc>
              <a:buFont typeface="Wingdings" pitchFamily="2" charset="2"/>
              <a:buNone/>
            </a:pPr>
            <a:endParaRPr lang="en-US" altLang="en-US" sz="2100" dirty="0"/>
          </a:p>
          <a:p>
            <a:pPr>
              <a:lnSpc>
                <a:spcPct val="80000"/>
              </a:lnSpc>
              <a:buFont typeface="Wingdings" pitchFamily="2" charset="2"/>
              <a:buNone/>
            </a:pPr>
            <a:endParaRPr lang="en-US" altLang="en-US" sz="2100" dirty="0"/>
          </a:p>
        </p:txBody>
      </p:sp>
      <p:sp>
        <p:nvSpPr>
          <p:cNvPr id="103428" name="Freeform 4">
            <a:extLst>
              <a:ext uri="{FF2B5EF4-FFF2-40B4-BE49-F238E27FC236}">
                <a16:creationId xmlns:a16="http://schemas.microsoft.com/office/drawing/2014/main" id="{4DB5992E-107C-F444-8183-3160C09EA1F7}"/>
              </a:ext>
            </a:extLst>
          </p:cNvPr>
          <p:cNvSpPr>
            <a:spLocks/>
          </p:cNvSpPr>
          <p:nvPr/>
        </p:nvSpPr>
        <p:spPr bwMode="auto">
          <a:xfrm>
            <a:off x="3066535" y="2102709"/>
            <a:ext cx="1727200" cy="442913"/>
          </a:xfrm>
          <a:custGeom>
            <a:avLst/>
            <a:gdLst>
              <a:gd name="T0" fmla="*/ 0 w 1088"/>
              <a:gd name="T1" fmla="*/ 197 h 279"/>
              <a:gd name="T2" fmla="*/ 110 w 1088"/>
              <a:gd name="T3" fmla="*/ 206 h 279"/>
              <a:gd name="T4" fmla="*/ 165 w 1088"/>
              <a:gd name="T5" fmla="*/ 279 h 279"/>
              <a:gd name="T6" fmla="*/ 220 w 1088"/>
              <a:gd name="T7" fmla="*/ 215 h 279"/>
              <a:gd name="T8" fmla="*/ 256 w 1088"/>
              <a:gd name="T9" fmla="*/ 78 h 279"/>
              <a:gd name="T10" fmla="*/ 357 w 1088"/>
              <a:gd name="T11" fmla="*/ 42 h 279"/>
              <a:gd name="T12" fmla="*/ 677 w 1088"/>
              <a:gd name="T13" fmla="*/ 23 h 279"/>
              <a:gd name="T14" fmla="*/ 1088 w 1088"/>
              <a:gd name="T15" fmla="*/ 5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279">
                <a:moveTo>
                  <a:pt x="0" y="197"/>
                </a:moveTo>
                <a:cubicBezTo>
                  <a:pt x="37" y="200"/>
                  <a:pt x="76" y="191"/>
                  <a:pt x="110" y="206"/>
                </a:cubicBezTo>
                <a:cubicBezTo>
                  <a:pt x="138" y="218"/>
                  <a:pt x="143" y="258"/>
                  <a:pt x="165" y="279"/>
                </a:cubicBezTo>
                <a:cubicBezTo>
                  <a:pt x="206" y="265"/>
                  <a:pt x="196" y="251"/>
                  <a:pt x="220" y="215"/>
                </a:cubicBezTo>
                <a:cubicBezTo>
                  <a:pt x="231" y="169"/>
                  <a:pt x="245" y="124"/>
                  <a:pt x="256" y="78"/>
                </a:cubicBezTo>
                <a:cubicBezTo>
                  <a:pt x="260" y="61"/>
                  <a:pt x="338" y="44"/>
                  <a:pt x="357" y="42"/>
                </a:cubicBezTo>
                <a:cubicBezTo>
                  <a:pt x="524" y="24"/>
                  <a:pt x="418" y="33"/>
                  <a:pt x="677" y="23"/>
                </a:cubicBezTo>
                <a:cubicBezTo>
                  <a:pt x="816" y="0"/>
                  <a:pt x="944" y="5"/>
                  <a:pt x="1088" y="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868FA1EB-4B3C-8841-A885-C66965BF85F9}"/>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2173168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4718D303-2FA8-7E4B-99ED-8C63DED7CF61}"/>
              </a:ext>
            </a:extLst>
          </p:cNvPr>
          <p:cNvSpPr>
            <a:spLocks noGrp="1" noChangeArrowheads="1"/>
          </p:cNvSpPr>
          <p:nvPr>
            <p:ph type="title"/>
          </p:nvPr>
        </p:nvSpPr>
        <p:spPr/>
        <p:txBody>
          <a:bodyPr/>
          <a:lstStyle/>
          <a:p>
            <a:r>
              <a:rPr lang="en-US" altLang="en-US"/>
              <a:t>Standard Deviation</a:t>
            </a:r>
          </a:p>
        </p:txBody>
      </p:sp>
      <p:sp>
        <p:nvSpPr>
          <p:cNvPr id="104451" name="Rectangle 3">
            <a:extLst>
              <a:ext uri="{FF2B5EF4-FFF2-40B4-BE49-F238E27FC236}">
                <a16:creationId xmlns:a16="http://schemas.microsoft.com/office/drawing/2014/main" id="{2C01B420-7748-0A43-BB7F-C7E4277E810C}"/>
              </a:ext>
            </a:extLst>
          </p:cNvPr>
          <p:cNvSpPr>
            <a:spLocks noGrp="1" noChangeArrowheads="1"/>
          </p:cNvSpPr>
          <p:nvPr>
            <p:ph type="body" idx="1"/>
          </p:nvPr>
        </p:nvSpPr>
        <p:spPr>
          <a:xfrm>
            <a:off x="790831" y="1719264"/>
            <a:ext cx="10688595" cy="4910137"/>
          </a:xfrm>
        </p:spPr>
        <p:txBody>
          <a:bodyPr/>
          <a:lstStyle/>
          <a:p>
            <a:pPr marL="571500" indent="-571500">
              <a:buFont typeface="Wingdings" pitchFamily="2" charset="2"/>
              <a:buAutoNum type="arabicPeriod"/>
            </a:pPr>
            <a:r>
              <a:rPr lang="en-US" altLang="en-US" sz="1800" dirty="0"/>
              <a:t>Larger </a:t>
            </a:r>
            <a:r>
              <a:rPr lang="en-US" altLang="en-US" sz="1800" dirty="0" err="1"/>
              <a:t>s.d.</a:t>
            </a:r>
            <a:r>
              <a:rPr lang="en-US" altLang="en-US" sz="1800" dirty="0"/>
              <a:t> = greater amounts of variation around the mean.</a:t>
            </a:r>
          </a:p>
          <a:p>
            <a:pPr marL="571500" indent="-571500">
              <a:buNone/>
            </a:pPr>
            <a:r>
              <a:rPr lang="en-US" altLang="en-US" sz="1800" dirty="0"/>
              <a:t>	For example:</a:t>
            </a:r>
          </a:p>
          <a:p>
            <a:pPr marL="571500" indent="-571500">
              <a:buNone/>
            </a:pPr>
            <a:endParaRPr lang="en-US" altLang="en-US" dirty="0"/>
          </a:p>
          <a:p>
            <a:pPr marL="571500" indent="-571500">
              <a:buNone/>
            </a:pPr>
            <a:r>
              <a:rPr lang="en-US" altLang="en-US" sz="1800" dirty="0"/>
              <a:t>	 </a:t>
            </a:r>
          </a:p>
          <a:p>
            <a:pPr marL="571500" indent="-571500">
              <a:buNone/>
            </a:pPr>
            <a:r>
              <a:rPr lang="en-US" altLang="en-US" sz="1800" dirty="0"/>
              <a:t>	 19	        25	    31		13	          25		  37</a:t>
            </a:r>
          </a:p>
          <a:p>
            <a:pPr marL="571500" indent="-571500">
              <a:buNone/>
            </a:pPr>
            <a:r>
              <a:rPr lang="en-US" altLang="en-US" sz="1800" dirty="0"/>
              <a:t>		Y = 25					Y = 25</a:t>
            </a:r>
          </a:p>
          <a:p>
            <a:pPr marL="571500" indent="-571500">
              <a:buNone/>
            </a:pPr>
            <a:r>
              <a:rPr lang="en-US" altLang="en-US" sz="1800" dirty="0"/>
              <a:t>		</a:t>
            </a:r>
            <a:r>
              <a:rPr lang="en-US" altLang="en-US" sz="1800" dirty="0" err="1"/>
              <a:t>s.d.</a:t>
            </a:r>
            <a:r>
              <a:rPr lang="en-US" altLang="en-US" sz="1800" dirty="0"/>
              <a:t> = 3					</a:t>
            </a:r>
            <a:r>
              <a:rPr lang="en-US" altLang="en-US" sz="1800" dirty="0" err="1"/>
              <a:t>s.d.</a:t>
            </a:r>
            <a:r>
              <a:rPr lang="en-US" altLang="en-US" sz="1800" dirty="0"/>
              <a:t> = 6</a:t>
            </a:r>
          </a:p>
          <a:p>
            <a:pPr marL="571500" indent="-571500">
              <a:buFont typeface="Wingdings" pitchFamily="2" charset="2"/>
              <a:buAutoNum type="arabicPeriod" startAt="2"/>
            </a:pPr>
            <a:r>
              <a:rPr lang="en-US" altLang="en-US" sz="1800" dirty="0" err="1"/>
              <a:t>s.d.</a:t>
            </a:r>
            <a:r>
              <a:rPr lang="en-US" altLang="en-US" sz="1800" dirty="0"/>
              <a:t> = 0 only when all values are the same (only when you have a constant and not a “variable”)</a:t>
            </a:r>
          </a:p>
          <a:p>
            <a:pPr marL="571500" indent="-571500">
              <a:buFont typeface="Wingdings" pitchFamily="2" charset="2"/>
              <a:buAutoNum type="arabicPeriod" startAt="2"/>
            </a:pPr>
            <a:r>
              <a:rPr lang="en-US" altLang="en-US" sz="1800" dirty="0"/>
              <a:t>If you were to “rescale” a variable, the </a:t>
            </a:r>
            <a:r>
              <a:rPr lang="en-US" altLang="en-US" sz="1800" dirty="0" err="1"/>
              <a:t>s.d.</a:t>
            </a:r>
            <a:r>
              <a:rPr lang="en-US" altLang="en-US" sz="1800" dirty="0"/>
              <a:t> would change by the same magnitude—if we changed units above so the mean equaled 250, the </a:t>
            </a:r>
            <a:r>
              <a:rPr lang="en-US" altLang="en-US" sz="1800" dirty="0" err="1"/>
              <a:t>s.d.</a:t>
            </a:r>
            <a:r>
              <a:rPr lang="en-US" altLang="en-US" sz="1800" dirty="0"/>
              <a:t> on the left would be 30, and on the right, 60 </a:t>
            </a:r>
          </a:p>
          <a:p>
            <a:pPr marL="571500" indent="-571500">
              <a:buFont typeface="Wingdings" pitchFamily="2" charset="2"/>
              <a:buAutoNum type="arabicPeriod" startAt="2"/>
            </a:pPr>
            <a:r>
              <a:rPr lang="en-US" altLang="en-US" sz="1800" dirty="0"/>
              <a:t>Like the mean, the </a:t>
            </a:r>
            <a:r>
              <a:rPr lang="en-US" altLang="en-US" sz="1800" dirty="0" err="1"/>
              <a:t>s.d.</a:t>
            </a:r>
            <a:r>
              <a:rPr lang="en-US" altLang="en-US" sz="1800" dirty="0"/>
              <a:t> will be inflated by an outlier case value.</a:t>
            </a:r>
          </a:p>
        </p:txBody>
      </p:sp>
      <p:sp>
        <p:nvSpPr>
          <p:cNvPr id="104452" name="Freeform 4">
            <a:extLst>
              <a:ext uri="{FF2B5EF4-FFF2-40B4-BE49-F238E27FC236}">
                <a16:creationId xmlns:a16="http://schemas.microsoft.com/office/drawing/2014/main" id="{E91D8970-5050-3B4D-9D53-E694A62AFB22}"/>
              </a:ext>
            </a:extLst>
          </p:cNvPr>
          <p:cNvSpPr>
            <a:spLocks/>
          </p:cNvSpPr>
          <p:nvPr/>
        </p:nvSpPr>
        <p:spPr bwMode="auto">
          <a:xfrm>
            <a:off x="1363363" y="2462211"/>
            <a:ext cx="2328863" cy="747713"/>
          </a:xfrm>
          <a:custGeom>
            <a:avLst/>
            <a:gdLst>
              <a:gd name="T0" fmla="*/ 23 w 1467"/>
              <a:gd name="T1" fmla="*/ 467 h 471"/>
              <a:gd name="T2" fmla="*/ 142 w 1467"/>
              <a:gd name="T3" fmla="*/ 448 h 471"/>
              <a:gd name="T4" fmla="*/ 169 w 1467"/>
              <a:gd name="T5" fmla="*/ 439 h 471"/>
              <a:gd name="T6" fmla="*/ 196 w 1467"/>
              <a:gd name="T7" fmla="*/ 421 h 471"/>
              <a:gd name="T8" fmla="*/ 251 w 1467"/>
              <a:gd name="T9" fmla="*/ 403 h 471"/>
              <a:gd name="T10" fmla="*/ 306 w 1467"/>
              <a:gd name="T11" fmla="*/ 375 h 471"/>
              <a:gd name="T12" fmla="*/ 388 w 1467"/>
              <a:gd name="T13" fmla="*/ 293 h 471"/>
              <a:gd name="T14" fmla="*/ 535 w 1467"/>
              <a:gd name="T15" fmla="*/ 156 h 471"/>
              <a:gd name="T16" fmla="*/ 608 w 1467"/>
              <a:gd name="T17" fmla="*/ 73 h 471"/>
              <a:gd name="T18" fmla="*/ 718 w 1467"/>
              <a:gd name="T19" fmla="*/ 9 h 471"/>
              <a:gd name="T20" fmla="*/ 800 w 1467"/>
              <a:gd name="T21" fmla="*/ 0 h 471"/>
              <a:gd name="T22" fmla="*/ 690 w 1467"/>
              <a:gd name="T23" fmla="*/ 9 h 471"/>
              <a:gd name="T24" fmla="*/ 681 w 1467"/>
              <a:gd name="T25" fmla="*/ 37 h 471"/>
              <a:gd name="T26" fmla="*/ 736 w 1467"/>
              <a:gd name="T27" fmla="*/ 19 h 471"/>
              <a:gd name="T28" fmla="*/ 891 w 1467"/>
              <a:gd name="T29" fmla="*/ 37 h 471"/>
              <a:gd name="T30" fmla="*/ 983 w 1467"/>
              <a:gd name="T31" fmla="*/ 110 h 471"/>
              <a:gd name="T32" fmla="*/ 992 w 1467"/>
              <a:gd name="T33" fmla="*/ 137 h 471"/>
              <a:gd name="T34" fmla="*/ 1010 w 1467"/>
              <a:gd name="T35" fmla="*/ 156 h 471"/>
              <a:gd name="T36" fmla="*/ 1028 w 1467"/>
              <a:gd name="T37" fmla="*/ 211 h 471"/>
              <a:gd name="T38" fmla="*/ 1047 w 1467"/>
              <a:gd name="T39" fmla="*/ 229 h 471"/>
              <a:gd name="T40" fmla="*/ 1102 w 1467"/>
              <a:gd name="T41" fmla="*/ 293 h 471"/>
              <a:gd name="T42" fmla="*/ 1184 w 1467"/>
              <a:gd name="T43" fmla="*/ 366 h 471"/>
              <a:gd name="T44" fmla="*/ 1266 w 1467"/>
              <a:gd name="T45" fmla="*/ 403 h 471"/>
              <a:gd name="T46" fmla="*/ 1467 w 1467"/>
              <a:gd name="T47" fmla="*/ 44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7" h="471">
                <a:moveTo>
                  <a:pt x="23" y="467"/>
                </a:moveTo>
                <a:cubicBezTo>
                  <a:pt x="106" y="444"/>
                  <a:pt x="0" y="471"/>
                  <a:pt x="142" y="448"/>
                </a:cubicBezTo>
                <a:cubicBezTo>
                  <a:pt x="151" y="446"/>
                  <a:pt x="169" y="439"/>
                  <a:pt x="169" y="439"/>
                </a:cubicBezTo>
                <a:cubicBezTo>
                  <a:pt x="178" y="433"/>
                  <a:pt x="186" y="425"/>
                  <a:pt x="196" y="421"/>
                </a:cubicBezTo>
                <a:cubicBezTo>
                  <a:pt x="214" y="413"/>
                  <a:pt x="251" y="403"/>
                  <a:pt x="251" y="403"/>
                </a:cubicBezTo>
                <a:cubicBezTo>
                  <a:pt x="268" y="391"/>
                  <a:pt x="290" y="388"/>
                  <a:pt x="306" y="375"/>
                </a:cubicBezTo>
                <a:cubicBezTo>
                  <a:pt x="341" y="347"/>
                  <a:pt x="339" y="309"/>
                  <a:pt x="388" y="293"/>
                </a:cubicBezTo>
                <a:cubicBezTo>
                  <a:pt x="435" y="249"/>
                  <a:pt x="490" y="201"/>
                  <a:pt x="535" y="156"/>
                </a:cubicBezTo>
                <a:cubicBezTo>
                  <a:pt x="561" y="130"/>
                  <a:pt x="578" y="96"/>
                  <a:pt x="608" y="73"/>
                </a:cubicBezTo>
                <a:cubicBezTo>
                  <a:pt x="634" y="54"/>
                  <a:pt x="681" y="15"/>
                  <a:pt x="718" y="9"/>
                </a:cubicBezTo>
                <a:cubicBezTo>
                  <a:pt x="745" y="4"/>
                  <a:pt x="827" y="0"/>
                  <a:pt x="800" y="0"/>
                </a:cubicBezTo>
                <a:cubicBezTo>
                  <a:pt x="763" y="0"/>
                  <a:pt x="727" y="6"/>
                  <a:pt x="690" y="9"/>
                </a:cubicBezTo>
                <a:cubicBezTo>
                  <a:pt x="687" y="18"/>
                  <a:pt x="671" y="35"/>
                  <a:pt x="681" y="37"/>
                </a:cubicBezTo>
                <a:cubicBezTo>
                  <a:pt x="700" y="41"/>
                  <a:pt x="736" y="19"/>
                  <a:pt x="736" y="19"/>
                </a:cubicBezTo>
                <a:cubicBezTo>
                  <a:pt x="788" y="23"/>
                  <a:pt x="844" y="16"/>
                  <a:pt x="891" y="37"/>
                </a:cubicBezTo>
                <a:cubicBezTo>
                  <a:pt x="933" y="56"/>
                  <a:pt x="952" y="81"/>
                  <a:pt x="983" y="110"/>
                </a:cubicBezTo>
                <a:cubicBezTo>
                  <a:pt x="986" y="119"/>
                  <a:pt x="987" y="129"/>
                  <a:pt x="992" y="137"/>
                </a:cubicBezTo>
                <a:cubicBezTo>
                  <a:pt x="996" y="145"/>
                  <a:pt x="1006" y="148"/>
                  <a:pt x="1010" y="156"/>
                </a:cubicBezTo>
                <a:cubicBezTo>
                  <a:pt x="1018" y="173"/>
                  <a:pt x="1022" y="193"/>
                  <a:pt x="1028" y="211"/>
                </a:cubicBezTo>
                <a:cubicBezTo>
                  <a:pt x="1031" y="219"/>
                  <a:pt x="1041" y="222"/>
                  <a:pt x="1047" y="229"/>
                </a:cubicBezTo>
                <a:cubicBezTo>
                  <a:pt x="1066" y="252"/>
                  <a:pt x="1080" y="272"/>
                  <a:pt x="1102" y="293"/>
                </a:cubicBezTo>
                <a:cubicBezTo>
                  <a:pt x="1116" y="336"/>
                  <a:pt x="1141" y="352"/>
                  <a:pt x="1184" y="366"/>
                </a:cubicBezTo>
                <a:cubicBezTo>
                  <a:pt x="1211" y="384"/>
                  <a:pt x="1237" y="388"/>
                  <a:pt x="1266" y="403"/>
                </a:cubicBezTo>
                <a:cubicBezTo>
                  <a:pt x="1334" y="438"/>
                  <a:pt x="1390" y="448"/>
                  <a:pt x="1467" y="4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3" name="Freeform 5">
            <a:extLst>
              <a:ext uri="{FF2B5EF4-FFF2-40B4-BE49-F238E27FC236}">
                <a16:creationId xmlns:a16="http://schemas.microsoft.com/office/drawing/2014/main" id="{4B2F36B1-6D76-9845-8FDB-FD1A06CA829E}"/>
              </a:ext>
            </a:extLst>
          </p:cNvPr>
          <p:cNvSpPr>
            <a:spLocks/>
          </p:cNvSpPr>
          <p:nvPr/>
        </p:nvSpPr>
        <p:spPr bwMode="auto">
          <a:xfrm>
            <a:off x="4106562" y="2843211"/>
            <a:ext cx="4267200" cy="366713"/>
          </a:xfrm>
          <a:custGeom>
            <a:avLst/>
            <a:gdLst>
              <a:gd name="T0" fmla="*/ 23 w 1467"/>
              <a:gd name="T1" fmla="*/ 467 h 471"/>
              <a:gd name="T2" fmla="*/ 142 w 1467"/>
              <a:gd name="T3" fmla="*/ 448 h 471"/>
              <a:gd name="T4" fmla="*/ 169 w 1467"/>
              <a:gd name="T5" fmla="*/ 439 h 471"/>
              <a:gd name="T6" fmla="*/ 196 w 1467"/>
              <a:gd name="T7" fmla="*/ 421 h 471"/>
              <a:gd name="T8" fmla="*/ 251 w 1467"/>
              <a:gd name="T9" fmla="*/ 403 h 471"/>
              <a:gd name="T10" fmla="*/ 306 w 1467"/>
              <a:gd name="T11" fmla="*/ 375 h 471"/>
              <a:gd name="T12" fmla="*/ 388 w 1467"/>
              <a:gd name="T13" fmla="*/ 293 h 471"/>
              <a:gd name="T14" fmla="*/ 535 w 1467"/>
              <a:gd name="T15" fmla="*/ 156 h 471"/>
              <a:gd name="T16" fmla="*/ 608 w 1467"/>
              <a:gd name="T17" fmla="*/ 73 h 471"/>
              <a:gd name="T18" fmla="*/ 718 w 1467"/>
              <a:gd name="T19" fmla="*/ 9 h 471"/>
              <a:gd name="T20" fmla="*/ 800 w 1467"/>
              <a:gd name="T21" fmla="*/ 0 h 471"/>
              <a:gd name="T22" fmla="*/ 690 w 1467"/>
              <a:gd name="T23" fmla="*/ 9 h 471"/>
              <a:gd name="T24" fmla="*/ 681 w 1467"/>
              <a:gd name="T25" fmla="*/ 37 h 471"/>
              <a:gd name="T26" fmla="*/ 736 w 1467"/>
              <a:gd name="T27" fmla="*/ 19 h 471"/>
              <a:gd name="T28" fmla="*/ 891 w 1467"/>
              <a:gd name="T29" fmla="*/ 37 h 471"/>
              <a:gd name="T30" fmla="*/ 983 w 1467"/>
              <a:gd name="T31" fmla="*/ 110 h 471"/>
              <a:gd name="T32" fmla="*/ 992 w 1467"/>
              <a:gd name="T33" fmla="*/ 137 h 471"/>
              <a:gd name="T34" fmla="*/ 1010 w 1467"/>
              <a:gd name="T35" fmla="*/ 156 h 471"/>
              <a:gd name="T36" fmla="*/ 1028 w 1467"/>
              <a:gd name="T37" fmla="*/ 211 h 471"/>
              <a:gd name="T38" fmla="*/ 1047 w 1467"/>
              <a:gd name="T39" fmla="*/ 229 h 471"/>
              <a:gd name="T40" fmla="*/ 1102 w 1467"/>
              <a:gd name="T41" fmla="*/ 293 h 471"/>
              <a:gd name="T42" fmla="*/ 1184 w 1467"/>
              <a:gd name="T43" fmla="*/ 366 h 471"/>
              <a:gd name="T44" fmla="*/ 1266 w 1467"/>
              <a:gd name="T45" fmla="*/ 403 h 471"/>
              <a:gd name="T46" fmla="*/ 1467 w 1467"/>
              <a:gd name="T47" fmla="*/ 44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7" h="471">
                <a:moveTo>
                  <a:pt x="23" y="467"/>
                </a:moveTo>
                <a:cubicBezTo>
                  <a:pt x="106" y="444"/>
                  <a:pt x="0" y="471"/>
                  <a:pt x="142" y="448"/>
                </a:cubicBezTo>
                <a:cubicBezTo>
                  <a:pt x="151" y="446"/>
                  <a:pt x="169" y="439"/>
                  <a:pt x="169" y="439"/>
                </a:cubicBezTo>
                <a:cubicBezTo>
                  <a:pt x="178" y="433"/>
                  <a:pt x="186" y="425"/>
                  <a:pt x="196" y="421"/>
                </a:cubicBezTo>
                <a:cubicBezTo>
                  <a:pt x="214" y="413"/>
                  <a:pt x="251" y="403"/>
                  <a:pt x="251" y="403"/>
                </a:cubicBezTo>
                <a:cubicBezTo>
                  <a:pt x="268" y="391"/>
                  <a:pt x="290" y="388"/>
                  <a:pt x="306" y="375"/>
                </a:cubicBezTo>
                <a:cubicBezTo>
                  <a:pt x="341" y="347"/>
                  <a:pt x="339" y="309"/>
                  <a:pt x="388" y="293"/>
                </a:cubicBezTo>
                <a:cubicBezTo>
                  <a:pt x="435" y="249"/>
                  <a:pt x="490" y="201"/>
                  <a:pt x="535" y="156"/>
                </a:cubicBezTo>
                <a:cubicBezTo>
                  <a:pt x="561" y="130"/>
                  <a:pt x="578" y="96"/>
                  <a:pt x="608" y="73"/>
                </a:cubicBezTo>
                <a:cubicBezTo>
                  <a:pt x="634" y="54"/>
                  <a:pt x="681" y="15"/>
                  <a:pt x="718" y="9"/>
                </a:cubicBezTo>
                <a:cubicBezTo>
                  <a:pt x="745" y="4"/>
                  <a:pt x="827" y="0"/>
                  <a:pt x="800" y="0"/>
                </a:cubicBezTo>
                <a:cubicBezTo>
                  <a:pt x="763" y="0"/>
                  <a:pt x="727" y="6"/>
                  <a:pt x="690" y="9"/>
                </a:cubicBezTo>
                <a:cubicBezTo>
                  <a:pt x="687" y="18"/>
                  <a:pt x="671" y="35"/>
                  <a:pt x="681" y="37"/>
                </a:cubicBezTo>
                <a:cubicBezTo>
                  <a:pt x="700" y="41"/>
                  <a:pt x="736" y="19"/>
                  <a:pt x="736" y="19"/>
                </a:cubicBezTo>
                <a:cubicBezTo>
                  <a:pt x="788" y="23"/>
                  <a:pt x="844" y="16"/>
                  <a:pt x="891" y="37"/>
                </a:cubicBezTo>
                <a:cubicBezTo>
                  <a:pt x="933" y="56"/>
                  <a:pt x="952" y="81"/>
                  <a:pt x="983" y="110"/>
                </a:cubicBezTo>
                <a:cubicBezTo>
                  <a:pt x="986" y="119"/>
                  <a:pt x="987" y="129"/>
                  <a:pt x="992" y="137"/>
                </a:cubicBezTo>
                <a:cubicBezTo>
                  <a:pt x="996" y="145"/>
                  <a:pt x="1006" y="148"/>
                  <a:pt x="1010" y="156"/>
                </a:cubicBezTo>
                <a:cubicBezTo>
                  <a:pt x="1018" y="173"/>
                  <a:pt x="1022" y="193"/>
                  <a:pt x="1028" y="211"/>
                </a:cubicBezTo>
                <a:cubicBezTo>
                  <a:pt x="1031" y="219"/>
                  <a:pt x="1041" y="222"/>
                  <a:pt x="1047" y="229"/>
                </a:cubicBezTo>
                <a:cubicBezTo>
                  <a:pt x="1066" y="252"/>
                  <a:pt x="1080" y="272"/>
                  <a:pt x="1102" y="293"/>
                </a:cubicBezTo>
                <a:cubicBezTo>
                  <a:pt x="1116" y="336"/>
                  <a:pt x="1141" y="352"/>
                  <a:pt x="1184" y="366"/>
                </a:cubicBezTo>
                <a:cubicBezTo>
                  <a:pt x="1211" y="384"/>
                  <a:pt x="1237" y="388"/>
                  <a:pt x="1266" y="403"/>
                </a:cubicBezTo>
                <a:cubicBezTo>
                  <a:pt x="1334" y="438"/>
                  <a:pt x="1390" y="448"/>
                  <a:pt x="1467" y="4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4" name="Line 6">
            <a:extLst>
              <a:ext uri="{FF2B5EF4-FFF2-40B4-BE49-F238E27FC236}">
                <a16:creationId xmlns:a16="http://schemas.microsoft.com/office/drawing/2014/main" id="{EC77CF74-8BEE-634C-972C-BDA14082BD89}"/>
              </a:ext>
            </a:extLst>
          </p:cNvPr>
          <p:cNvSpPr>
            <a:spLocks noChangeShapeType="1"/>
          </p:cNvSpPr>
          <p:nvPr/>
        </p:nvSpPr>
        <p:spPr bwMode="auto">
          <a:xfrm>
            <a:off x="1363362" y="322421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5" name="Line 7">
            <a:extLst>
              <a:ext uri="{FF2B5EF4-FFF2-40B4-BE49-F238E27FC236}">
                <a16:creationId xmlns:a16="http://schemas.microsoft.com/office/drawing/2014/main" id="{C61F4223-A433-674A-96A8-5B4B74281479}"/>
              </a:ext>
            </a:extLst>
          </p:cNvPr>
          <p:cNvSpPr>
            <a:spLocks noChangeShapeType="1"/>
          </p:cNvSpPr>
          <p:nvPr/>
        </p:nvSpPr>
        <p:spPr bwMode="auto">
          <a:xfrm>
            <a:off x="4182762" y="3224210"/>
            <a:ext cx="419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6" name="Line 8">
            <a:extLst>
              <a:ext uri="{FF2B5EF4-FFF2-40B4-BE49-F238E27FC236}">
                <a16:creationId xmlns:a16="http://schemas.microsoft.com/office/drawing/2014/main" id="{8DB22441-EB2C-5D4A-8F46-EAAF449887A3}"/>
              </a:ext>
            </a:extLst>
          </p:cNvPr>
          <p:cNvSpPr>
            <a:spLocks noChangeShapeType="1"/>
          </p:cNvSpPr>
          <p:nvPr/>
        </p:nvSpPr>
        <p:spPr bwMode="auto">
          <a:xfrm>
            <a:off x="1736125" y="3716215"/>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7" name="Line 9">
            <a:extLst>
              <a:ext uri="{FF2B5EF4-FFF2-40B4-BE49-F238E27FC236}">
                <a16:creationId xmlns:a16="http://schemas.microsoft.com/office/drawing/2014/main" id="{7A9CFC4E-C02F-C64B-83F0-DE8AD21AFA04}"/>
              </a:ext>
            </a:extLst>
          </p:cNvPr>
          <p:cNvSpPr>
            <a:spLocks noChangeShapeType="1"/>
          </p:cNvSpPr>
          <p:nvPr/>
        </p:nvSpPr>
        <p:spPr bwMode="auto">
          <a:xfrm>
            <a:off x="6280558" y="3704492"/>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937FCC93-FED4-1647-8A02-4E2BE9195E78}"/>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3277604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89CD-2135-8A48-A870-7B2E50E07CD2}"/>
              </a:ext>
            </a:extLst>
          </p:cNvPr>
          <p:cNvSpPr>
            <a:spLocks noGrp="1"/>
          </p:cNvSpPr>
          <p:nvPr>
            <p:ph type="title"/>
          </p:nvPr>
        </p:nvSpPr>
        <p:spPr/>
        <p:txBody>
          <a:bodyPr/>
          <a:lstStyle/>
          <a:p>
            <a:r>
              <a:rPr lang="en-US" dirty="0"/>
              <a:t>The rule of 68-95-99.7</a:t>
            </a:r>
          </a:p>
        </p:txBody>
      </p:sp>
      <p:pic>
        <p:nvPicPr>
          <p:cNvPr id="8" name="Content Placeholder 7">
            <a:extLst>
              <a:ext uri="{FF2B5EF4-FFF2-40B4-BE49-F238E27FC236}">
                <a16:creationId xmlns:a16="http://schemas.microsoft.com/office/drawing/2014/main" id="{25433DAB-068A-B84D-9676-38E71C7FA09A}"/>
              </a:ext>
            </a:extLst>
          </p:cNvPr>
          <p:cNvPicPr>
            <a:picLocks noGrp="1" noChangeAspect="1"/>
          </p:cNvPicPr>
          <p:nvPr>
            <p:ph idx="1"/>
          </p:nvPr>
        </p:nvPicPr>
        <p:blipFill>
          <a:blip r:embed="rId2"/>
          <a:stretch>
            <a:fillRect/>
          </a:stretch>
        </p:blipFill>
        <p:spPr>
          <a:xfrm>
            <a:off x="96373" y="1822265"/>
            <a:ext cx="5791941" cy="3213469"/>
          </a:xfrm>
        </p:spPr>
      </p:pic>
      <p:sp>
        <p:nvSpPr>
          <p:cNvPr id="4" name="Date Placeholder 3">
            <a:extLst>
              <a:ext uri="{FF2B5EF4-FFF2-40B4-BE49-F238E27FC236}">
                <a16:creationId xmlns:a16="http://schemas.microsoft.com/office/drawing/2014/main" id="{F2B3DA6D-62F4-274D-A94D-083FA5301BE8}"/>
              </a:ext>
            </a:extLst>
          </p:cNvPr>
          <p:cNvSpPr>
            <a:spLocks noGrp="1"/>
          </p:cNvSpPr>
          <p:nvPr>
            <p:ph type="dt" sz="half" idx="10"/>
          </p:nvPr>
        </p:nvSpPr>
        <p:spPr/>
        <p:txBody>
          <a:bodyPr/>
          <a:lstStyle/>
          <a:p>
            <a:r>
              <a:rPr lang="en-US"/>
              <a:t>First Semester 2021-2022</a:t>
            </a:r>
            <a:endParaRPr lang="en-US" dirty="0"/>
          </a:p>
        </p:txBody>
      </p:sp>
      <p:pic>
        <p:nvPicPr>
          <p:cNvPr id="10" name="Picture 9">
            <a:extLst>
              <a:ext uri="{FF2B5EF4-FFF2-40B4-BE49-F238E27FC236}">
                <a16:creationId xmlns:a16="http://schemas.microsoft.com/office/drawing/2014/main" id="{E1AAA985-AD26-5C47-840C-EC7469F27808}"/>
              </a:ext>
            </a:extLst>
          </p:cNvPr>
          <p:cNvPicPr>
            <a:picLocks noChangeAspect="1"/>
          </p:cNvPicPr>
          <p:nvPr/>
        </p:nvPicPr>
        <p:blipFill>
          <a:blip r:embed="rId3"/>
          <a:stretch>
            <a:fillRect/>
          </a:stretch>
        </p:blipFill>
        <p:spPr>
          <a:xfrm>
            <a:off x="6002215" y="1822265"/>
            <a:ext cx="6189785" cy="3094893"/>
          </a:xfrm>
          <a:prstGeom prst="rect">
            <a:avLst/>
          </a:prstGeom>
        </p:spPr>
      </p:pic>
    </p:spTree>
    <p:extLst>
      <p:ext uri="{BB962C8B-B14F-4D97-AF65-F5344CB8AC3E}">
        <p14:creationId xmlns:p14="http://schemas.microsoft.com/office/powerpoint/2010/main" val="9829874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B5BEE71-606B-1949-AD0F-915479AD99EA}"/>
              </a:ext>
            </a:extLst>
          </p:cNvPr>
          <p:cNvSpPr>
            <a:spLocks noGrp="1" noChangeArrowheads="1"/>
          </p:cNvSpPr>
          <p:nvPr>
            <p:ph type="title"/>
          </p:nvPr>
        </p:nvSpPr>
        <p:spPr>
          <a:xfrm>
            <a:off x="544695" y="320676"/>
            <a:ext cx="11267553" cy="1143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a:bodyPr>
          <a:lstStyle/>
          <a:p>
            <a:r>
              <a:rPr lang="en-US" altLang="en-US" b="1" dirty="0"/>
              <a:t>Statistical Computer Packages</a:t>
            </a:r>
          </a:p>
        </p:txBody>
      </p:sp>
      <p:sp>
        <p:nvSpPr>
          <p:cNvPr id="81923" name="Rectangle 3">
            <a:extLst>
              <a:ext uri="{FF2B5EF4-FFF2-40B4-BE49-F238E27FC236}">
                <a16:creationId xmlns:a16="http://schemas.microsoft.com/office/drawing/2014/main" id="{C0C41C2A-9B00-9341-84E0-00C6ED3B623D}"/>
              </a:ext>
            </a:extLst>
          </p:cNvPr>
          <p:cNvSpPr>
            <a:spLocks noGrp="1" noChangeArrowheads="1"/>
          </p:cNvSpPr>
          <p:nvPr>
            <p:ph type="body" sz="half" idx="1"/>
          </p:nvPr>
        </p:nvSpPr>
        <p:spPr>
          <a:xfrm>
            <a:off x="296470" y="1327946"/>
            <a:ext cx="6028679" cy="3782204"/>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33400" indent="-533400">
              <a:buClr>
                <a:srgbClr val="8E0D30"/>
              </a:buClr>
              <a:buFontTx/>
              <a:buAutoNum type="arabicPeriod"/>
            </a:pPr>
            <a:r>
              <a:rPr lang="en-US" altLang="en-US" sz="2800" b="1" dirty="0">
                <a:latin typeface="Times New Roman" panose="02020603050405020304" pitchFamily="18" charset="0"/>
              </a:rPr>
              <a:t>Typical Software</a:t>
            </a:r>
          </a:p>
          <a:p>
            <a:pPr marL="914400" lvl="1" indent="-457200">
              <a:buClr>
                <a:srgbClr val="8E0D30"/>
              </a:buClr>
              <a:buFontTx/>
              <a:buChar char="•"/>
            </a:pPr>
            <a:r>
              <a:rPr lang="en-US" altLang="en-US" sz="2400" b="1" dirty="0">
                <a:latin typeface="Times New Roman" panose="02020603050405020304" pitchFamily="18" charset="0"/>
              </a:rPr>
              <a:t>SPSS</a:t>
            </a:r>
          </a:p>
          <a:p>
            <a:pPr marL="914400" lvl="1" indent="-457200">
              <a:buClr>
                <a:srgbClr val="8E0D30"/>
              </a:buClr>
              <a:buFontTx/>
              <a:buChar char="•"/>
            </a:pPr>
            <a:r>
              <a:rPr lang="en-US" altLang="en-US" sz="2400" b="1" dirty="0">
                <a:latin typeface="Times New Roman" panose="02020603050405020304" pitchFamily="18" charset="0"/>
              </a:rPr>
              <a:t>MINITAB</a:t>
            </a:r>
          </a:p>
          <a:p>
            <a:pPr marL="914400" lvl="1" indent="-457200">
              <a:buClr>
                <a:srgbClr val="8E0D30"/>
              </a:buClr>
              <a:buFontTx/>
              <a:buChar char="•"/>
            </a:pPr>
            <a:r>
              <a:rPr lang="en-US" altLang="en-US" sz="2400" b="1" dirty="0">
                <a:latin typeface="Times New Roman" panose="02020603050405020304" pitchFamily="18" charset="0"/>
              </a:rPr>
              <a:t>Excel</a:t>
            </a:r>
          </a:p>
          <a:p>
            <a:pPr marL="533400" indent="-533400">
              <a:spcBef>
                <a:spcPct val="60000"/>
              </a:spcBef>
              <a:buClr>
                <a:srgbClr val="8E0D30"/>
              </a:buClr>
              <a:buFontTx/>
              <a:buAutoNum type="arabicPeriod"/>
            </a:pPr>
            <a:r>
              <a:rPr lang="en-US" altLang="en-US" sz="2800" b="1" dirty="0">
                <a:latin typeface="Times New Roman" panose="02020603050405020304" pitchFamily="18" charset="0"/>
              </a:rPr>
              <a:t>Need Statistical  Understanding</a:t>
            </a:r>
          </a:p>
          <a:p>
            <a:pPr marL="914400" lvl="1" indent="-457200">
              <a:buClr>
                <a:srgbClr val="8E0D30"/>
              </a:buClr>
              <a:buFontTx/>
              <a:buChar char="•"/>
            </a:pPr>
            <a:r>
              <a:rPr lang="en-US" altLang="en-US" sz="2400" b="1" dirty="0">
                <a:latin typeface="Times New Roman" panose="02020603050405020304" pitchFamily="18" charset="0"/>
              </a:rPr>
              <a:t>Assumptions</a:t>
            </a:r>
          </a:p>
          <a:p>
            <a:pPr marL="914400" lvl="1" indent="-457200">
              <a:buClr>
                <a:srgbClr val="8E0D30"/>
              </a:buClr>
              <a:buFontTx/>
              <a:buChar char="•"/>
            </a:pPr>
            <a:r>
              <a:rPr lang="en-US" altLang="en-US" sz="2400" b="1" dirty="0">
                <a:latin typeface="Times New Roman" panose="02020603050405020304" pitchFamily="18" charset="0"/>
              </a:rPr>
              <a:t>Limitations </a:t>
            </a:r>
          </a:p>
        </p:txBody>
      </p:sp>
      <p:grpSp>
        <p:nvGrpSpPr>
          <p:cNvPr id="81924" name="Group 4">
            <a:extLst>
              <a:ext uri="{FF2B5EF4-FFF2-40B4-BE49-F238E27FC236}">
                <a16:creationId xmlns:a16="http://schemas.microsoft.com/office/drawing/2014/main" id="{B2D3FA52-09DB-F24E-AF56-3858CDBDD786}"/>
              </a:ext>
            </a:extLst>
          </p:cNvPr>
          <p:cNvGrpSpPr>
            <a:grpSpLocks/>
          </p:cNvGrpSpPr>
          <p:nvPr/>
        </p:nvGrpSpPr>
        <p:grpSpPr bwMode="auto">
          <a:xfrm>
            <a:off x="8467951" y="1748619"/>
            <a:ext cx="2673350" cy="3692525"/>
            <a:chOff x="3105" y="1347"/>
            <a:chExt cx="1684" cy="2326"/>
          </a:xfrm>
        </p:grpSpPr>
        <p:grpSp>
          <p:nvGrpSpPr>
            <p:cNvPr id="81925" name="Group 5">
              <a:extLst>
                <a:ext uri="{FF2B5EF4-FFF2-40B4-BE49-F238E27FC236}">
                  <a16:creationId xmlns:a16="http://schemas.microsoft.com/office/drawing/2014/main" id="{D1920EC1-6153-6C4B-B04D-08A553FBB785}"/>
                </a:ext>
              </a:extLst>
            </p:cNvPr>
            <p:cNvGrpSpPr>
              <a:grpSpLocks/>
            </p:cNvGrpSpPr>
            <p:nvPr/>
          </p:nvGrpSpPr>
          <p:grpSpPr bwMode="auto">
            <a:xfrm>
              <a:off x="3105" y="3149"/>
              <a:ext cx="219" cy="524"/>
              <a:chOff x="3105" y="3149"/>
              <a:chExt cx="219" cy="524"/>
            </a:xfrm>
          </p:grpSpPr>
          <p:sp>
            <p:nvSpPr>
              <p:cNvPr id="81926" name="Freeform 6">
                <a:extLst>
                  <a:ext uri="{FF2B5EF4-FFF2-40B4-BE49-F238E27FC236}">
                    <a16:creationId xmlns:a16="http://schemas.microsoft.com/office/drawing/2014/main" id="{8C02B2E5-0EDB-5640-9E6E-9B016533229C}"/>
                  </a:ext>
                </a:extLst>
              </p:cNvPr>
              <p:cNvSpPr>
                <a:spLocks/>
              </p:cNvSpPr>
              <p:nvPr/>
            </p:nvSpPr>
            <p:spPr bwMode="auto">
              <a:xfrm>
                <a:off x="3105" y="3149"/>
                <a:ext cx="219" cy="524"/>
              </a:xfrm>
              <a:custGeom>
                <a:avLst/>
                <a:gdLst>
                  <a:gd name="T0" fmla="*/ 102 w 219"/>
                  <a:gd name="T1" fmla="*/ 0 h 524"/>
                  <a:gd name="T2" fmla="*/ 75 w 219"/>
                  <a:gd name="T3" fmla="*/ 84 h 524"/>
                  <a:gd name="T4" fmla="*/ 55 w 219"/>
                  <a:gd name="T5" fmla="*/ 133 h 524"/>
                  <a:gd name="T6" fmla="*/ 21 w 219"/>
                  <a:gd name="T7" fmla="*/ 197 h 524"/>
                  <a:gd name="T8" fmla="*/ 6 w 219"/>
                  <a:gd name="T9" fmla="*/ 217 h 524"/>
                  <a:gd name="T10" fmla="*/ 1 w 219"/>
                  <a:gd name="T11" fmla="*/ 236 h 524"/>
                  <a:gd name="T12" fmla="*/ 0 w 219"/>
                  <a:gd name="T13" fmla="*/ 254 h 524"/>
                  <a:gd name="T14" fmla="*/ 9 w 219"/>
                  <a:gd name="T15" fmla="*/ 277 h 524"/>
                  <a:gd name="T16" fmla="*/ 9 w 219"/>
                  <a:gd name="T17" fmla="*/ 332 h 524"/>
                  <a:gd name="T18" fmla="*/ 4 w 219"/>
                  <a:gd name="T19" fmla="*/ 364 h 524"/>
                  <a:gd name="T20" fmla="*/ 4 w 219"/>
                  <a:gd name="T21" fmla="*/ 384 h 524"/>
                  <a:gd name="T22" fmla="*/ 16 w 219"/>
                  <a:gd name="T23" fmla="*/ 407 h 524"/>
                  <a:gd name="T24" fmla="*/ 34 w 219"/>
                  <a:gd name="T25" fmla="*/ 452 h 524"/>
                  <a:gd name="T26" fmla="*/ 35 w 219"/>
                  <a:gd name="T27" fmla="*/ 477 h 524"/>
                  <a:gd name="T28" fmla="*/ 45 w 219"/>
                  <a:gd name="T29" fmla="*/ 513 h 524"/>
                  <a:gd name="T30" fmla="*/ 55 w 219"/>
                  <a:gd name="T31" fmla="*/ 523 h 524"/>
                  <a:gd name="T32" fmla="*/ 66 w 219"/>
                  <a:gd name="T33" fmla="*/ 518 h 524"/>
                  <a:gd name="T34" fmla="*/ 78 w 219"/>
                  <a:gd name="T35" fmla="*/ 523 h 524"/>
                  <a:gd name="T36" fmla="*/ 89 w 219"/>
                  <a:gd name="T37" fmla="*/ 517 h 524"/>
                  <a:gd name="T38" fmla="*/ 97 w 219"/>
                  <a:gd name="T39" fmla="*/ 501 h 524"/>
                  <a:gd name="T40" fmla="*/ 107 w 219"/>
                  <a:gd name="T41" fmla="*/ 491 h 524"/>
                  <a:gd name="T42" fmla="*/ 112 w 219"/>
                  <a:gd name="T43" fmla="*/ 474 h 524"/>
                  <a:gd name="T44" fmla="*/ 109 w 219"/>
                  <a:gd name="T45" fmla="*/ 456 h 524"/>
                  <a:gd name="T46" fmla="*/ 119 w 219"/>
                  <a:gd name="T47" fmla="*/ 462 h 524"/>
                  <a:gd name="T48" fmla="*/ 127 w 219"/>
                  <a:gd name="T49" fmla="*/ 453 h 524"/>
                  <a:gd name="T50" fmla="*/ 134 w 219"/>
                  <a:gd name="T51" fmla="*/ 433 h 524"/>
                  <a:gd name="T52" fmla="*/ 141 w 219"/>
                  <a:gd name="T53" fmla="*/ 423 h 524"/>
                  <a:gd name="T54" fmla="*/ 141 w 219"/>
                  <a:gd name="T55" fmla="*/ 409 h 524"/>
                  <a:gd name="T56" fmla="*/ 126 w 219"/>
                  <a:gd name="T57" fmla="*/ 388 h 524"/>
                  <a:gd name="T58" fmla="*/ 136 w 219"/>
                  <a:gd name="T59" fmla="*/ 354 h 524"/>
                  <a:gd name="T60" fmla="*/ 169 w 219"/>
                  <a:gd name="T61" fmla="*/ 310 h 524"/>
                  <a:gd name="T62" fmla="*/ 207 w 219"/>
                  <a:gd name="T63" fmla="*/ 189 h 524"/>
                  <a:gd name="T64" fmla="*/ 212 w 219"/>
                  <a:gd name="T65" fmla="*/ 81 h 524"/>
                  <a:gd name="T66" fmla="*/ 218 w 219"/>
                  <a:gd name="T67" fmla="*/ 13 h 524"/>
                  <a:gd name="T68" fmla="*/ 102 w 219"/>
                  <a:gd name="T6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524">
                    <a:moveTo>
                      <a:pt x="102" y="0"/>
                    </a:moveTo>
                    <a:lnTo>
                      <a:pt x="75" y="84"/>
                    </a:lnTo>
                    <a:lnTo>
                      <a:pt x="55" y="133"/>
                    </a:lnTo>
                    <a:lnTo>
                      <a:pt x="21" y="197"/>
                    </a:lnTo>
                    <a:lnTo>
                      <a:pt x="6" y="217"/>
                    </a:lnTo>
                    <a:lnTo>
                      <a:pt x="1" y="236"/>
                    </a:lnTo>
                    <a:lnTo>
                      <a:pt x="0" y="254"/>
                    </a:lnTo>
                    <a:lnTo>
                      <a:pt x="9" y="277"/>
                    </a:lnTo>
                    <a:lnTo>
                      <a:pt x="9" y="332"/>
                    </a:lnTo>
                    <a:lnTo>
                      <a:pt x="4" y="364"/>
                    </a:lnTo>
                    <a:lnTo>
                      <a:pt x="4" y="384"/>
                    </a:lnTo>
                    <a:lnTo>
                      <a:pt x="16" y="407"/>
                    </a:lnTo>
                    <a:lnTo>
                      <a:pt x="34" y="452"/>
                    </a:lnTo>
                    <a:lnTo>
                      <a:pt x="35" y="477"/>
                    </a:lnTo>
                    <a:lnTo>
                      <a:pt x="45" y="513"/>
                    </a:lnTo>
                    <a:lnTo>
                      <a:pt x="55" y="523"/>
                    </a:lnTo>
                    <a:lnTo>
                      <a:pt x="66" y="518"/>
                    </a:lnTo>
                    <a:lnTo>
                      <a:pt x="78" y="523"/>
                    </a:lnTo>
                    <a:lnTo>
                      <a:pt x="89" y="517"/>
                    </a:lnTo>
                    <a:lnTo>
                      <a:pt x="97" y="501"/>
                    </a:lnTo>
                    <a:lnTo>
                      <a:pt x="107" y="491"/>
                    </a:lnTo>
                    <a:lnTo>
                      <a:pt x="112" y="474"/>
                    </a:lnTo>
                    <a:lnTo>
                      <a:pt x="109" y="456"/>
                    </a:lnTo>
                    <a:lnTo>
                      <a:pt x="119" y="462"/>
                    </a:lnTo>
                    <a:lnTo>
                      <a:pt x="127" y="453"/>
                    </a:lnTo>
                    <a:lnTo>
                      <a:pt x="134" y="433"/>
                    </a:lnTo>
                    <a:lnTo>
                      <a:pt x="141" y="423"/>
                    </a:lnTo>
                    <a:lnTo>
                      <a:pt x="141" y="409"/>
                    </a:lnTo>
                    <a:lnTo>
                      <a:pt x="126" y="388"/>
                    </a:lnTo>
                    <a:lnTo>
                      <a:pt x="136" y="354"/>
                    </a:lnTo>
                    <a:lnTo>
                      <a:pt x="169" y="310"/>
                    </a:lnTo>
                    <a:lnTo>
                      <a:pt x="207" y="189"/>
                    </a:lnTo>
                    <a:lnTo>
                      <a:pt x="212" y="81"/>
                    </a:lnTo>
                    <a:lnTo>
                      <a:pt x="218" y="13"/>
                    </a:lnTo>
                    <a:lnTo>
                      <a:pt x="102"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7" name="Freeform 7">
                <a:extLst>
                  <a:ext uri="{FF2B5EF4-FFF2-40B4-BE49-F238E27FC236}">
                    <a16:creationId xmlns:a16="http://schemas.microsoft.com/office/drawing/2014/main" id="{35F2CA1F-FE21-4B4E-A2E9-853EA95CA80B}"/>
                  </a:ext>
                </a:extLst>
              </p:cNvPr>
              <p:cNvSpPr>
                <a:spLocks/>
              </p:cNvSpPr>
              <p:nvPr/>
            </p:nvSpPr>
            <p:spPr bwMode="auto">
              <a:xfrm>
                <a:off x="3138" y="3402"/>
                <a:ext cx="74" cy="263"/>
              </a:xfrm>
              <a:custGeom>
                <a:avLst/>
                <a:gdLst>
                  <a:gd name="T0" fmla="*/ 31 w 74"/>
                  <a:gd name="T1" fmla="*/ 0 h 263"/>
                  <a:gd name="T2" fmla="*/ 34 w 74"/>
                  <a:gd name="T3" fmla="*/ 19 h 263"/>
                  <a:gd name="T4" fmla="*/ 41 w 74"/>
                  <a:gd name="T5" fmla="*/ 36 h 263"/>
                  <a:gd name="T6" fmla="*/ 34 w 74"/>
                  <a:gd name="T7" fmla="*/ 79 h 263"/>
                  <a:gd name="T8" fmla="*/ 27 w 74"/>
                  <a:gd name="T9" fmla="*/ 103 h 263"/>
                  <a:gd name="T10" fmla="*/ 30 w 74"/>
                  <a:gd name="T11" fmla="*/ 127 h 263"/>
                  <a:gd name="T12" fmla="*/ 36 w 74"/>
                  <a:gd name="T13" fmla="*/ 141 h 263"/>
                  <a:gd name="T14" fmla="*/ 43 w 74"/>
                  <a:gd name="T15" fmla="*/ 160 h 263"/>
                  <a:gd name="T16" fmla="*/ 43 w 74"/>
                  <a:gd name="T17" fmla="*/ 180 h 263"/>
                  <a:gd name="T18" fmla="*/ 52 w 74"/>
                  <a:gd name="T19" fmla="*/ 198 h 263"/>
                  <a:gd name="T20" fmla="*/ 70 w 74"/>
                  <a:gd name="T21" fmla="*/ 199 h 263"/>
                  <a:gd name="T22" fmla="*/ 73 w 74"/>
                  <a:gd name="T23" fmla="*/ 226 h 263"/>
                  <a:gd name="T24" fmla="*/ 61 w 74"/>
                  <a:gd name="T25" fmla="*/ 240 h 263"/>
                  <a:gd name="T26" fmla="*/ 45 w 74"/>
                  <a:gd name="T27" fmla="*/ 262 h 263"/>
                  <a:gd name="T28" fmla="*/ 34 w 74"/>
                  <a:gd name="T29" fmla="*/ 259 h 263"/>
                  <a:gd name="T30" fmla="*/ 23 w 74"/>
                  <a:gd name="T31" fmla="*/ 258 h 263"/>
                  <a:gd name="T32" fmla="*/ 30 w 74"/>
                  <a:gd name="T33" fmla="*/ 219 h 263"/>
                  <a:gd name="T34" fmla="*/ 30 w 74"/>
                  <a:gd name="T35" fmla="*/ 197 h 263"/>
                  <a:gd name="T36" fmla="*/ 18 w 74"/>
                  <a:gd name="T37" fmla="*/ 189 h 263"/>
                  <a:gd name="T38" fmla="*/ 27 w 74"/>
                  <a:gd name="T39" fmla="*/ 188 h 263"/>
                  <a:gd name="T40" fmla="*/ 20 w 74"/>
                  <a:gd name="T41" fmla="*/ 155 h 263"/>
                  <a:gd name="T42" fmla="*/ 6 w 74"/>
                  <a:gd name="T43" fmla="*/ 142 h 263"/>
                  <a:gd name="T44" fmla="*/ 14 w 74"/>
                  <a:gd name="T45" fmla="*/ 136 h 263"/>
                  <a:gd name="T46" fmla="*/ 0 w 74"/>
                  <a:gd name="T47" fmla="*/ 122 h 263"/>
                  <a:gd name="T48" fmla="*/ 7 w 74"/>
                  <a:gd name="T49" fmla="*/ 123 h 263"/>
                  <a:gd name="T50" fmla="*/ 16 w 74"/>
                  <a:gd name="T51" fmla="*/ 91 h 263"/>
                  <a:gd name="T52" fmla="*/ 25 w 74"/>
                  <a:gd name="T53" fmla="*/ 58 h 263"/>
                  <a:gd name="T54" fmla="*/ 14 w 74"/>
                  <a:gd name="T55" fmla="*/ 49 h 263"/>
                  <a:gd name="T56" fmla="*/ 25 w 74"/>
                  <a:gd name="T57" fmla="*/ 51 h 263"/>
                  <a:gd name="T58" fmla="*/ 31 w 74"/>
                  <a:gd name="T5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263">
                    <a:moveTo>
                      <a:pt x="31" y="0"/>
                    </a:moveTo>
                    <a:lnTo>
                      <a:pt x="34" y="19"/>
                    </a:lnTo>
                    <a:lnTo>
                      <a:pt x="41" y="36"/>
                    </a:lnTo>
                    <a:lnTo>
                      <a:pt x="34" y="79"/>
                    </a:lnTo>
                    <a:lnTo>
                      <a:pt x="27" y="103"/>
                    </a:lnTo>
                    <a:lnTo>
                      <a:pt x="30" y="127"/>
                    </a:lnTo>
                    <a:lnTo>
                      <a:pt x="36" y="141"/>
                    </a:lnTo>
                    <a:lnTo>
                      <a:pt x="43" y="160"/>
                    </a:lnTo>
                    <a:lnTo>
                      <a:pt x="43" y="180"/>
                    </a:lnTo>
                    <a:lnTo>
                      <a:pt x="52" y="198"/>
                    </a:lnTo>
                    <a:lnTo>
                      <a:pt x="70" y="199"/>
                    </a:lnTo>
                    <a:lnTo>
                      <a:pt x="73" y="226"/>
                    </a:lnTo>
                    <a:lnTo>
                      <a:pt x="61" y="240"/>
                    </a:lnTo>
                    <a:lnTo>
                      <a:pt x="45" y="262"/>
                    </a:lnTo>
                    <a:lnTo>
                      <a:pt x="34" y="259"/>
                    </a:lnTo>
                    <a:lnTo>
                      <a:pt x="23" y="258"/>
                    </a:lnTo>
                    <a:lnTo>
                      <a:pt x="30" y="219"/>
                    </a:lnTo>
                    <a:lnTo>
                      <a:pt x="30" y="197"/>
                    </a:lnTo>
                    <a:lnTo>
                      <a:pt x="18" y="189"/>
                    </a:lnTo>
                    <a:lnTo>
                      <a:pt x="27" y="188"/>
                    </a:lnTo>
                    <a:lnTo>
                      <a:pt x="20" y="155"/>
                    </a:lnTo>
                    <a:lnTo>
                      <a:pt x="6" y="142"/>
                    </a:lnTo>
                    <a:lnTo>
                      <a:pt x="14" y="136"/>
                    </a:lnTo>
                    <a:lnTo>
                      <a:pt x="0" y="122"/>
                    </a:lnTo>
                    <a:lnTo>
                      <a:pt x="7" y="123"/>
                    </a:lnTo>
                    <a:lnTo>
                      <a:pt x="16" y="91"/>
                    </a:lnTo>
                    <a:lnTo>
                      <a:pt x="25" y="58"/>
                    </a:lnTo>
                    <a:lnTo>
                      <a:pt x="14" y="49"/>
                    </a:lnTo>
                    <a:lnTo>
                      <a:pt x="25" y="51"/>
                    </a:lnTo>
                    <a:lnTo>
                      <a:pt x="31"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8" name="Freeform 8">
                <a:extLst>
                  <a:ext uri="{FF2B5EF4-FFF2-40B4-BE49-F238E27FC236}">
                    <a16:creationId xmlns:a16="http://schemas.microsoft.com/office/drawing/2014/main" id="{A3008115-31F5-9049-A101-64CD2AE96BAB}"/>
                  </a:ext>
                </a:extLst>
              </p:cNvPr>
              <p:cNvSpPr>
                <a:spLocks/>
              </p:cNvSpPr>
              <p:nvPr/>
            </p:nvSpPr>
            <p:spPr bwMode="auto">
              <a:xfrm>
                <a:off x="3227" y="3188"/>
                <a:ext cx="90" cy="335"/>
              </a:xfrm>
              <a:custGeom>
                <a:avLst/>
                <a:gdLst>
                  <a:gd name="T0" fmla="*/ 2 w 90"/>
                  <a:gd name="T1" fmla="*/ 334 h 335"/>
                  <a:gd name="T2" fmla="*/ 0 w 90"/>
                  <a:gd name="T3" fmla="*/ 307 h 335"/>
                  <a:gd name="T4" fmla="*/ 11 w 90"/>
                  <a:gd name="T5" fmla="*/ 274 h 335"/>
                  <a:gd name="T6" fmla="*/ 38 w 90"/>
                  <a:gd name="T7" fmla="*/ 233 h 335"/>
                  <a:gd name="T8" fmla="*/ 45 w 90"/>
                  <a:gd name="T9" fmla="*/ 197 h 335"/>
                  <a:gd name="T10" fmla="*/ 43 w 90"/>
                  <a:gd name="T11" fmla="*/ 163 h 335"/>
                  <a:gd name="T12" fmla="*/ 30 w 90"/>
                  <a:gd name="T13" fmla="*/ 137 h 335"/>
                  <a:gd name="T14" fmla="*/ 7 w 90"/>
                  <a:gd name="T15" fmla="*/ 118 h 335"/>
                  <a:gd name="T16" fmla="*/ 30 w 90"/>
                  <a:gd name="T17" fmla="*/ 129 h 335"/>
                  <a:gd name="T18" fmla="*/ 23 w 90"/>
                  <a:gd name="T19" fmla="*/ 106 h 335"/>
                  <a:gd name="T20" fmla="*/ 37 w 90"/>
                  <a:gd name="T21" fmla="*/ 117 h 335"/>
                  <a:gd name="T22" fmla="*/ 29 w 90"/>
                  <a:gd name="T23" fmla="*/ 75 h 335"/>
                  <a:gd name="T24" fmla="*/ 46 w 90"/>
                  <a:gd name="T25" fmla="*/ 2 h 335"/>
                  <a:gd name="T26" fmla="*/ 89 w 90"/>
                  <a:gd name="T27" fmla="*/ 0 h 335"/>
                  <a:gd name="T28" fmla="*/ 85 w 90"/>
                  <a:gd name="T29" fmla="*/ 48 h 335"/>
                  <a:gd name="T30" fmla="*/ 80 w 90"/>
                  <a:gd name="T31" fmla="*/ 149 h 335"/>
                  <a:gd name="T32" fmla="*/ 49 w 90"/>
                  <a:gd name="T33" fmla="*/ 259 h 335"/>
                  <a:gd name="T34" fmla="*/ 35 w 90"/>
                  <a:gd name="T35" fmla="*/ 281 h 335"/>
                  <a:gd name="T36" fmla="*/ 18 w 90"/>
                  <a:gd name="T37" fmla="*/ 307 h 335"/>
                  <a:gd name="T38" fmla="*/ 2 w 90"/>
                  <a:gd name="T39"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335">
                    <a:moveTo>
                      <a:pt x="2" y="334"/>
                    </a:moveTo>
                    <a:lnTo>
                      <a:pt x="0" y="307"/>
                    </a:lnTo>
                    <a:lnTo>
                      <a:pt x="11" y="274"/>
                    </a:lnTo>
                    <a:lnTo>
                      <a:pt x="38" y="233"/>
                    </a:lnTo>
                    <a:lnTo>
                      <a:pt x="45" y="197"/>
                    </a:lnTo>
                    <a:lnTo>
                      <a:pt x="43" y="163"/>
                    </a:lnTo>
                    <a:lnTo>
                      <a:pt x="30" y="137"/>
                    </a:lnTo>
                    <a:lnTo>
                      <a:pt x="7" y="118"/>
                    </a:lnTo>
                    <a:lnTo>
                      <a:pt x="30" y="129"/>
                    </a:lnTo>
                    <a:lnTo>
                      <a:pt x="23" y="106"/>
                    </a:lnTo>
                    <a:lnTo>
                      <a:pt x="37" y="117"/>
                    </a:lnTo>
                    <a:lnTo>
                      <a:pt x="29" y="75"/>
                    </a:lnTo>
                    <a:lnTo>
                      <a:pt x="46" y="2"/>
                    </a:lnTo>
                    <a:lnTo>
                      <a:pt x="89" y="0"/>
                    </a:lnTo>
                    <a:lnTo>
                      <a:pt x="85" y="48"/>
                    </a:lnTo>
                    <a:lnTo>
                      <a:pt x="80" y="149"/>
                    </a:lnTo>
                    <a:lnTo>
                      <a:pt x="49" y="259"/>
                    </a:lnTo>
                    <a:lnTo>
                      <a:pt x="35" y="281"/>
                    </a:lnTo>
                    <a:lnTo>
                      <a:pt x="18" y="307"/>
                    </a:lnTo>
                    <a:lnTo>
                      <a:pt x="2" y="33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9" name="Freeform 9">
                <a:extLst>
                  <a:ext uri="{FF2B5EF4-FFF2-40B4-BE49-F238E27FC236}">
                    <a16:creationId xmlns:a16="http://schemas.microsoft.com/office/drawing/2014/main" id="{8FE14EB1-0622-FD4F-89CC-6FE4E3FE9C75}"/>
                  </a:ext>
                </a:extLst>
              </p:cNvPr>
              <p:cNvSpPr>
                <a:spLocks/>
              </p:cNvSpPr>
              <p:nvPr/>
            </p:nvSpPr>
            <p:spPr bwMode="auto">
              <a:xfrm>
                <a:off x="3190" y="3555"/>
                <a:ext cx="24" cy="9"/>
              </a:xfrm>
              <a:custGeom>
                <a:avLst/>
                <a:gdLst>
                  <a:gd name="T0" fmla="*/ 0 w 24"/>
                  <a:gd name="T1" fmla="*/ 5 h 9"/>
                  <a:gd name="T2" fmla="*/ 3 w 24"/>
                  <a:gd name="T3" fmla="*/ 1 h 9"/>
                  <a:gd name="T4" fmla="*/ 15 w 24"/>
                  <a:gd name="T5" fmla="*/ 0 h 9"/>
                  <a:gd name="T6" fmla="*/ 21 w 24"/>
                  <a:gd name="T7" fmla="*/ 3 h 9"/>
                  <a:gd name="T8" fmla="*/ 23 w 24"/>
                  <a:gd name="T9" fmla="*/ 8 h 9"/>
                  <a:gd name="T10" fmla="*/ 15 w 24"/>
                  <a:gd name="T11" fmla="*/ 4 h 9"/>
                  <a:gd name="T12" fmla="*/ 0 w 2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5"/>
                    </a:moveTo>
                    <a:lnTo>
                      <a:pt x="3" y="1"/>
                    </a:lnTo>
                    <a:lnTo>
                      <a:pt x="15" y="0"/>
                    </a:lnTo>
                    <a:lnTo>
                      <a:pt x="21" y="3"/>
                    </a:lnTo>
                    <a:lnTo>
                      <a:pt x="23" y="8"/>
                    </a:lnTo>
                    <a:lnTo>
                      <a:pt x="15" y="4"/>
                    </a:lnTo>
                    <a:lnTo>
                      <a:pt x="0" y="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Freeform 10">
                <a:extLst>
                  <a:ext uri="{FF2B5EF4-FFF2-40B4-BE49-F238E27FC236}">
                    <a16:creationId xmlns:a16="http://schemas.microsoft.com/office/drawing/2014/main" id="{B210C57B-38BB-834A-B6D3-7E277728F7AC}"/>
                  </a:ext>
                </a:extLst>
              </p:cNvPr>
              <p:cNvSpPr>
                <a:spLocks/>
              </p:cNvSpPr>
              <p:nvPr/>
            </p:nvSpPr>
            <p:spPr bwMode="auto">
              <a:xfrm>
                <a:off x="3216" y="3541"/>
                <a:ext cx="26" cy="62"/>
              </a:xfrm>
              <a:custGeom>
                <a:avLst/>
                <a:gdLst>
                  <a:gd name="T0" fmla="*/ 12 w 26"/>
                  <a:gd name="T1" fmla="*/ 0 h 62"/>
                  <a:gd name="T2" fmla="*/ 12 w 26"/>
                  <a:gd name="T3" fmla="*/ 16 h 62"/>
                  <a:gd name="T4" fmla="*/ 11 w 26"/>
                  <a:gd name="T5" fmla="*/ 39 h 62"/>
                  <a:gd name="T6" fmla="*/ 0 w 26"/>
                  <a:gd name="T7" fmla="*/ 57 h 62"/>
                  <a:gd name="T8" fmla="*/ 6 w 26"/>
                  <a:gd name="T9" fmla="*/ 61 h 62"/>
                  <a:gd name="T10" fmla="*/ 10 w 26"/>
                  <a:gd name="T11" fmla="*/ 59 h 62"/>
                  <a:gd name="T12" fmla="*/ 13 w 26"/>
                  <a:gd name="T13" fmla="*/ 53 h 62"/>
                  <a:gd name="T14" fmla="*/ 16 w 26"/>
                  <a:gd name="T15" fmla="*/ 45 h 62"/>
                  <a:gd name="T16" fmla="*/ 16 w 26"/>
                  <a:gd name="T17" fmla="*/ 41 h 62"/>
                  <a:gd name="T18" fmla="*/ 22 w 26"/>
                  <a:gd name="T19" fmla="*/ 33 h 62"/>
                  <a:gd name="T20" fmla="*/ 24 w 26"/>
                  <a:gd name="T21" fmla="*/ 28 h 62"/>
                  <a:gd name="T22" fmla="*/ 25 w 26"/>
                  <a:gd name="T23" fmla="*/ 19 h 62"/>
                  <a:gd name="T24" fmla="*/ 12 w 2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2">
                    <a:moveTo>
                      <a:pt x="12" y="0"/>
                    </a:moveTo>
                    <a:lnTo>
                      <a:pt x="12" y="16"/>
                    </a:lnTo>
                    <a:lnTo>
                      <a:pt x="11" y="39"/>
                    </a:lnTo>
                    <a:lnTo>
                      <a:pt x="0" y="57"/>
                    </a:lnTo>
                    <a:lnTo>
                      <a:pt x="6" y="61"/>
                    </a:lnTo>
                    <a:lnTo>
                      <a:pt x="10" y="59"/>
                    </a:lnTo>
                    <a:lnTo>
                      <a:pt x="13" y="53"/>
                    </a:lnTo>
                    <a:lnTo>
                      <a:pt x="16" y="45"/>
                    </a:lnTo>
                    <a:lnTo>
                      <a:pt x="16" y="41"/>
                    </a:lnTo>
                    <a:lnTo>
                      <a:pt x="22" y="33"/>
                    </a:lnTo>
                    <a:lnTo>
                      <a:pt x="24" y="28"/>
                    </a:lnTo>
                    <a:lnTo>
                      <a:pt x="25" y="19"/>
                    </a:lnTo>
                    <a:lnTo>
                      <a:pt x="12"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1931" name="Group 11">
              <a:extLst>
                <a:ext uri="{FF2B5EF4-FFF2-40B4-BE49-F238E27FC236}">
                  <a16:creationId xmlns:a16="http://schemas.microsoft.com/office/drawing/2014/main" id="{BF9D9B53-08BB-7449-87A5-F8BDEA40B14D}"/>
                </a:ext>
              </a:extLst>
            </p:cNvPr>
            <p:cNvGrpSpPr>
              <a:grpSpLocks/>
            </p:cNvGrpSpPr>
            <p:nvPr/>
          </p:nvGrpSpPr>
          <p:grpSpPr bwMode="auto">
            <a:xfrm>
              <a:off x="3166" y="1889"/>
              <a:ext cx="1623" cy="1584"/>
              <a:chOff x="3166" y="1889"/>
              <a:chExt cx="1623" cy="1584"/>
            </a:xfrm>
          </p:grpSpPr>
          <p:grpSp>
            <p:nvGrpSpPr>
              <p:cNvPr id="81932" name="Group 12">
                <a:extLst>
                  <a:ext uri="{FF2B5EF4-FFF2-40B4-BE49-F238E27FC236}">
                    <a16:creationId xmlns:a16="http://schemas.microsoft.com/office/drawing/2014/main" id="{E19D8A89-0ED6-2247-8EF0-69EC57A4DA20}"/>
                  </a:ext>
                </a:extLst>
              </p:cNvPr>
              <p:cNvGrpSpPr>
                <a:grpSpLocks/>
              </p:cNvGrpSpPr>
              <p:nvPr/>
            </p:nvGrpSpPr>
            <p:grpSpPr bwMode="auto">
              <a:xfrm>
                <a:off x="3274" y="2889"/>
                <a:ext cx="839" cy="584"/>
                <a:chOff x="3274" y="2889"/>
                <a:chExt cx="839" cy="584"/>
              </a:xfrm>
            </p:grpSpPr>
            <p:sp>
              <p:nvSpPr>
                <p:cNvPr id="81933" name="Freeform 13">
                  <a:extLst>
                    <a:ext uri="{FF2B5EF4-FFF2-40B4-BE49-F238E27FC236}">
                      <a16:creationId xmlns:a16="http://schemas.microsoft.com/office/drawing/2014/main" id="{EA0CE5E2-3844-2D46-8EC2-0BD16E13515D}"/>
                    </a:ext>
                  </a:extLst>
                </p:cNvPr>
                <p:cNvSpPr>
                  <a:spLocks/>
                </p:cNvSpPr>
                <p:nvPr/>
              </p:nvSpPr>
              <p:spPr bwMode="auto">
                <a:xfrm>
                  <a:off x="3274" y="2889"/>
                  <a:ext cx="839" cy="584"/>
                </a:xfrm>
                <a:custGeom>
                  <a:avLst/>
                  <a:gdLst>
                    <a:gd name="T0" fmla="*/ 117 w 839"/>
                    <a:gd name="T1" fmla="*/ 34 h 584"/>
                    <a:gd name="T2" fmla="*/ 83 w 839"/>
                    <a:gd name="T3" fmla="*/ 225 h 584"/>
                    <a:gd name="T4" fmla="*/ 34 w 839"/>
                    <a:gd name="T5" fmla="*/ 367 h 584"/>
                    <a:gd name="T6" fmla="*/ 0 w 839"/>
                    <a:gd name="T7" fmla="*/ 583 h 584"/>
                    <a:gd name="T8" fmla="*/ 804 w 839"/>
                    <a:gd name="T9" fmla="*/ 583 h 584"/>
                    <a:gd name="T10" fmla="*/ 838 w 839"/>
                    <a:gd name="T11" fmla="*/ 338 h 584"/>
                    <a:gd name="T12" fmla="*/ 838 w 839"/>
                    <a:gd name="T13" fmla="*/ 157 h 584"/>
                    <a:gd name="T14" fmla="*/ 813 w 839"/>
                    <a:gd name="T15" fmla="*/ 0 h 584"/>
                    <a:gd name="T16" fmla="*/ 117 w 839"/>
                    <a:gd name="T17" fmla="*/ 3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584">
                      <a:moveTo>
                        <a:pt x="117" y="34"/>
                      </a:moveTo>
                      <a:lnTo>
                        <a:pt x="83" y="225"/>
                      </a:lnTo>
                      <a:lnTo>
                        <a:pt x="34" y="367"/>
                      </a:lnTo>
                      <a:lnTo>
                        <a:pt x="0" y="583"/>
                      </a:lnTo>
                      <a:lnTo>
                        <a:pt x="804" y="583"/>
                      </a:lnTo>
                      <a:lnTo>
                        <a:pt x="838" y="338"/>
                      </a:lnTo>
                      <a:lnTo>
                        <a:pt x="838" y="157"/>
                      </a:lnTo>
                      <a:lnTo>
                        <a:pt x="813" y="0"/>
                      </a:lnTo>
                      <a:lnTo>
                        <a:pt x="117" y="34"/>
                      </a:lnTo>
                    </a:path>
                  </a:pathLst>
                </a:custGeom>
                <a:solidFill>
                  <a:srgbClr val="201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Freeform 14">
                  <a:extLst>
                    <a:ext uri="{FF2B5EF4-FFF2-40B4-BE49-F238E27FC236}">
                      <a16:creationId xmlns:a16="http://schemas.microsoft.com/office/drawing/2014/main" id="{B815096C-3EED-5749-826E-6312FE813FFC}"/>
                    </a:ext>
                  </a:extLst>
                </p:cNvPr>
                <p:cNvSpPr>
                  <a:spLocks/>
                </p:cNvSpPr>
                <p:nvPr/>
              </p:nvSpPr>
              <p:spPr bwMode="auto">
                <a:xfrm>
                  <a:off x="3283" y="2941"/>
                  <a:ext cx="801" cy="519"/>
                </a:xfrm>
                <a:custGeom>
                  <a:avLst/>
                  <a:gdLst>
                    <a:gd name="T0" fmla="*/ 124 w 801"/>
                    <a:gd name="T1" fmla="*/ 15 h 519"/>
                    <a:gd name="T2" fmla="*/ 185 w 801"/>
                    <a:gd name="T3" fmla="*/ 48 h 519"/>
                    <a:gd name="T4" fmla="*/ 175 w 801"/>
                    <a:gd name="T5" fmla="*/ 90 h 519"/>
                    <a:gd name="T6" fmla="*/ 190 w 801"/>
                    <a:gd name="T7" fmla="*/ 99 h 519"/>
                    <a:gd name="T8" fmla="*/ 206 w 801"/>
                    <a:gd name="T9" fmla="*/ 55 h 519"/>
                    <a:gd name="T10" fmla="*/ 262 w 801"/>
                    <a:gd name="T11" fmla="*/ 72 h 519"/>
                    <a:gd name="T12" fmla="*/ 350 w 801"/>
                    <a:gd name="T13" fmla="*/ 80 h 519"/>
                    <a:gd name="T14" fmla="*/ 418 w 801"/>
                    <a:gd name="T15" fmla="*/ 174 h 519"/>
                    <a:gd name="T16" fmla="*/ 450 w 801"/>
                    <a:gd name="T17" fmla="*/ 77 h 519"/>
                    <a:gd name="T18" fmla="*/ 586 w 801"/>
                    <a:gd name="T19" fmla="*/ 77 h 519"/>
                    <a:gd name="T20" fmla="*/ 584 w 801"/>
                    <a:gd name="T21" fmla="*/ 126 h 519"/>
                    <a:gd name="T22" fmla="*/ 603 w 801"/>
                    <a:gd name="T23" fmla="*/ 124 h 519"/>
                    <a:gd name="T24" fmla="*/ 607 w 801"/>
                    <a:gd name="T25" fmla="*/ 77 h 519"/>
                    <a:gd name="T26" fmla="*/ 681 w 801"/>
                    <a:gd name="T27" fmla="*/ 70 h 519"/>
                    <a:gd name="T28" fmla="*/ 749 w 801"/>
                    <a:gd name="T29" fmla="*/ 43 h 519"/>
                    <a:gd name="T30" fmla="*/ 790 w 801"/>
                    <a:gd name="T31" fmla="*/ 0 h 519"/>
                    <a:gd name="T32" fmla="*/ 761 w 801"/>
                    <a:gd name="T33" fmla="*/ 90 h 519"/>
                    <a:gd name="T34" fmla="*/ 734 w 801"/>
                    <a:gd name="T35" fmla="*/ 155 h 519"/>
                    <a:gd name="T36" fmla="*/ 703 w 801"/>
                    <a:gd name="T37" fmla="*/ 133 h 519"/>
                    <a:gd name="T38" fmla="*/ 741 w 801"/>
                    <a:gd name="T39" fmla="*/ 216 h 519"/>
                    <a:gd name="T40" fmla="*/ 793 w 801"/>
                    <a:gd name="T41" fmla="*/ 262 h 519"/>
                    <a:gd name="T42" fmla="*/ 800 w 801"/>
                    <a:gd name="T43" fmla="*/ 361 h 519"/>
                    <a:gd name="T44" fmla="*/ 768 w 801"/>
                    <a:gd name="T45" fmla="*/ 518 h 519"/>
                    <a:gd name="T46" fmla="*/ 423 w 801"/>
                    <a:gd name="T47" fmla="*/ 511 h 519"/>
                    <a:gd name="T48" fmla="*/ 550 w 801"/>
                    <a:gd name="T49" fmla="*/ 473 h 519"/>
                    <a:gd name="T50" fmla="*/ 577 w 801"/>
                    <a:gd name="T51" fmla="*/ 407 h 519"/>
                    <a:gd name="T52" fmla="*/ 528 w 801"/>
                    <a:gd name="T53" fmla="*/ 463 h 519"/>
                    <a:gd name="T54" fmla="*/ 416 w 801"/>
                    <a:gd name="T55" fmla="*/ 518 h 519"/>
                    <a:gd name="T56" fmla="*/ 391 w 801"/>
                    <a:gd name="T57" fmla="*/ 424 h 519"/>
                    <a:gd name="T58" fmla="*/ 421 w 801"/>
                    <a:gd name="T59" fmla="*/ 322 h 519"/>
                    <a:gd name="T60" fmla="*/ 426 w 801"/>
                    <a:gd name="T61" fmla="*/ 247 h 519"/>
                    <a:gd name="T62" fmla="*/ 411 w 801"/>
                    <a:gd name="T63" fmla="*/ 249 h 519"/>
                    <a:gd name="T64" fmla="*/ 389 w 801"/>
                    <a:gd name="T65" fmla="*/ 421 h 519"/>
                    <a:gd name="T66" fmla="*/ 416 w 801"/>
                    <a:gd name="T67" fmla="*/ 511 h 519"/>
                    <a:gd name="T68" fmla="*/ 347 w 801"/>
                    <a:gd name="T69" fmla="*/ 516 h 519"/>
                    <a:gd name="T70" fmla="*/ 292 w 801"/>
                    <a:gd name="T71" fmla="*/ 504 h 519"/>
                    <a:gd name="T72" fmla="*/ 226 w 801"/>
                    <a:gd name="T73" fmla="*/ 431 h 519"/>
                    <a:gd name="T74" fmla="*/ 195 w 801"/>
                    <a:gd name="T75" fmla="*/ 399 h 519"/>
                    <a:gd name="T76" fmla="*/ 190 w 801"/>
                    <a:gd name="T77" fmla="*/ 426 h 519"/>
                    <a:gd name="T78" fmla="*/ 280 w 801"/>
                    <a:gd name="T79" fmla="*/ 511 h 519"/>
                    <a:gd name="T80" fmla="*/ 182 w 801"/>
                    <a:gd name="T81" fmla="*/ 514 h 519"/>
                    <a:gd name="T82" fmla="*/ 0 w 801"/>
                    <a:gd name="T83" fmla="*/ 514 h 519"/>
                    <a:gd name="T84" fmla="*/ 29 w 801"/>
                    <a:gd name="T85" fmla="*/ 424 h 519"/>
                    <a:gd name="T86" fmla="*/ 34 w 801"/>
                    <a:gd name="T87" fmla="*/ 319 h 519"/>
                    <a:gd name="T88" fmla="*/ 89 w 801"/>
                    <a:gd name="T89" fmla="*/ 312 h 519"/>
                    <a:gd name="T90" fmla="*/ 156 w 801"/>
                    <a:gd name="T91" fmla="*/ 242 h 519"/>
                    <a:gd name="T92" fmla="*/ 143 w 801"/>
                    <a:gd name="T93" fmla="*/ 138 h 519"/>
                    <a:gd name="T94" fmla="*/ 119 w 801"/>
                    <a:gd name="T95" fmla="*/ 122 h 519"/>
                    <a:gd name="T96" fmla="*/ 124 w 801"/>
                    <a:gd name="T97" fmla="*/ 145 h 519"/>
                    <a:gd name="T98" fmla="*/ 143 w 801"/>
                    <a:gd name="T99" fmla="*/ 216 h 519"/>
                    <a:gd name="T100" fmla="*/ 121 w 801"/>
                    <a:gd name="T101" fmla="*/ 257 h 519"/>
                    <a:gd name="T102" fmla="*/ 77 w 801"/>
                    <a:gd name="T103" fmla="*/ 301 h 519"/>
                    <a:gd name="T104" fmla="*/ 51 w 801"/>
                    <a:gd name="T105" fmla="*/ 302 h 519"/>
                    <a:gd name="T106" fmla="*/ 80 w 801"/>
                    <a:gd name="T107" fmla="*/ 206 h 519"/>
                    <a:gd name="T108" fmla="*/ 92 w 801"/>
                    <a:gd name="T109" fmla="*/ 138 h 519"/>
                    <a:gd name="T110" fmla="*/ 124 w 801"/>
                    <a:gd name="T111" fmla="*/ 1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1" h="519">
                      <a:moveTo>
                        <a:pt x="124" y="15"/>
                      </a:moveTo>
                      <a:lnTo>
                        <a:pt x="185" y="48"/>
                      </a:lnTo>
                      <a:lnTo>
                        <a:pt x="175" y="90"/>
                      </a:lnTo>
                      <a:lnTo>
                        <a:pt x="190" y="99"/>
                      </a:lnTo>
                      <a:lnTo>
                        <a:pt x="206" y="55"/>
                      </a:lnTo>
                      <a:lnTo>
                        <a:pt x="262" y="72"/>
                      </a:lnTo>
                      <a:lnTo>
                        <a:pt x="350" y="80"/>
                      </a:lnTo>
                      <a:lnTo>
                        <a:pt x="418" y="174"/>
                      </a:lnTo>
                      <a:lnTo>
                        <a:pt x="450" y="77"/>
                      </a:lnTo>
                      <a:lnTo>
                        <a:pt x="586" y="77"/>
                      </a:lnTo>
                      <a:lnTo>
                        <a:pt x="584" y="126"/>
                      </a:lnTo>
                      <a:lnTo>
                        <a:pt x="603" y="124"/>
                      </a:lnTo>
                      <a:lnTo>
                        <a:pt x="607" y="77"/>
                      </a:lnTo>
                      <a:lnTo>
                        <a:pt x="681" y="70"/>
                      </a:lnTo>
                      <a:lnTo>
                        <a:pt x="749" y="43"/>
                      </a:lnTo>
                      <a:lnTo>
                        <a:pt x="790" y="0"/>
                      </a:lnTo>
                      <a:lnTo>
                        <a:pt x="761" y="90"/>
                      </a:lnTo>
                      <a:lnTo>
                        <a:pt x="734" y="155"/>
                      </a:lnTo>
                      <a:lnTo>
                        <a:pt x="703" y="133"/>
                      </a:lnTo>
                      <a:lnTo>
                        <a:pt x="741" y="216"/>
                      </a:lnTo>
                      <a:lnTo>
                        <a:pt x="793" y="262"/>
                      </a:lnTo>
                      <a:lnTo>
                        <a:pt x="800" y="361"/>
                      </a:lnTo>
                      <a:lnTo>
                        <a:pt x="768" y="518"/>
                      </a:lnTo>
                      <a:lnTo>
                        <a:pt x="423" y="511"/>
                      </a:lnTo>
                      <a:lnTo>
                        <a:pt x="550" y="473"/>
                      </a:lnTo>
                      <a:lnTo>
                        <a:pt x="577" y="407"/>
                      </a:lnTo>
                      <a:lnTo>
                        <a:pt x="528" y="463"/>
                      </a:lnTo>
                      <a:lnTo>
                        <a:pt x="416" y="518"/>
                      </a:lnTo>
                      <a:lnTo>
                        <a:pt x="391" y="424"/>
                      </a:lnTo>
                      <a:lnTo>
                        <a:pt x="421" y="322"/>
                      </a:lnTo>
                      <a:lnTo>
                        <a:pt x="426" y="247"/>
                      </a:lnTo>
                      <a:lnTo>
                        <a:pt x="411" y="249"/>
                      </a:lnTo>
                      <a:lnTo>
                        <a:pt x="389" y="421"/>
                      </a:lnTo>
                      <a:lnTo>
                        <a:pt x="416" y="511"/>
                      </a:lnTo>
                      <a:lnTo>
                        <a:pt x="347" y="516"/>
                      </a:lnTo>
                      <a:lnTo>
                        <a:pt x="292" y="504"/>
                      </a:lnTo>
                      <a:lnTo>
                        <a:pt x="226" y="431"/>
                      </a:lnTo>
                      <a:lnTo>
                        <a:pt x="195" y="399"/>
                      </a:lnTo>
                      <a:lnTo>
                        <a:pt x="190" y="426"/>
                      </a:lnTo>
                      <a:lnTo>
                        <a:pt x="280" y="511"/>
                      </a:lnTo>
                      <a:lnTo>
                        <a:pt x="182" y="514"/>
                      </a:lnTo>
                      <a:lnTo>
                        <a:pt x="0" y="514"/>
                      </a:lnTo>
                      <a:lnTo>
                        <a:pt x="29" y="424"/>
                      </a:lnTo>
                      <a:lnTo>
                        <a:pt x="34" y="319"/>
                      </a:lnTo>
                      <a:lnTo>
                        <a:pt x="89" y="312"/>
                      </a:lnTo>
                      <a:lnTo>
                        <a:pt x="156" y="242"/>
                      </a:lnTo>
                      <a:lnTo>
                        <a:pt x="143" y="138"/>
                      </a:lnTo>
                      <a:lnTo>
                        <a:pt x="119" y="122"/>
                      </a:lnTo>
                      <a:lnTo>
                        <a:pt x="124" y="145"/>
                      </a:lnTo>
                      <a:lnTo>
                        <a:pt x="143" y="216"/>
                      </a:lnTo>
                      <a:lnTo>
                        <a:pt x="121" y="257"/>
                      </a:lnTo>
                      <a:lnTo>
                        <a:pt x="77" y="301"/>
                      </a:lnTo>
                      <a:lnTo>
                        <a:pt x="51" y="302"/>
                      </a:lnTo>
                      <a:lnTo>
                        <a:pt x="80" y="206"/>
                      </a:lnTo>
                      <a:lnTo>
                        <a:pt x="92" y="138"/>
                      </a:lnTo>
                      <a:lnTo>
                        <a:pt x="124" y="15"/>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Freeform 15">
                  <a:extLst>
                    <a:ext uri="{FF2B5EF4-FFF2-40B4-BE49-F238E27FC236}">
                      <a16:creationId xmlns:a16="http://schemas.microsoft.com/office/drawing/2014/main" id="{85378E95-585A-F44E-BDDC-0188AB0368A1}"/>
                    </a:ext>
                  </a:extLst>
                </p:cNvPr>
                <p:cNvSpPr>
                  <a:spLocks/>
                </p:cNvSpPr>
                <p:nvPr/>
              </p:nvSpPr>
              <p:spPr bwMode="auto">
                <a:xfrm>
                  <a:off x="4030" y="2963"/>
                  <a:ext cx="64" cy="225"/>
                </a:xfrm>
                <a:custGeom>
                  <a:avLst/>
                  <a:gdLst>
                    <a:gd name="T0" fmla="*/ 0 w 64"/>
                    <a:gd name="T1" fmla="*/ 146 h 225"/>
                    <a:gd name="T2" fmla="*/ 32 w 64"/>
                    <a:gd name="T3" fmla="*/ 198 h 225"/>
                    <a:gd name="T4" fmla="*/ 57 w 64"/>
                    <a:gd name="T5" fmla="*/ 224 h 225"/>
                    <a:gd name="T6" fmla="*/ 63 w 64"/>
                    <a:gd name="T7" fmla="*/ 176 h 225"/>
                    <a:gd name="T8" fmla="*/ 58 w 64"/>
                    <a:gd name="T9" fmla="*/ 100 h 225"/>
                    <a:gd name="T10" fmla="*/ 52 w 64"/>
                    <a:gd name="T11" fmla="*/ 0 h 225"/>
                    <a:gd name="T12" fmla="*/ 25 w 64"/>
                    <a:gd name="T13" fmla="*/ 105 h 225"/>
                    <a:gd name="T14" fmla="*/ 0 w 64"/>
                    <a:gd name="T15" fmla="*/ 146 h 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25">
                      <a:moveTo>
                        <a:pt x="0" y="146"/>
                      </a:moveTo>
                      <a:lnTo>
                        <a:pt x="32" y="198"/>
                      </a:lnTo>
                      <a:lnTo>
                        <a:pt x="57" y="224"/>
                      </a:lnTo>
                      <a:lnTo>
                        <a:pt x="63" y="176"/>
                      </a:lnTo>
                      <a:lnTo>
                        <a:pt x="58" y="100"/>
                      </a:lnTo>
                      <a:lnTo>
                        <a:pt x="52" y="0"/>
                      </a:lnTo>
                      <a:lnTo>
                        <a:pt x="25" y="105"/>
                      </a:lnTo>
                      <a:lnTo>
                        <a:pt x="0" y="146"/>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1936" name="Freeform 16">
                <a:extLst>
                  <a:ext uri="{FF2B5EF4-FFF2-40B4-BE49-F238E27FC236}">
                    <a16:creationId xmlns:a16="http://schemas.microsoft.com/office/drawing/2014/main" id="{7A4BB956-89C6-774C-9D25-0BC131DDF423}"/>
                  </a:ext>
                </a:extLst>
              </p:cNvPr>
              <p:cNvSpPr>
                <a:spLocks/>
              </p:cNvSpPr>
              <p:nvPr/>
            </p:nvSpPr>
            <p:spPr bwMode="auto">
              <a:xfrm>
                <a:off x="3166" y="1889"/>
                <a:ext cx="1623" cy="1331"/>
              </a:xfrm>
              <a:custGeom>
                <a:avLst/>
                <a:gdLst>
                  <a:gd name="T0" fmla="*/ 397 w 1623"/>
                  <a:gd name="T1" fmla="*/ 63 h 1331"/>
                  <a:gd name="T2" fmla="*/ 367 w 1623"/>
                  <a:gd name="T3" fmla="*/ 122 h 1331"/>
                  <a:gd name="T4" fmla="*/ 265 w 1623"/>
                  <a:gd name="T5" fmla="*/ 171 h 1331"/>
                  <a:gd name="T6" fmla="*/ 176 w 1623"/>
                  <a:gd name="T7" fmla="*/ 191 h 1331"/>
                  <a:gd name="T8" fmla="*/ 132 w 1623"/>
                  <a:gd name="T9" fmla="*/ 225 h 1331"/>
                  <a:gd name="T10" fmla="*/ 93 w 1623"/>
                  <a:gd name="T11" fmla="*/ 299 h 1331"/>
                  <a:gd name="T12" fmla="*/ 73 w 1623"/>
                  <a:gd name="T13" fmla="*/ 411 h 1331"/>
                  <a:gd name="T14" fmla="*/ 59 w 1623"/>
                  <a:gd name="T15" fmla="*/ 568 h 1331"/>
                  <a:gd name="T16" fmla="*/ 10 w 1623"/>
                  <a:gd name="T17" fmla="*/ 769 h 1331"/>
                  <a:gd name="T18" fmla="*/ 0 w 1623"/>
                  <a:gd name="T19" fmla="*/ 1073 h 1331"/>
                  <a:gd name="T20" fmla="*/ 34 w 1623"/>
                  <a:gd name="T21" fmla="*/ 1196 h 1331"/>
                  <a:gd name="T22" fmla="*/ 24 w 1623"/>
                  <a:gd name="T23" fmla="*/ 1292 h 1331"/>
                  <a:gd name="T24" fmla="*/ 43 w 1623"/>
                  <a:gd name="T25" fmla="*/ 1312 h 1331"/>
                  <a:gd name="T26" fmla="*/ 111 w 1623"/>
                  <a:gd name="T27" fmla="*/ 1330 h 1331"/>
                  <a:gd name="T28" fmla="*/ 160 w 1623"/>
                  <a:gd name="T29" fmla="*/ 1322 h 1331"/>
                  <a:gd name="T30" fmla="*/ 184 w 1623"/>
                  <a:gd name="T31" fmla="*/ 1246 h 1331"/>
                  <a:gd name="T32" fmla="*/ 225 w 1623"/>
                  <a:gd name="T33" fmla="*/ 1039 h 1331"/>
                  <a:gd name="T34" fmla="*/ 421 w 1623"/>
                  <a:gd name="T35" fmla="*/ 1112 h 1331"/>
                  <a:gd name="T36" fmla="*/ 647 w 1623"/>
                  <a:gd name="T37" fmla="*/ 1117 h 1331"/>
                  <a:gd name="T38" fmla="*/ 823 w 1623"/>
                  <a:gd name="T39" fmla="*/ 1098 h 1331"/>
                  <a:gd name="T40" fmla="*/ 858 w 1623"/>
                  <a:gd name="T41" fmla="*/ 1054 h 1331"/>
                  <a:gd name="T42" fmla="*/ 917 w 1623"/>
                  <a:gd name="T43" fmla="*/ 1005 h 1331"/>
                  <a:gd name="T44" fmla="*/ 946 w 1623"/>
                  <a:gd name="T45" fmla="*/ 926 h 1331"/>
                  <a:gd name="T46" fmla="*/ 970 w 1623"/>
                  <a:gd name="T47" fmla="*/ 843 h 1331"/>
                  <a:gd name="T48" fmla="*/ 990 w 1623"/>
                  <a:gd name="T49" fmla="*/ 710 h 1331"/>
                  <a:gd name="T50" fmla="*/ 1010 w 1623"/>
                  <a:gd name="T51" fmla="*/ 549 h 1331"/>
                  <a:gd name="T52" fmla="*/ 1186 w 1623"/>
                  <a:gd name="T53" fmla="*/ 441 h 1331"/>
                  <a:gd name="T54" fmla="*/ 1421 w 1623"/>
                  <a:gd name="T55" fmla="*/ 407 h 1331"/>
                  <a:gd name="T56" fmla="*/ 1578 w 1623"/>
                  <a:gd name="T57" fmla="*/ 348 h 1331"/>
                  <a:gd name="T58" fmla="*/ 1622 w 1623"/>
                  <a:gd name="T59" fmla="*/ 245 h 1331"/>
                  <a:gd name="T60" fmla="*/ 1588 w 1623"/>
                  <a:gd name="T61" fmla="*/ 161 h 1331"/>
                  <a:gd name="T62" fmla="*/ 1456 w 1623"/>
                  <a:gd name="T63" fmla="*/ 98 h 1331"/>
                  <a:gd name="T64" fmla="*/ 1353 w 1623"/>
                  <a:gd name="T65" fmla="*/ 98 h 1331"/>
                  <a:gd name="T66" fmla="*/ 1260 w 1623"/>
                  <a:gd name="T67" fmla="*/ 112 h 1331"/>
                  <a:gd name="T68" fmla="*/ 1196 w 1623"/>
                  <a:gd name="T69" fmla="*/ 157 h 1331"/>
                  <a:gd name="T70" fmla="*/ 1088 w 1623"/>
                  <a:gd name="T71" fmla="*/ 181 h 1331"/>
                  <a:gd name="T72" fmla="*/ 995 w 1623"/>
                  <a:gd name="T73" fmla="*/ 171 h 1331"/>
                  <a:gd name="T74" fmla="*/ 951 w 1623"/>
                  <a:gd name="T75" fmla="*/ 147 h 1331"/>
                  <a:gd name="T76" fmla="*/ 892 w 1623"/>
                  <a:gd name="T77" fmla="*/ 132 h 1331"/>
                  <a:gd name="T78" fmla="*/ 809 w 1623"/>
                  <a:gd name="T79" fmla="*/ 127 h 1331"/>
                  <a:gd name="T80" fmla="*/ 720 w 1623"/>
                  <a:gd name="T81" fmla="*/ 98 h 1331"/>
                  <a:gd name="T82" fmla="*/ 681 w 1623"/>
                  <a:gd name="T83" fmla="*/ 14 h 1331"/>
                  <a:gd name="T84" fmla="*/ 490 w 1623"/>
                  <a:gd name="T85" fmla="*/ 0 h 1331"/>
                  <a:gd name="T86" fmla="*/ 397 w 1623"/>
                  <a:gd name="T87" fmla="*/ 63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331">
                    <a:moveTo>
                      <a:pt x="397" y="63"/>
                    </a:moveTo>
                    <a:lnTo>
                      <a:pt x="367" y="122"/>
                    </a:lnTo>
                    <a:lnTo>
                      <a:pt x="265" y="171"/>
                    </a:lnTo>
                    <a:lnTo>
                      <a:pt x="176" y="191"/>
                    </a:lnTo>
                    <a:lnTo>
                      <a:pt x="132" y="225"/>
                    </a:lnTo>
                    <a:lnTo>
                      <a:pt x="93" y="299"/>
                    </a:lnTo>
                    <a:lnTo>
                      <a:pt x="73" y="411"/>
                    </a:lnTo>
                    <a:lnTo>
                      <a:pt x="59" y="568"/>
                    </a:lnTo>
                    <a:lnTo>
                      <a:pt x="10" y="769"/>
                    </a:lnTo>
                    <a:lnTo>
                      <a:pt x="0" y="1073"/>
                    </a:lnTo>
                    <a:lnTo>
                      <a:pt x="34" y="1196"/>
                    </a:lnTo>
                    <a:lnTo>
                      <a:pt x="24" y="1292"/>
                    </a:lnTo>
                    <a:lnTo>
                      <a:pt x="43" y="1312"/>
                    </a:lnTo>
                    <a:lnTo>
                      <a:pt x="111" y="1330"/>
                    </a:lnTo>
                    <a:lnTo>
                      <a:pt x="160" y="1322"/>
                    </a:lnTo>
                    <a:lnTo>
                      <a:pt x="184" y="1246"/>
                    </a:lnTo>
                    <a:lnTo>
                      <a:pt x="225" y="1039"/>
                    </a:lnTo>
                    <a:lnTo>
                      <a:pt x="421" y="1112"/>
                    </a:lnTo>
                    <a:lnTo>
                      <a:pt x="647" y="1117"/>
                    </a:lnTo>
                    <a:lnTo>
                      <a:pt x="823" y="1098"/>
                    </a:lnTo>
                    <a:lnTo>
                      <a:pt x="858" y="1054"/>
                    </a:lnTo>
                    <a:lnTo>
                      <a:pt x="917" y="1005"/>
                    </a:lnTo>
                    <a:lnTo>
                      <a:pt x="946" y="926"/>
                    </a:lnTo>
                    <a:lnTo>
                      <a:pt x="970" y="843"/>
                    </a:lnTo>
                    <a:lnTo>
                      <a:pt x="990" y="710"/>
                    </a:lnTo>
                    <a:lnTo>
                      <a:pt x="1010" y="549"/>
                    </a:lnTo>
                    <a:lnTo>
                      <a:pt x="1186" y="441"/>
                    </a:lnTo>
                    <a:lnTo>
                      <a:pt x="1421" y="407"/>
                    </a:lnTo>
                    <a:lnTo>
                      <a:pt x="1578" y="348"/>
                    </a:lnTo>
                    <a:lnTo>
                      <a:pt x="1622" y="245"/>
                    </a:lnTo>
                    <a:lnTo>
                      <a:pt x="1588" y="161"/>
                    </a:lnTo>
                    <a:lnTo>
                      <a:pt x="1456" y="98"/>
                    </a:lnTo>
                    <a:lnTo>
                      <a:pt x="1353" y="98"/>
                    </a:lnTo>
                    <a:lnTo>
                      <a:pt x="1260" y="112"/>
                    </a:lnTo>
                    <a:lnTo>
                      <a:pt x="1196" y="157"/>
                    </a:lnTo>
                    <a:lnTo>
                      <a:pt x="1088" y="181"/>
                    </a:lnTo>
                    <a:lnTo>
                      <a:pt x="995" y="171"/>
                    </a:lnTo>
                    <a:lnTo>
                      <a:pt x="951" y="147"/>
                    </a:lnTo>
                    <a:lnTo>
                      <a:pt x="892" y="132"/>
                    </a:lnTo>
                    <a:lnTo>
                      <a:pt x="809" y="127"/>
                    </a:lnTo>
                    <a:lnTo>
                      <a:pt x="720" y="98"/>
                    </a:lnTo>
                    <a:lnTo>
                      <a:pt x="681" y="14"/>
                    </a:lnTo>
                    <a:lnTo>
                      <a:pt x="490" y="0"/>
                    </a:lnTo>
                    <a:lnTo>
                      <a:pt x="397" y="63"/>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7" name="Freeform 17">
                <a:extLst>
                  <a:ext uri="{FF2B5EF4-FFF2-40B4-BE49-F238E27FC236}">
                    <a16:creationId xmlns:a16="http://schemas.microsoft.com/office/drawing/2014/main" id="{5BB3D2C5-88C9-6348-B51B-0E633798520C}"/>
                  </a:ext>
                </a:extLst>
              </p:cNvPr>
              <p:cNvSpPr>
                <a:spLocks/>
              </p:cNvSpPr>
              <p:nvPr/>
            </p:nvSpPr>
            <p:spPr bwMode="auto">
              <a:xfrm>
                <a:off x="3593" y="2036"/>
                <a:ext cx="166" cy="1049"/>
              </a:xfrm>
              <a:custGeom>
                <a:avLst/>
                <a:gdLst>
                  <a:gd name="T0" fmla="*/ 55 w 166"/>
                  <a:gd name="T1" fmla="*/ 14 h 1049"/>
                  <a:gd name="T2" fmla="*/ 89 w 166"/>
                  <a:gd name="T3" fmla="*/ 0 h 1049"/>
                  <a:gd name="T4" fmla="*/ 138 w 166"/>
                  <a:gd name="T5" fmla="*/ 6 h 1049"/>
                  <a:gd name="T6" fmla="*/ 141 w 166"/>
                  <a:gd name="T7" fmla="*/ 54 h 1049"/>
                  <a:gd name="T8" fmla="*/ 118 w 166"/>
                  <a:gd name="T9" fmla="*/ 92 h 1049"/>
                  <a:gd name="T10" fmla="*/ 151 w 166"/>
                  <a:gd name="T11" fmla="*/ 458 h 1049"/>
                  <a:gd name="T12" fmla="*/ 165 w 166"/>
                  <a:gd name="T13" fmla="*/ 682 h 1049"/>
                  <a:gd name="T14" fmla="*/ 155 w 166"/>
                  <a:gd name="T15" fmla="*/ 907 h 1049"/>
                  <a:gd name="T16" fmla="*/ 103 w 166"/>
                  <a:gd name="T17" fmla="*/ 1048 h 1049"/>
                  <a:gd name="T18" fmla="*/ 7 w 166"/>
                  <a:gd name="T19" fmla="*/ 902 h 1049"/>
                  <a:gd name="T20" fmla="*/ 0 w 166"/>
                  <a:gd name="T21" fmla="*/ 732 h 1049"/>
                  <a:gd name="T22" fmla="*/ 7 w 166"/>
                  <a:gd name="T23" fmla="*/ 578 h 1049"/>
                  <a:gd name="T24" fmla="*/ 19 w 166"/>
                  <a:gd name="T25" fmla="*/ 393 h 1049"/>
                  <a:gd name="T26" fmla="*/ 42 w 166"/>
                  <a:gd name="T27" fmla="*/ 225 h 1049"/>
                  <a:gd name="T28" fmla="*/ 66 w 166"/>
                  <a:gd name="T29" fmla="*/ 111 h 1049"/>
                  <a:gd name="T30" fmla="*/ 50 w 166"/>
                  <a:gd name="T31" fmla="*/ 44 h 1049"/>
                  <a:gd name="T32" fmla="*/ 55 w 166"/>
                  <a:gd name="T33" fmla="*/ 14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049">
                    <a:moveTo>
                      <a:pt x="55" y="14"/>
                    </a:moveTo>
                    <a:lnTo>
                      <a:pt x="89" y="0"/>
                    </a:lnTo>
                    <a:lnTo>
                      <a:pt x="138" y="6"/>
                    </a:lnTo>
                    <a:lnTo>
                      <a:pt x="141" y="54"/>
                    </a:lnTo>
                    <a:lnTo>
                      <a:pt x="118" y="92"/>
                    </a:lnTo>
                    <a:lnTo>
                      <a:pt x="151" y="458"/>
                    </a:lnTo>
                    <a:lnTo>
                      <a:pt x="165" y="682"/>
                    </a:lnTo>
                    <a:lnTo>
                      <a:pt x="155" y="907"/>
                    </a:lnTo>
                    <a:lnTo>
                      <a:pt x="103" y="1048"/>
                    </a:lnTo>
                    <a:lnTo>
                      <a:pt x="7" y="902"/>
                    </a:lnTo>
                    <a:lnTo>
                      <a:pt x="0" y="732"/>
                    </a:lnTo>
                    <a:lnTo>
                      <a:pt x="7" y="578"/>
                    </a:lnTo>
                    <a:lnTo>
                      <a:pt x="19" y="393"/>
                    </a:lnTo>
                    <a:lnTo>
                      <a:pt x="42" y="225"/>
                    </a:lnTo>
                    <a:lnTo>
                      <a:pt x="66" y="111"/>
                    </a:lnTo>
                    <a:lnTo>
                      <a:pt x="50" y="44"/>
                    </a:lnTo>
                    <a:lnTo>
                      <a:pt x="55" y="14"/>
                    </a:lnTo>
                  </a:path>
                </a:pathLst>
              </a:custGeom>
              <a:solidFill>
                <a:srgbClr val="404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8" name="Freeform 18">
                <a:extLst>
                  <a:ext uri="{FF2B5EF4-FFF2-40B4-BE49-F238E27FC236}">
                    <a16:creationId xmlns:a16="http://schemas.microsoft.com/office/drawing/2014/main" id="{85E161A9-8676-0144-BCAA-42A793AC5D25}"/>
                  </a:ext>
                </a:extLst>
              </p:cNvPr>
              <p:cNvSpPr>
                <a:spLocks/>
              </p:cNvSpPr>
              <p:nvPr/>
            </p:nvSpPr>
            <p:spPr bwMode="auto">
              <a:xfrm>
                <a:off x="3362" y="2050"/>
                <a:ext cx="127" cy="886"/>
              </a:xfrm>
              <a:custGeom>
                <a:avLst/>
                <a:gdLst>
                  <a:gd name="T0" fmla="*/ 66 w 127"/>
                  <a:gd name="T1" fmla="*/ 30 h 886"/>
                  <a:gd name="T2" fmla="*/ 126 w 127"/>
                  <a:gd name="T3" fmla="*/ 0 h 886"/>
                  <a:gd name="T4" fmla="*/ 98 w 127"/>
                  <a:gd name="T5" fmla="*/ 176 h 886"/>
                  <a:gd name="T6" fmla="*/ 61 w 127"/>
                  <a:gd name="T7" fmla="*/ 302 h 886"/>
                  <a:gd name="T8" fmla="*/ 52 w 127"/>
                  <a:gd name="T9" fmla="*/ 444 h 886"/>
                  <a:gd name="T10" fmla="*/ 70 w 127"/>
                  <a:gd name="T11" fmla="*/ 580 h 886"/>
                  <a:gd name="T12" fmla="*/ 66 w 127"/>
                  <a:gd name="T13" fmla="*/ 755 h 886"/>
                  <a:gd name="T14" fmla="*/ 90 w 127"/>
                  <a:gd name="T15" fmla="*/ 885 h 886"/>
                  <a:gd name="T16" fmla="*/ 33 w 127"/>
                  <a:gd name="T17" fmla="*/ 863 h 886"/>
                  <a:gd name="T18" fmla="*/ 19 w 127"/>
                  <a:gd name="T19" fmla="*/ 761 h 886"/>
                  <a:gd name="T20" fmla="*/ 19 w 127"/>
                  <a:gd name="T21" fmla="*/ 634 h 886"/>
                  <a:gd name="T22" fmla="*/ 0 w 127"/>
                  <a:gd name="T23" fmla="*/ 434 h 886"/>
                  <a:gd name="T24" fmla="*/ 14 w 127"/>
                  <a:gd name="T25" fmla="*/ 332 h 886"/>
                  <a:gd name="T26" fmla="*/ 52 w 127"/>
                  <a:gd name="T27" fmla="*/ 191 h 886"/>
                  <a:gd name="T28" fmla="*/ 66 w 127"/>
                  <a:gd name="T29" fmla="*/ 3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886">
                    <a:moveTo>
                      <a:pt x="66" y="30"/>
                    </a:moveTo>
                    <a:lnTo>
                      <a:pt x="126" y="0"/>
                    </a:lnTo>
                    <a:lnTo>
                      <a:pt x="98" y="176"/>
                    </a:lnTo>
                    <a:lnTo>
                      <a:pt x="61" y="302"/>
                    </a:lnTo>
                    <a:lnTo>
                      <a:pt x="52" y="444"/>
                    </a:lnTo>
                    <a:lnTo>
                      <a:pt x="70" y="580"/>
                    </a:lnTo>
                    <a:lnTo>
                      <a:pt x="66" y="755"/>
                    </a:lnTo>
                    <a:lnTo>
                      <a:pt x="90" y="885"/>
                    </a:lnTo>
                    <a:lnTo>
                      <a:pt x="33" y="863"/>
                    </a:lnTo>
                    <a:lnTo>
                      <a:pt x="19" y="761"/>
                    </a:lnTo>
                    <a:lnTo>
                      <a:pt x="19" y="634"/>
                    </a:lnTo>
                    <a:lnTo>
                      <a:pt x="0" y="434"/>
                    </a:lnTo>
                    <a:lnTo>
                      <a:pt x="14" y="332"/>
                    </a:lnTo>
                    <a:lnTo>
                      <a:pt x="52" y="191"/>
                    </a:lnTo>
                    <a:lnTo>
                      <a:pt x="66" y="3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9" name="Freeform 19">
                <a:extLst>
                  <a:ext uri="{FF2B5EF4-FFF2-40B4-BE49-F238E27FC236}">
                    <a16:creationId xmlns:a16="http://schemas.microsoft.com/office/drawing/2014/main" id="{AD599F79-D62B-884B-BD9A-8A5EBCA18315}"/>
                  </a:ext>
                </a:extLst>
              </p:cNvPr>
              <p:cNvSpPr>
                <a:spLocks/>
              </p:cNvSpPr>
              <p:nvPr/>
            </p:nvSpPr>
            <p:spPr bwMode="auto">
              <a:xfrm>
                <a:off x="3877" y="2006"/>
                <a:ext cx="108" cy="976"/>
              </a:xfrm>
              <a:custGeom>
                <a:avLst/>
                <a:gdLst>
                  <a:gd name="T0" fmla="*/ 27 w 108"/>
                  <a:gd name="T1" fmla="*/ 0 h 976"/>
                  <a:gd name="T2" fmla="*/ 37 w 108"/>
                  <a:gd name="T3" fmla="*/ 107 h 976"/>
                  <a:gd name="T4" fmla="*/ 37 w 108"/>
                  <a:gd name="T5" fmla="*/ 248 h 976"/>
                  <a:gd name="T6" fmla="*/ 37 w 108"/>
                  <a:gd name="T7" fmla="*/ 405 h 976"/>
                  <a:gd name="T8" fmla="*/ 37 w 108"/>
                  <a:gd name="T9" fmla="*/ 629 h 976"/>
                  <a:gd name="T10" fmla="*/ 18 w 108"/>
                  <a:gd name="T11" fmla="*/ 848 h 976"/>
                  <a:gd name="T12" fmla="*/ 0 w 108"/>
                  <a:gd name="T13" fmla="*/ 975 h 976"/>
                  <a:gd name="T14" fmla="*/ 70 w 108"/>
                  <a:gd name="T15" fmla="*/ 963 h 976"/>
                  <a:gd name="T16" fmla="*/ 98 w 108"/>
                  <a:gd name="T17" fmla="*/ 771 h 976"/>
                  <a:gd name="T18" fmla="*/ 107 w 108"/>
                  <a:gd name="T19" fmla="*/ 564 h 976"/>
                  <a:gd name="T20" fmla="*/ 106 w 108"/>
                  <a:gd name="T21" fmla="*/ 341 h 976"/>
                  <a:gd name="T22" fmla="*/ 101 w 108"/>
                  <a:gd name="T23" fmla="*/ 117 h 976"/>
                  <a:gd name="T24" fmla="*/ 93 w 108"/>
                  <a:gd name="T25" fmla="*/ 30 h 976"/>
                  <a:gd name="T26" fmla="*/ 27 w 108"/>
                  <a:gd name="T27"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976">
                    <a:moveTo>
                      <a:pt x="27" y="0"/>
                    </a:moveTo>
                    <a:lnTo>
                      <a:pt x="37" y="107"/>
                    </a:lnTo>
                    <a:lnTo>
                      <a:pt x="37" y="248"/>
                    </a:lnTo>
                    <a:lnTo>
                      <a:pt x="37" y="405"/>
                    </a:lnTo>
                    <a:lnTo>
                      <a:pt x="37" y="629"/>
                    </a:lnTo>
                    <a:lnTo>
                      <a:pt x="18" y="848"/>
                    </a:lnTo>
                    <a:lnTo>
                      <a:pt x="0" y="975"/>
                    </a:lnTo>
                    <a:lnTo>
                      <a:pt x="70" y="963"/>
                    </a:lnTo>
                    <a:lnTo>
                      <a:pt x="98" y="771"/>
                    </a:lnTo>
                    <a:lnTo>
                      <a:pt x="107" y="564"/>
                    </a:lnTo>
                    <a:lnTo>
                      <a:pt x="106" y="341"/>
                    </a:lnTo>
                    <a:lnTo>
                      <a:pt x="101" y="117"/>
                    </a:lnTo>
                    <a:lnTo>
                      <a:pt x="93" y="30"/>
                    </a:lnTo>
                    <a:lnTo>
                      <a:pt x="27" y="0"/>
                    </a:lnTo>
                  </a:path>
                </a:pathLst>
              </a:custGeom>
              <a:solidFill>
                <a:srgbClr val="8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0" name="Freeform 20">
                <a:extLst>
                  <a:ext uri="{FF2B5EF4-FFF2-40B4-BE49-F238E27FC236}">
                    <a16:creationId xmlns:a16="http://schemas.microsoft.com/office/drawing/2014/main" id="{DA08BE04-F78D-9B4F-AFF5-96340C738E35}"/>
                  </a:ext>
                </a:extLst>
              </p:cNvPr>
              <p:cNvSpPr>
                <a:spLocks/>
              </p:cNvSpPr>
              <p:nvPr/>
            </p:nvSpPr>
            <p:spPr bwMode="auto">
              <a:xfrm>
                <a:off x="4245" y="2068"/>
                <a:ext cx="196" cy="177"/>
              </a:xfrm>
              <a:custGeom>
                <a:avLst/>
                <a:gdLst>
                  <a:gd name="T0" fmla="*/ 0 w 196"/>
                  <a:gd name="T1" fmla="*/ 36 h 177"/>
                  <a:gd name="T2" fmla="*/ 19 w 196"/>
                  <a:gd name="T3" fmla="*/ 36 h 177"/>
                  <a:gd name="T4" fmla="*/ 43 w 196"/>
                  <a:gd name="T5" fmla="*/ 47 h 177"/>
                  <a:gd name="T6" fmla="*/ 57 w 196"/>
                  <a:gd name="T7" fmla="*/ 78 h 177"/>
                  <a:gd name="T8" fmla="*/ 77 w 196"/>
                  <a:gd name="T9" fmla="*/ 131 h 177"/>
                  <a:gd name="T10" fmla="*/ 74 w 196"/>
                  <a:gd name="T11" fmla="*/ 166 h 177"/>
                  <a:gd name="T12" fmla="*/ 62 w 196"/>
                  <a:gd name="T13" fmla="*/ 176 h 177"/>
                  <a:gd name="T14" fmla="*/ 185 w 196"/>
                  <a:gd name="T15" fmla="*/ 161 h 177"/>
                  <a:gd name="T16" fmla="*/ 195 w 196"/>
                  <a:gd name="T17" fmla="*/ 138 h 177"/>
                  <a:gd name="T18" fmla="*/ 183 w 196"/>
                  <a:gd name="T19" fmla="*/ 76 h 177"/>
                  <a:gd name="T20" fmla="*/ 154 w 196"/>
                  <a:gd name="T21" fmla="*/ 21 h 177"/>
                  <a:gd name="T22" fmla="*/ 114 w 196"/>
                  <a:gd name="T23" fmla="*/ 0 h 177"/>
                  <a:gd name="T24" fmla="*/ 81 w 196"/>
                  <a:gd name="T25" fmla="*/ 8 h 177"/>
                  <a:gd name="T26" fmla="*/ 0 w 196"/>
                  <a:gd name="T27" fmla="*/ 3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177">
                    <a:moveTo>
                      <a:pt x="0" y="36"/>
                    </a:moveTo>
                    <a:lnTo>
                      <a:pt x="19" y="36"/>
                    </a:lnTo>
                    <a:lnTo>
                      <a:pt x="43" y="47"/>
                    </a:lnTo>
                    <a:lnTo>
                      <a:pt x="57" y="78"/>
                    </a:lnTo>
                    <a:lnTo>
                      <a:pt x="77" y="131"/>
                    </a:lnTo>
                    <a:lnTo>
                      <a:pt x="74" y="166"/>
                    </a:lnTo>
                    <a:lnTo>
                      <a:pt x="62" y="176"/>
                    </a:lnTo>
                    <a:lnTo>
                      <a:pt x="185" y="161"/>
                    </a:lnTo>
                    <a:lnTo>
                      <a:pt x="195" y="138"/>
                    </a:lnTo>
                    <a:lnTo>
                      <a:pt x="183" y="76"/>
                    </a:lnTo>
                    <a:lnTo>
                      <a:pt x="154" y="21"/>
                    </a:lnTo>
                    <a:lnTo>
                      <a:pt x="114" y="0"/>
                    </a:lnTo>
                    <a:lnTo>
                      <a:pt x="81" y="8"/>
                    </a:lnTo>
                    <a:lnTo>
                      <a:pt x="0" y="36"/>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1" name="Freeform 21">
                <a:extLst>
                  <a:ext uri="{FF2B5EF4-FFF2-40B4-BE49-F238E27FC236}">
                    <a16:creationId xmlns:a16="http://schemas.microsoft.com/office/drawing/2014/main" id="{7F26091D-9B0A-BE4C-A21A-C6FFE8B05DBB}"/>
                  </a:ext>
                </a:extLst>
              </p:cNvPr>
              <p:cNvSpPr>
                <a:spLocks/>
              </p:cNvSpPr>
              <p:nvPr/>
            </p:nvSpPr>
            <p:spPr bwMode="auto">
              <a:xfrm>
                <a:off x="4380" y="2000"/>
                <a:ext cx="385" cy="235"/>
              </a:xfrm>
              <a:custGeom>
                <a:avLst/>
                <a:gdLst>
                  <a:gd name="T0" fmla="*/ 0 w 385"/>
                  <a:gd name="T1" fmla="*/ 62 h 235"/>
                  <a:gd name="T2" fmla="*/ 38 w 385"/>
                  <a:gd name="T3" fmla="*/ 79 h 235"/>
                  <a:gd name="T4" fmla="*/ 70 w 385"/>
                  <a:gd name="T5" fmla="*/ 134 h 235"/>
                  <a:gd name="T6" fmla="*/ 75 w 385"/>
                  <a:gd name="T7" fmla="*/ 206 h 235"/>
                  <a:gd name="T8" fmla="*/ 72 w 385"/>
                  <a:gd name="T9" fmla="*/ 234 h 235"/>
                  <a:gd name="T10" fmla="*/ 188 w 385"/>
                  <a:gd name="T11" fmla="*/ 217 h 235"/>
                  <a:gd name="T12" fmla="*/ 258 w 385"/>
                  <a:gd name="T13" fmla="*/ 206 h 235"/>
                  <a:gd name="T14" fmla="*/ 306 w 385"/>
                  <a:gd name="T15" fmla="*/ 127 h 235"/>
                  <a:gd name="T16" fmla="*/ 301 w 385"/>
                  <a:gd name="T17" fmla="*/ 88 h 235"/>
                  <a:gd name="T18" fmla="*/ 321 w 385"/>
                  <a:gd name="T19" fmla="*/ 129 h 235"/>
                  <a:gd name="T20" fmla="*/ 301 w 385"/>
                  <a:gd name="T21" fmla="*/ 167 h 235"/>
                  <a:gd name="T22" fmla="*/ 283 w 385"/>
                  <a:gd name="T23" fmla="*/ 196 h 235"/>
                  <a:gd name="T24" fmla="*/ 328 w 385"/>
                  <a:gd name="T25" fmla="*/ 162 h 235"/>
                  <a:gd name="T26" fmla="*/ 341 w 385"/>
                  <a:gd name="T27" fmla="*/ 134 h 235"/>
                  <a:gd name="T28" fmla="*/ 343 w 385"/>
                  <a:gd name="T29" fmla="*/ 96 h 235"/>
                  <a:gd name="T30" fmla="*/ 350 w 385"/>
                  <a:gd name="T31" fmla="*/ 129 h 235"/>
                  <a:gd name="T32" fmla="*/ 345 w 385"/>
                  <a:gd name="T33" fmla="*/ 165 h 235"/>
                  <a:gd name="T34" fmla="*/ 336 w 385"/>
                  <a:gd name="T35" fmla="*/ 193 h 235"/>
                  <a:gd name="T36" fmla="*/ 369 w 385"/>
                  <a:gd name="T37" fmla="*/ 170 h 235"/>
                  <a:gd name="T38" fmla="*/ 384 w 385"/>
                  <a:gd name="T39" fmla="*/ 114 h 235"/>
                  <a:gd name="T40" fmla="*/ 362 w 385"/>
                  <a:gd name="T41" fmla="*/ 69 h 235"/>
                  <a:gd name="T42" fmla="*/ 321 w 385"/>
                  <a:gd name="T43" fmla="*/ 43 h 235"/>
                  <a:gd name="T44" fmla="*/ 263 w 385"/>
                  <a:gd name="T45" fmla="*/ 14 h 235"/>
                  <a:gd name="T46" fmla="*/ 215 w 385"/>
                  <a:gd name="T47" fmla="*/ 0 h 235"/>
                  <a:gd name="T48" fmla="*/ 171 w 385"/>
                  <a:gd name="T49" fmla="*/ 0 h 235"/>
                  <a:gd name="T50" fmla="*/ 108 w 385"/>
                  <a:gd name="T51" fmla="*/ 2 h 235"/>
                  <a:gd name="T52" fmla="*/ 36 w 385"/>
                  <a:gd name="T53" fmla="*/ 21 h 235"/>
                  <a:gd name="T54" fmla="*/ 92 w 385"/>
                  <a:gd name="T55" fmla="*/ 17 h 235"/>
                  <a:gd name="T56" fmla="*/ 128 w 385"/>
                  <a:gd name="T57" fmla="*/ 14 h 235"/>
                  <a:gd name="T58" fmla="*/ 161 w 385"/>
                  <a:gd name="T59" fmla="*/ 19 h 235"/>
                  <a:gd name="T60" fmla="*/ 111 w 385"/>
                  <a:gd name="T61" fmla="*/ 23 h 235"/>
                  <a:gd name="T62" fmla="*/ 60 w 385"/>
                  <a:gd name="T63" fmla="*/ 23 h 235"/>
                  <a:gd name="T64" fmla="*/ 27 w 385"/>
                  <a:gd name="T65" fmla="*/ 36 h 235"/>
                  <a:gd name="T66" fmla="*/ 0 w 385"/>
                  <a:gd name="T67" fmla="*/ 6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235">
                    <a:moveTo>
                      <a:pt x="0" y="62"/>
                    </a:moveTo>
                    <a:lnTo>
                      <a:pt x="38" y="79"/>
                    </a:lnTo>
                    <a:lnTo>
                      <a:pt x="70" y="134"/>
                    </a:lnTo>
                    <a:lnTo>
                      <a:pt x="75" y="206"/>
                    </a:lnTo>
                    <a:lnTo>
                      <a:pt x="72" y="234"/>
                    </a:lnTo>
                    <a:lnTo>
                      <a:pt x="188" y="217"/>
                    </a:lnTo>
                    <a:lnTo>
                      <a:pt x="258" y="206"/>
                    </a:lnTo>
                    <a:lnTo>
                      <a:pt x="306" y="127"/>
                    </a:lnTo>
                    <a:lnTo>
                      <a:pt x="301" y="88"/>
                    </a:lnTo>
                    <a:lnTo>
                      <a:pt x="321" y="129"/>
                    </a:lnTo>
                    <a:lnTo>
                      <a:pt x="301" y="167"/>
                    </a:lnTo>
                    <a:lnTo>
                      <a:pt x="283" y="196"/>
                    </a:lnTo>
                    <a:lnTo>
                      <a:pt x="328" y="162"/>
                    </a:lnTo>
                    <a:lnTo>
                      <a:pt x="341" y="134"/>
                    </a:lnTo>
                    <a:lnTo>
                      <a:pt x="343" y="96"/>
                    </a:lnTo>
                    <a:lnTo>
                      <a:pt x="350" y="129"/>
                    </a:lnTo>
                    <a:lnTo>
                      <a:pt x="345" y="165"/>
                    </a:lnTo>
                    <a:lnTo>
                      <a:pt x="336" y="193"/>
                    </a:lnTo>
                    <a:lnTo>
                      <a:pt x="369" y="170"/>
                    </a:lnTo>
                    <a:lnTo>
                      <a:pt x="384" y="114"/>
                    </a:lnTo>
                    <a:lnTo>
                      <a:pt x="362" y="69"/>
                    </a:lnTo>
                    <a:lnTo>
                      <a:pt x="321" y="43"/>
                    </a:lnTo>
                    <a:lnTo>
                      <a:pt x="263" y="14"/>
                    </a:lnTo>
                    <a:lnTo>
                      <a:pt x="215" y="0"/>
                    </a:lnTo>
                    <a:lnTo>
                      <a:pt x="171" y="0"/>
                    </a:lnTo>
                    <a:lnTo>
                      <a:pt x="108" y="2"/>
                    </a:lnTo>
                    <a:lnTo>
                      <a:pt x="36" y="21"/>
                    </a:lnTo>
                    <a:lnTo>
                      <a:pt x="92" y="17"/>
                    </a:lnTo>
                    <a:lnTo>
                      <a:pt x="128" y="14"/>
                    </a:lnTo>
                    <a:lnTo>
                      <a:pt x="161" y="19"/>
                    </a:lnTo>
                    <a:lnTo>
                      <a:pt x="111" y="23"/>
                    </a:lnTo>
                    <a:lnTo>
                      <a:pt x="60" y="23"/>
                    </a:lnTo>
                    <a:lnTo>
                      <a:pt x="27" y="36"/>
                    </a:lnTo>
                    <a:lnTo>
                      <a:pt x="0" y="6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2" name="Freeform 22">
                <a:extLst>
                  <a:ext uri="{FF2B5EF4-FFF2-40B4-BE49-F238E27FC236}">
                    <a16:creationId xmlns:a16="http://schemas.microsoft.com/office/drawing/2014/main" id="{47D32188-CE31-624A-A9C1-56C1B5955B92}"/>
                  </a:ext>
                </a:extLst>
              </p:cNvPr>
              <p:cNvSpPr>
                <a:spLocks/>
              </p:cNvSpPr>
              <p:nvPr/>
            </p:nvSpPr>
            <p:spPr bwMode="auto">
              <a:xfrm>
                <a:off x="4145" y="2068"/>
                <a:ext cx="174" cy="57"/>
              </a:xfrm>
              <a:custGeom>
                <a:avLst/>
                <a:gdLst>
                  <a:gd name="T0" fmla="*/ 173 w 174"/>
                  <a:gd name="T1" fmla="*/ 0 h 57"/>
                  <a:gd name="T2" fmla="*/ 128 w 174"/>
                  <a:gd name="T3" fmla="*/ 16 h 57"/>
                  <a:gd name="T4" fmla="*/ 85 w 174"/>
                  <a:gd name="T5" fmla="*/ 32 h 57"/>
                  <a:gd name="T6" fmla="*/ 40 w 174"/>
                  <a:gd name="T7" fmla="*/ 47 h 57"/>
                  <a:gd name="T8" fmla="*/ 0 w 174"/>
                  <a:gd name="T9" fmla="*/ 56 h 57"/>
                  <a:gd name="T10" fmla="*/ 33 w 174"/>
                  <a:gd name="T11" fmla="*/ 29 h 57"/>
                  <a:gd name="T12" fmla="*/ 71 w 174"/>
                  <a:gd name="T13" fmla="*/ 9 h 57"/>
                  <a:gd name="T14" fmla="*/ 87 w 174"/>
                  <a:gd name="T15" fmla="*/ 14 h 57"/>
                  <a:gd name="T16" fmla="*/ 173 w 17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57">
                    <a:moveTo>
                      <a:pt x="173" y="0"/>
                    </a:moveTo>
                    <a:lnTo>
                      <a:pt x="128" y="16"/>
                    </a:lnTo>
                    <a:lnTo>
                      <a:pt x="85" y="32"/>
                    </a:lnTo>
                    <a:lnTo>
                      <a:pt x="40" y="47"/>
                    </a:lnTo>
                    <a:lnTo>
                      <a:pt x="0" y="56"/>
                    </a:lnTo>
                    <a:lnTo>
                      <a:pt x="33" y="29"/>
                    </a:lnTo>
                    <a:lnTo>
                      <a:pt x="71" y="9"/>
                    </a:lnTo>
                    <a:lnTo>
                      <a:pt x="87" y="14"/>
                    </a:lnTo>
                    <a:lnTo>
                      <a:pt x="17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3" name="Freeform 23">
                <a:extLst>
                  <a:ext uri="{FF2B5EF4-FFF2-40B4-BE49-F238E27FC236}">
                    <a16:creationId xmlns:a16="http://schemas.microsoft.com/office/drawing/2014/main" id="{2C349566-9317-F844-9251-89B4DCD1AB07}"/>
                  </a:ext>
                </a:extLst>
              </p:cNvPr>
              <p:cNvSpPr>
                <a:spLocks/>
              </p:cNvSpPr>
              <p:nvPr/>
            </p:nvSpPr>
            <p:spPr bwMode="auto">
              <a:xfrm>
                <a:off x="4110" y="2078"/>
                <a:ext cx="84" cy="42"/>
              </a:xfrm>
              <a:custGeom>
                <a:avLst/>
                <a:gdLst>
                  <a:gd name="T0" fmla="*/ 83 w 84"/>
                  <a:gd name="T1" fmla="*/ 0 h 42"/>
                  <a:gd name="T2" fmla="*/ 46 w 84"/>
                  <a:gd name="T3" fmla="*/ 17 h 42"/>
                  <a:gd name="T4" fmla="*/ 25 w 84"/>
                  <a:gd name="T5" fmla="*/ 41 h 42"/>
                  <a:gd name="T6" fmla="*/ 0 w 84"/>
                  <a:gd name="T7" fmla="*/ 32 h 42"/>
                  <a:gd name="T8" fmla="*/ 35 w 84"/>
                  <a:gd name="T9" fmla="*/ 9 h 42"/>
                  <a:gd name="T10" fmla="*/ 50 w 84"/>
                  <a:gd name="T11" fmla="*/ 0 h 42"/>
                  <a:gd name="T12" fmla="*/ 83 w 8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4" h="42">
                    <a:moveTo>
                      <a:pt x="83" y="0"/>
                    </a:moveTo>
                    <a:lnTo>
                      <a:pt x="46" y="17"/>
                    </a:lnTo>
                    <a:lnTo>
                      <a:pt x="25" y="41"/>
                    </a:lnTo>
                    <a:lnTo>
                      <a:pt x="0" y="32"/>
                    </a:lnTo>
                    <a:lnTo>
                      <a:pt x="35" y="9"/>
                    </a:lnTo>
                    <a:lnTo>
                      <a:pt x="50" y="0"/>
                    </a:lnTo>
                    <a:lnTo>
                      <a:pt x="8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4" name="Freeform 24">
                <a:extLst>
                  <a:ext uri="{FF2B5EF4-FFF2-40B4-BE49-F238E27FC236}">
                    <a16:creationId xmlns:a16="http://schemas.microsoft.com/office/drawing/2014/main" id="{BDED5E2F-EEF7-634A-8D9F-173C87529860}"/>
                  </a:ext>
                </a:extLst>
              </p:cNvPr>
              <p:cNvSpPr>
                <a:spLocks/>
              </p:cNvSpPr>
              <p:nvPr/>
            </p:nvSpPr>
            <p:spPr bwMode="auto">
              <a:xfrm>
                <a:off x="3990" y="2032"/>
                <a:ext cx="142" cy="107"/>
              </a:xfrm>
              <a:custGeom>
                <a:avLst/>
                <a:gdLst>
                  <a:gd name="T0" fmla="*/ 141 w 142"/>
                  <a:gd name="T1" fmla="*/ 34 h 107"/>
                  <a:gd name="T2" fmla="*/ 113 w 142"/>
                  <a:gd name="T3" fmla="*/ 64 h 107"/>
                  <a:gd name="T4" fmla="*/ 97 w 142"/>
                  <a:gd name="T5" fmla="*/ 79 h 107"/>
                  <a:gd name="T6" fmla="*/ 81 w 142"/>
                  <a:gd name="T7" fmla="*/ 83 h 107"/>
                  <a:gd name="T8" fmla="*/ 63 w 142"/>
                  <a:gd name="T9" fmla="*/ 79 h 107"/>
                  <a:gd name="T10" fmla="*/ 45 w 142"/>
                  <a:gd name="T11" fmla="*/ 79 h 107"/>
                  <a:gd name="T12" fmla="*/ 26 w 142"/>
                  <a:gd name="T13" fmla="*/ 88 h 107"/>
                  <a:gd name="T14" fmla="*/ 5 w 142"/>
                  <a:gd name="T15" fmla="*/ 106 h 107"/>
                  <a:gd name="T16" fmla="*/ 8 w 142"/>
                  <a:gd name="T17" fmla="*/ 55 h 107"/>
                  <a:gd name="T18" fmla="*/ 0 w 142"/>
                  <a:gd name="T19" fmla="*/ 13 h 107"/>
                  <a:gd name="T20" fmla="*/ 0 w 142"/>
                  <a:gd name="T21" fmla="*/ 0 h 107"/>
                  <a:gd name="T22" fmla="*/ 37 w 142"/>
                  <a:gd name="T23" fmla="*/ 2 h 107"/>
                  <a:gd name="T24" fmla="*/ 68 w 142"/>
                  <a:gd name="T25" fmla="*/ 5 h 107"/>
                  <a:gd name="T26" fmla="*/ 102 w 142"/>
                  <a:gd name="T27" fmla="*/ 11 h 107"/>
                  <a:gd name="T28" fmla="*/ 141 w 142"/>
                  <a:gd name="T29" fmla="*/ 3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07">
                    <a:moveTo>
                      <a:pt x="141" y="34"/>
                    </a:moveTo>
                    <a:lnTo>
                      <a:pt x="113" y="64"/>
                    </a:lnTo>
                    <a:lnTo>
                      <a:pt x="97" y="79"/>
                    </a:lnTo>
                    <a:lnTo>
                      <a:pt x="81" y="83"/>
                    </a:lnTo>
                    <a:lnTo>
                      <a:pt x="63" y="79"/>
                    </a:lnTo>
                    <a:lnTo>
                      <a:pt x="45" y="79"/>
                    </a:lnTo>
                    <a:lnTo>
                      <a:pt x="26" y="88"/>
                    </a:lnTo>
                    <a:lnTo>
                      <a:pt x="5" y="106"/>
                    </a:lnTo>
                    <a:lnTo>
                      <a:pt x="8" y="55"/>
                    </a:lnTo>
                    <a:lnTo>
                      <a:pt x="0" y="13"/>
                    </a:lnTo>
                    <a:lnTo>
                      <a:pt x="0" y="0"/>
                    </a:lnTo>
                    <a:lnTo>
                      <a:pt x="37" y="2"/>
                    </a:lnTo>
                    <a:lnTo>
                      <a:pt x="68" y="5"/>
                    </a:lnTo>
                    <a:lnTo>
                      <a:pt x="102" y="11"/>
                    </a:lnTo>
                    <a:lnTo>
                      <a:pt x="141" y="34"/>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5" name="Freeform 25">
                <a:extLst>
                  <a:ext uri="{FF2B5EF4-FFF2-40B4-BE49-F238E27FC236}">
                    <a16:creationId xmlns:a16="http://schemas.microsoft.com/office/drawing/2014/main" id="{734B8573-1E9D-4C40-9CE2-14DB0AD43E2C}"/>
                  </a:ext>
                </a:extLst>
              </p:cNvPr>
              <p:cNvSpPr>
                <a:spLocks/>
              </p:cNvSpPr>
              <p:nvPr/>
            </p:nvSpPr>
            <p:spPr bwMode="auto">
              <a:xfrm>
                <a:off x="4059" y="2201"/>
                <a:ext cx="669" cy="465"/>
              </a:xfrm>
              <a:custGeom>
                <a:avLst/>
                <a:gdLst>
                  <a:gd name="T0" fmla="*/ 228 w 669"/>
                  <a:gd name="T1" fmla="*/ 55 h 465"/>
                  <a:gd name="T2" fmla="*/ 196 w 669"/>
                  <a:gd name="T3" fmla="*/ 58 h 465"/>
                  <a:gd name="T4" fmla="*/ 172 w 669"/>
                  <a:gd name="T5" fmla="*/ 75 h 465"/>
                  <a:gd name="T6" fmla="*/ 136 w 669"/>
                  <a:gd name="T7" fmla="*/ 89 h 465"/>
                  <a:gd name="T8" fmla="*/ 139 w 669"/>
                  <a:gd name="T9" fmla="*/ 120 h 465"/>
                  <a:gd name="T10" fmla="*/ 139 w 669"/>
                  <a:gd name="T11" fmla="*/ 152 h 465"/>
                  <a:gd name="T12" fmla="*/ 131 w 669"/>
                  <a:gd name="T13" fmla="*/ 179 h 465"/>
                  <a:gd name="T14" fmla="*/ 107 w 669"/>
                  <a:gd name="T15" fmla="*/ 186 h 465"/>
                  <a:gd name="T16" fmla="*/ 102 w 669"/>
                  <a:gd name="T17" fmla="*/ 212 h 465"/>
                  <a:gd name="T18" fmla="*/ 77 w 669"/>
                  <a:gd name="T19" fmla="*/ 239 h 465"/>
                  <a:gd name="T20" fmla="*/ 24 w 669"/>
                  <a:gd name="T21" fmla="*/ 350 h 465"/>
                  <a:gd name="T22" fmla="*/ 0 w 669"/>
                  <a:gd name="T23" fmla="*/ 464 h 465"/>
                  <a:gd name="T24" fmla="*/ 39 w 669"/>
                  <a:gd name="T25" fmla="*/ 377 h 465"/>
                  <a:gd name="T26" fmla="*/ 65 w 669"/>
                  <a:gd name="T27" fmla="*/ 302 h 465"/>
                  <a:gd name="T28" fmla="*/ 99 w 669"/>
                  <a:gd name="T29" fmla="*/ 242 h 465"/>
                  <a:gd name="T30" fmla="*/ 119 w 669"/>
                  <a:gd name="T31" fmla="*/ 212 h 465"/>
                  <a:gd name="T32" fmla="*/ 184 w 669"/>
                  <a:gd name="T33" fmla="*/ 177 h 465"/>
                  <a:gd name="T34" fmla="*/ 248 w 669"/>
                  <a:gd name="T35" fmla="*/ 137 h 465"/>
                  <a:gd name="T36" fmla="*/ 286 w 669"/>
                  <a:gd name="T37" fmla="*/ 116 h 465"/>
                  <a:gd name="T38" fmla="*/ 355 w 669"/>
                  <a:gd name="T39" fmla="*/ 104 h 465"/>
                  <a:gd name="T40" fmla="*/ 466 w 669"/>
                  <a:gd name="T41" fmla="*/ 94 h 465"/>
                  <a:gd name="T42" fmla="*/ 529 w 669"/>
                  <a:gd name="T43" fmla="*/ 82 h 465"/>
                  <a:gd name="T44" fmla="*/ 598 w 669"/>
                  <a:gd name="T45" fmla="*/ 55 h 465"/>
                  <a:gd name="T46" fmla="*/ 661 w 669"/>
                  <a:gd name="T47" fmla="*/ 32 h 465"/>
                  <a:gd name="T48" fmla="*/ 668 w 669"/>
                  <a:gd name="T49" fmla="*/ 0 h 465"/>
                  <a:gd name="T50" fmla="*/ 636 w 669"/>
                  <a:gd name="T51" fmla="*/ 19 h 465"/>
                  <a:gd name="T52" fmla="*/ 576 w 669"/>
                  <a:gd name="T53" fmla="*/ 60 h 465"/>
                  <a:gd name="T54" fmla="*/ 608 w 669"/>
                  <a:gd name="T55" fmla="*/ 17 h 465"/>
                  <a:gd name="T56" fmla="*/ 556 w 669"/>
                  <a:gd name="T57" fmla="*/ 58 h 465"/>
                  <a:gd name="T58" fmla="*/ 517 w 669"/>
                  <a:gd name="T59" fmla="*/ 62 h 465"/>
                  <a:gd name="T60" fmla="*/ 559 w 669"/>
                  <a:gd name="T61" fmla="*/ 27 h 465"/>
                  <a:gd name="T62" fmla="*/ 454 w 669"/>
                  <a:gd name="T63" fmla="*/ 48 h 465"/>
                  <a:gd name="T64" fmla="*/ 365 w 669"/>
                  <a:gd name="T65" fmla="*/ 55 h 465"/>
                  <a:gd name="T66" fmla="*/ 228 w 669"/>
                  <a:gd name="T67" fmla="*/ 5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9" h="465">
                    <a:moveTo>
                      <a:pt x="228" y="55"/>
                    </a:moveTo>
                    <a:lnTo>
                      <a:pt x="196" y="58"/>
                    </a:lnTo>
                    <a:lnTo>
                      <a:pt x="172" y="75"/>
                    </a:lnTo>
                    <a:lnTo>
                      <a:pt x="136" y="89"/>
                    </a:lnTo>
                    <a:lnTo>
                      <a:pt x="139" y="120"/>
                    </a:lnTo>
                    <a:lnTo>
                      <a:pt x="139" y="152"/>
                    </a:lnTo>
                    <a:lnTo>
                      <a:pt x="131" y="179"/>
                    </a:lnTo>
                    <a:lnTo>
                      <a:pt x="107" y="186"/>
                    </a:lnTo>
                    <a:lnTo>
                      <a:pt x="102" y="212"/>
                    </a:lnTo>
                    <a:lnTo>
                      <a:pt x="77" y="239"/>
                    </a:lnTo>
                    <a:lnTo>
                      <a:pt x="24" y="350"/>
                    </a:lnTo>
                    <a:lnTo>
                      <a:pt x="0" y="464"/>
                    </a:lnTo>
                    <a:lnTo>
                      <a:pt x="39" y="377"/>
                    </a:lnTo>
                    <a:lnTo>
                      <a:pt x="65" y="302"/>
                    </a:lnTo>
                    <a:lnTo>
                      <a:pt x="99" y="242"/>
                    </a:lnTo>
                    <a:lnTo>
                      <a:pt x="119" y="212"/>
                    </a:lnTo>
                    <a:lnTo>
                      <a:pt x="184" y="177"/>
                    </a:lnTo>
                    <a:lnTo>
                      <a:pt x="248" y="137"/>
                    </a:lnTo>
                    <a:lnTo>
                      <a:pt x="286" y="116"/>
                    </a:lnTo>
                    <a:lnTo>
                      <a:pt x="355" y="104"/>
                    </a:lnTo>
                    <a:lnTo>
                      <a:pt x="466" y="94"/>
                    </a:lnTo>
                    <a:lnTo>
                      <a:pt x="529" y="82"/>
                    </a:lnTo>
                    <a:lnTo>
                      <a:pt x="598" y="55"/>
                    </a:lnTo>
                    <a:lnTo>
                      <a:pt x="661" y="32"/>
                    </a:lnTo>
                    <a:lnTo>
                      <a:pt x="668" y="0"/>
                    </a:lnTo>
                    <a:lnTo>
                      <a:pt x="636" y="19"/>
                    </a:lnTo>
                    <a:lnTo>
                      <a:pt x="576" y="60"/>
                    </a:lnTo>
                    <a:lnTo>
                      <a:pt x="608" y="17"/>
                    </a:lnTo>
                    <a:lnTo>
                      <a:pt x="556" y="58"/>
                    </a:lnTo>
                    <a:lnTo>
                      <a:pt x="517" y="62"/>
                    </a:lnTo>
                    <a:lnTo>
                      <a:pt x="559" y="27"/>
                    </a:lnTo>
                    <a:lnTo>
                      <a:pt x="454" y="48"/>
                    </a:lnTo>
                    <a:lnTo>
                      <a:pt x="365" y="55"/>
                    </a:lnTo>
                    <a:lnTo>
                      <a:pt x="228" y="5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6" name="Freeform 26">
                <a:extLst>
                  <a:ext uri="{FF2B5EF4-FFF2-40B4-BE49-F238E27FC236}">
                    <a16:creationId xmlns:a16="http://schemas.microsoft.com/office/drawing/2014/main" id="{46ADF8D6-01A3-A245-A647-165D58ACD446}"/>
                  </a:ext>
                </a:extLst>
              </p:cNvPr>
              <p:cNvSpPr>
                <a:spLocks/>
              </p:cNvSpPr>
              <p:nvPr/>
            </p:nvSpPr>
            <p:spPr bwMode="auto">
              <a:xfrm>
                <a:off x="3710" y="1929"/>
                <a:ext cx="160" cy="196"/>
              </a:xfrm>
              <a:custGeom>
                <a:avLst/>
                <a:gdLst>
                  <a:gd name="T0" fmla="*/ 34 w 160"/>
                  <a:gd name="T1" fmla="*/ 82 h 196"/>
                  <a:gd name="T2" fmla="*/ 0 w 160"/>
                  <a:gd name="T3" fmla="*/ 98 h 196"/>
                  <a:gd name="T4" fmla="*/ 26 w 160"/>
                  <a:gd name="T5" fmla="*/ 104 h 196"/>
                  <a:gd name="T6" fmla="*/ 39 w 160"/>
                  <a:gd name="T7" fmla="*/ 126 h 196"/>
                  <a:gd name="T8" fmla="*/ 39 w 160"/>
                  <a:gd name="T9" fmla="*/ 171 h 196"/>
                  <a:gd name="T10" fmla="*/ 24 w 160"/>
                  <a:gd name="T11" fmla="*/ 195 h 196"/>
                  <a:gd name="T12" fmla="*/ 79 w 160"/>
                  <a:gd name="T13" fmla="*/ 156 h 196"/>
                  <a:gd name="T14" fmla="*/ 121 w 160"/>
                  <a:gd name="T15" fmla="*/ 105 h 196"/>
                  <a:gd name="T16" fmla="*/ 159 w 160"/>
                  <a:gd name="T17" fmla="*/ 61 h 196"/>
                  <a:gd name="T18" fmla="*/ 136 w 160"/>
                  <a:gd name="T19" fmla="*/ 0 h 196"/>
                  <a:gd name="T20" fmla="*/ 119 w 160"/>
                  <a:gd name="T21" fmla="*/ 36 h 196"/>
                  <a:gd name="T22" fmla="*/ 86 w 160"/>
                  <a:gd name="T23" fmla="*/ 59 h 196"/>
                  <a:gd name="T24" fmla="*/ 34 w 160"/>
                  <a:gd name="T25" fmla="*/ 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96">
                    <a:moveTo>
                      <a:pt x="34" y="82"/>
                    </a:moveTo>
                    <a:lnTo>
                      <a:pt x="0" y="98"/>
                    </a:lnTo>
                    <a:lnTo>
                      <a:pt x="26" y="104"/>
                    </a:lnTo>
                    <a:lnTo>
                      <a:pt x="39" y="126"/>
                    </a:lnTo>
                    <a:lnTo>
                      <a:pt x="39" y="171"/>
                    </a:lnTo>
                    <a:lnTo>
                      <a:pt x="24" y="195"/>
                    </a:lnTo>
                    <a:lnTo>
                      <a:pt x="79" y="156"/>
                    </a:lnTo>
                    <a:lnTo>
                      <a:pt x="121" y="105"/>
                    </a:lnTo>
                    <a:lnTo>
                      <a:pt x="159" y="61"/>
                    </a:lnTo>
                    <a:lnTo>
                      <a:pt x="136" y="0"/>
                    </a:lnTo>
                    <a:lnTo>
                      <a:pt x="119" y="36"/>
                    </a:lnTo>
                    <a:lnTo>
                      <a:pt x="86" y="59"/>
                    </a:lnTo>
                    <a:lnTo>
                      <a:pt x="34" y="82"/>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Freeform 27">
                <a:extLst>
                  <a:ext uri="{FF2B5EF4-FFF2-40B4-BE49-F238E27FC236}">
                    <a16:creationId xmlns:a16="http://schemas.microsoft.com/office/drawing/2014/main" id="{44CC6590-3018-0448-BD20-810AA9E88493}"/>
                  </a:ext>
                </a:extLst>
              </p:cNvPr>
              <p:cNvSpPr>
                <a:spLocks/>
              </p:cNvSpPr>
              <p:nvPr/>
            </p:nvSpPr>
            <p:spPr bwMode="auto">
              <a:xfrm>
                <a:off x="3542" y="1961"/>
                <a:ext cx="121" cy="161"/>
              </a:xfrm>
              <a:custGeom>
                <a:avLst/>
                <a:gdLst>
                  <a:gd name="T0" fmla="*/ 28 w 121"/>
                  <a:gd name="T1" fmla="*/ 0 h 161"/>
                  <a:gd name="T2" fmla="*/ 42 w 121"/>
                  <a:gd name="T3" fmla="*/ 28 h 161"/>
                  <a:gd name="T4" fmla="*/ 70 w 121"/>
                  <a:gd name="T5" fmla="*/ 42 h 161"/>
                  <a:gd name="T6" fmla="*/ 84 w 121"/>
                  <a:gd name="T7" fmla="*/ 54 h 161"/>
                  <a:gd name="T8" fmla="*/ 120 w 121"/>
                  <a:gd name="T9" fmla="*/ 68 h 161"/>
                  <a:gd name="T10" fmla="*/ 98 w 121"/>
                  <a:gd name="T11" fmla="*/ 83 h 161"/>
                  <a:gd name="T12" fmla="*/ 89 w 121"/>
                  <a:gd name="T13" fmla="*/ 106 h 161"/>
                  <a:gd name="T14" fmla="*/ 98 w 121"/>
                  <a:gd name="T15" fmla="*/ 160 h 161"/>
                  <a:gd name="T16" fmla="*/ 81 w 121"/>
                  <a:gd name="T17" fmla="*/ 155 h 161"/>
                  <a:gd name="T18" fmla="*/ 42 w 121"/>
                  <a:gd name="T19" fmla="*/ 127 h 161"/>
                  <a:gd name="T20" fmla="*/ 13 w 121"/>
                  <a:gd name="T21" fmla="*/ 96 h 161"/>
                  <a:gd name="T22" fmla="*/ 0 w 121"/>
                  <a:gd name="T23" fmla="*/ 59 h 161"/>
                  <a:gd name="T24" fmla="*/ 28 w 121"/>
                  <a:gd name="T2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61">
                    <a:moveTo>
                      <a:pt x="28" y="0"/>
                    </a:moveTo>
                    <a:lnTo>
                      <a:pt x="42" y="28"/>
                    </a:lnTo>
                    <a:lnTo>
                      <a:pt x="70" y="42"/>
                    </a:lnTo>
                    <a:lnTo>
                      <a:pt x="84" y="54"/>
                    </a:lnTo>
                    <a:lnTo>
                      <a:pt x="120" y="68"/>
                    </a:lnTo>
                    <a:lnTo>
                      <a:pt x="98" y="83"/>
                    </a:lnTo>
                    <a:lnTo>
                      <a:pt x="89" y="106"/>
                    </a:lnTo>
                    <a:lnTo>
                      <a:pt x="98" y="160"/>
                    </a:lnTo>
                    <a:lnTo>
                      <a:pt x="81" y="155"/>
                    </a:lnTo>
                    <a:lnTo>
                      <a:pt x="42" y="127"/>
                    </a:lnTo>
                    <a:lnTo>
                      <a:pt x="13" y="96"/>
                    </a:lnTo>
                    <a:lnTo>
                      <a:pt x="0" y="59"/>
                    </a:lnTo>
                    <a:lnTo>
                      <a:pt x="28"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8" name="Freeform 28">
                <a:extLst>
                  <a:ext uri="{FF2B5EF4-FFF2-40B4-BE49-F238E27FC236}">
                    <a16:creationId xmlns:a16="http://schemas.microsoft.com/office/drawing/2014/main" id="{4BEB97A1-E22D-3E4D-9D7C-4343A0EE0C11}"/>
                  </a:ext>
                </a:extLst>
              </p:cNvPr>
              <p:cNvSpPr>
                <a:spLocks/>
              </p:cNvSpPr>
              <p:nvPr/>
            </p:nvSpPr>
            <p:spPr bwMode="auto">
              <a:xfrm>
                <a:off x="3725" y="2002"/>
                <a:ext cx="174" cy="990"/>
              </a:xfrm>
              <a:custGeom>
                <a:avLst/>
                <a:gdLst>
                  <a:gd name="T0" fmla="*/ 150 w 174"/>
                  <a:gd name="T1" fmla="*/ 0 h 990"/>
                  <a:gd name="T2" fmla="*/ 122 w 174"/>
                  <a:gd name="T3" fmla="*/ 39 h 990"/>
                  <a:gd name="T4" fmla="*/ 81 w 174"/>
                  <a:gd name="T5" fmla="*/ 83 h 990"/>
                  <a:gd name="T6" fmla="*/ 48 w 174"/>
                  <a:gd name="T7" fmla="*/ 114 h 990"/>
                  <a:gd name="T8" fmla="*/ 13 w 174"/>
                  <a:gd name="T9" fmla="*/ 136 h 990"/>
                  <a:gd name="T10" fmla="*/ 0 w 174"/>
                  <a:gd name="T11" fmla="*/ 146 h 990"/>
                  <a:gd name="T12" fmla="*/ 19 w 174"/>
                  <a:gd name="T13" fmla="*/ 292 h 990"/>
                  <a:gd name="T14" fmla="*/ 36 w 174"/>
                  <a:gd name="T15" fmla="*/ 478 h 990"/>
                  <a:gd name="T16" fmla="*/ 45 w 174"/>
                  <a:gd name="T17" fmla="*/ 629 h 990"/>
                  <a:gd name="T18" fmla="*/ 48 w 174"/>
                  <a:gd name="T19" fmla="*/ 750 h 990"/>
                  <a:gd name="T20" fmla="*/ 41 w 174"/>
                  <a:gd name="T21" fmla="*/ 913 h 990"/>
                  <a:gd name="T22" fmla="*/ 22 w 174"/>
                  <a:gd name="T23" fmla="*/ 987 h 990"/>
                  <a:gd name="T24" fmla="*/ 78 w 174"/>
                  <a:gd name="T25" fmla="*/ 989 h 990"/>
                  <a:gd name="T26" fmla="*/ 135 w 174"/>
                  <a:gd name="T27" fmla="*/ 982 h 990"/>
                  <a:gd name="T28" fmla="*/ 152 w 174"/>
                  <a:gd name="T29" fmla="*/ 875 h 990"/>
                  <a:gd name="T30" fmla="*/ 164 w 174"/>
                  <a:gd name="T31" fmla="*/ 765 h 990"/>
                  <a:gd name="T32" fmla="*/ 173 w 174"/>
                  <a:gd name="T33" fmla="*/ 646 h 990"/>
                  <a:gd name="T34" fmla="*/ 171 w 174"/>
                  <a:gd name="T35" fmla="*/ 458 h 990"/>
                  <a:gd name="T36" fmla="*/ 173 w 174"/>
                  <a:gd name="T37" fmla="*/ 280 h 990"/>
                  <a:gd name="T38" fmla="*/ 173 w 174"/>
                  <a:gd name="T39" fmla="*/ 163 h 990"/>
                  <a:gd name="T40" fmla="*/ 169 w 174"/>
                  <a:gd name="T41" fmla="*/ 10 h 990"/>
                  <a:gd name="T42" fmla="*/ 150 w 174"/>
                  <a:gd name="T43" fmla="*/ 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990">
                    <a:moveTo>
                      <a:pt x="150" y="0"/>
                    </a:moveTo>
                    <a:lnTo>
                      <a:pt x="122" y="39"/>
                    </a:lnTo>
                    <a:lnTo>
                      <a:pt x="81" y="83"/>
                    </a:lnTo>
                    <a:lnTo>
                      <a:pt x="48" y="114"/>
                    </a:lnTo>
                    <a:lnTo>
                      <a:pt x="13" y="136"/>
                    </a:lnTo>
                    <a:lnTo>
                      <a:pt x="0" y="146"/>
                    </a:lnTo>
                    <a:lnTo>
                      <a:pt x="19" y="292"/>
                    </a:lnTo>
                    <a:lnTo>
                      <a:pt x="36" y="478"/>
                    </a:lnTo>
                    <a:lnTo>
                      <a:pt x="45" y="629"/>
                    </a:lnTo>
                    <a:lnTo>
                      <a:pt x="48" y="750"/>
                    </a:lnTo>
                    <a:lnTo>
                      <a:pt x="41" y="913"/>
                    </a:lnTo>
                    <a:lnTo>
                      <a:pt x="22" y="987"/>
                    </a:lnTo>
                    <a:lnTo>
                      <a:pt x="78" y="989"/>
                    </a:lnTo>
                    <a:lnTo>
                      <a:pt x="135" y="982"/>
                    </a:lnTo>
                    <a:lnTo>
                      <a:pt x="152" y="875"/>
                    </a:lnTo>
                    <a:lnTo>
                      <a:pt x="164" y="765"/>
                    </a:lnTo>
                    <a:lnTo>
                      <a:pt x="173" y="646"/>
                    </a:lnTo>
                    <a:lnTo>
                      <a:pt x="171" y="458"/>
                    </a:lnTo>
                    <a:lnTo>
                      <a:pt x="173" y="280"/>
                    </a:lnTo>
                    <a:lnTo>
                      <a:pt x="173" y="163"/>
                    </a:lnTo>
                    <a:lnTo>
                      <a:pt x="169" y="10"/>
                    </a:lnTo>
                    <a:lnTo>
                      <a:pt x="150"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Freeform 29">
                <a:extLst>
                  <a:ext uri="{FF2B5EF4-FFF2-40B4-BE49-F238E27FC236}">
                    <a16:creationId xmlns:a16="http://schemas.microsoft.com/office/drawing/2014/main" id="{3883515A-5160-D342-9C12-4B19724E7C1A}"/>
                  </a:ext>
                </a:extLst>
              </p:cNvPr>
              <p:cNvSpPr>
                <a:spLocks/>
              </p:cNvSpPr>
              <p:nvPr/>
            </p:nvSpPr>
            <p:spPr bwMode="auto">
              <a:xfrm>
                <a:off x="3976" y="2407"/>
                <a:ext cx="139" cy="438"/>
              </a:xfrm>
              <a:custGeom>
                <a:avLst/>
                <a:gdLst>
                  <a:gd name="T0" fmla="*/ 23 w 139"/>
                  <a:gd name="T1" fmla="*/ 0 h 438"/>
                  <a:gd name="T2" fmla="*/ 47 w 139"/>
                  <a:gd name="T3" fmla="*/ 17 h 438"/>
                  <a:gd name="T4" fmla="*/ 70 w 139"/>
                  <a:gd name="T5" fmla="*/ 19 h 438"/>
                  <a:gd name="T6" fmla="*/ 98 w 139"/>
                  <a:gd name="T7" fmla="*/ 36 h 438"/>
                  <a:gd name="T8" fmla="*/ 115 w 139"/>
                  <a:gd name="T9" fmla="*/ 36 h 438"/>
                  <a:gd name="T10" fmla="*/ 138 w 139"/>
                  <a:gd name="T11" fmla="*/ 27 h 438"/>
                  <a:gd name="T12" fmla="*/ 105 w 139"/>
                  <a:gd name="T13" fmla="*/ 92 h 438"/>
                  <a:gd name="T14" fmla="*/ 77 w 139"/>
                  <a:gd name="T15" fmla="*/ 164 h 438"/>
                  <a:gd name="T16" fmla="*/ 51 w 139"/>
                  <a:gd name="T17" fmla="*/ 252 h 438"/>
                  <a:gd name="T18" fmla="*/ 35 w 139"/>
                  <a:gd name="T19" fmla="*/ 322 h 438"/>
                  <a:gd name="T20" fmla="*/ 16 w 139"/>
                  <a:gd name="T21" fmla="*/ 389 h 438"/>
                  <a:gd name="T22" fmla="*/ 0 w 139"/>
                  <a:gd name="T23" fmla="*/ 437 h 438"/>
                  <a:gd name="T24" fmla="*/ 16 w 139"/>
                  <a:gd name="T25" fmla="*/ 328 h 438"/>
                  <a:gd name="T26" fmla="*/ 21 w 139"/>
                  <a:gd name="T27" fmla="*/ 239 h 438"/>
                  <a:gd name="T28" fmla="*/ 30 w 139"/>
                  <a:gd name="T29" fmla="*/ 135 h 438"/>
                  <a:gd name="T30" fmla="*/ 23 w 139"/>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438">
                    <a:moveTo>
                      <a:pt x="23" y="0"/>
                    </a:moveTo>
                    <a:lnTo>
                      <a:pt x="47" y="17"/>
                    </a:lnTo>
                    <a:lnTo>
                      <a:pt x="70" y="19"/>
                    </a:lnTo>
                    <a:lnTo>
                      <a:pt x="98" y="36"/>
                    </a:lnTo>
                    <a:lnTo>
                      <a:pt x="115" y="36"/>
                    </a:lnTo>
                    <a:lnTo>
                      <a:pt x="138" y="27"/>
                    </a:lnTo>
                    <a:lnTo>
                      <a:pt x="105" y="92"/>
                    </a:lnTo>
                    <a:lnTo>
                      <a:pt x="77" y="164"/>
                    </a:lnTo>
                    <a:lnTo>
                      <a:pt x="51" y="252"/>
                    </a:lnTo>
                    <a:lnTo>
                      <a:pt x="35" y="322"/>
                    </a:lnTo>
                    <a:lnTo>
                      <a:pt x="16" y="389"/>
                    </a:lnTo>
                    <a:lnTo>
                      <a:pt x="0" y="437"/>
                    </a:lnTo>
                    <a:lnTo>
                      <a:pt x="16" y="328"/>
                    </a:lnTo>
                    <a:lnTo>
                      <a:pt x="21" y="239"/>
                    </a:lnTo>
                    <a:lnTo>
                      <a:pt x="30" y="135"/>
                    </a:lnTo>
                    <a:lnTo>
                      <a:pt x="23"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0" name="Freeform 30">
                <a:extLst>
                  <a:ext uri="{FF2B5EF4-FFF2-40B4-BE49-F238E27FC236}">
                    <a16:creationId xmlns:a16="http://schemas.microsoft.com/office/drawing/2014/main" id="{817457A6-F575-584F-92F5-E593E9CE3243}"/>
                  </a:ext>
                </a:extLst>
              </p:cNvPr>
              <p:cNvSpPr>
                <a:spLocks/>
              </p:cNvSpPr>
              <p:nvPr/>
            </p:nvSpPr>
            <p:spPr bwMode="auto">
              <a:xfrm>
                <a:off x="3966" y="2468"/>
                <a:ext cx="191" cy="510"/>
              </a:xfrm>
              <a:custGeom>
                <a:avLst/>
                <a:gdLst>
                  <a:gd name="T0" fmla="*/ 16 w 191"/>
                  <a:gd name="T1" fmla="*/ 509 h 510"/>
                  <a:gd name="T2" fmla="*/ 0 w 191"/>
                  <a:gd name="T3" fmla="*/ 506 h 510"/>
                  <a:gd name="T4" fmla="*/ 7 w 191"/>
                  <a:gd name="T5" fmla="*/ 443 h 510"/>
                  <a:gd name="T6" fmla="*/ 23 w 191"/>
                  <a:gd name="T7" fmla="*/ 373 h 510"/>
                  <a:gd name="T8" fmla="*/ 49 w 191"/>
                  <a:gd name="T9" fmla="*/ 271 h 510"/>
                  <a:gd name="T10" fmla="*/ 79 w 191"/>
                  <a:gd name="T11" fmla="*/ 182 h 510"/>
                  <a:gd name="T12" fmla="*/ 69 w 191"/>
                  <a:gd name="T13" fmla="*/ 264 h 510"/>
                  <a:gd name="T14" fmla="*/ 48 w 191"/>
                  <a:gd name="T15" fmla="*/ 356 h 510"/>
                  <a:gd name="T16" fmla="*/ 35 w 191"/>
                  <a:gd name="T17" fmla="*/ 434 h 510"/>
                  <a:gd name="T18" fmla="*/ 66 w 191"/>
                  <a:gd name="T19" fmla="*/ 324 h 510"/>
                  <a:gd name="T20" fmla="*/ 100 w 191"/>
                  <a:gd name="T21" fmla="*/ 225 h 510"/>
                  <a:gd name="T22" fmla="*/ 118 w 191"/>
                  <a:gd name="T23" fmla="*/ 167 h 510"/>
                  <a:gd name="T24" fmla="*/ 147 w 191"/>
                  <a:gd name="T25" fmla="*/ 97 h 510"/>
                  <a:gd name="T26" fmla="*/ 190 w 191"/>
                  <a:gd name="T27" fmla="*/ 0 h 510"/>
                  <a:gd name="T28" fmla="*/ 175 w 191"/>
                  <a:gd name="T29" fmla="*/ 121 h 510"/>
                  <a:gd name="T30" fmla="*/ 159 w 191"/>
                  <a:gd name="T31" fmla="*/ 237 h 510"/>
                  <a:gd name="T32" fmla="*/ 133 w 191"/>
                  <a:gd name="T33" fmla="*/ 307 h 510"/>
                  <a:gd name="T34" fmla="*/ 102 w 191"/>
                  <a:gd name="T35" fmla="*/ 409 h 510"/>
                  <a:gd name="T36" fmla="*/ 57 w 191"/>
                  <a:gd name="T37" fmla="*/ 451 h 510"/>
                  <a:gd name="T38" fmla="*/ 16 w 191"/>
                  <a:gd name="T39" fmla="*/ 50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510">
                    <a:moveTo>
                      <a:pt x="16" y="509"/>
                    </a:moveTo>
                    <a:lnTo>
                      <a:pt x="0" y="506"/>
                    </a:lnTo>
                    <a:lnTo>
                      <a:pt x="7" y="443"/>
                    </a:lnTo>
                    <a:lnTo>
                      <a:pt x="23" y="373"/>
                    </a:lnTo>
                    <a:lnTo>
                      <a:pt x="49" y="271"/>
                    </a:lnTo>
                    <a:lnTo>
                      <a:pt x="79" y="182"/>
                    </a:lnTo>
                    <a:lnTo>
                      <a:pt x="69" y="264"/>
                    </a:lnTo>
                    <a:lnTo>
                      <a:pt x="48" y="356"/>
                    </a:lnTo>
                    <a:lnTo>
                      <a:pt x="35" y="434"/>
                    </a:lnTo>
                    <a:lnTo>
                      <a:pt x="66" y="324"/>
                    </a:lnTo>
                    <a:lnTo>
                      <a:pt x="100" y="225"/>
                    </a:lnTo>
                    <a:lnTo>
                      <a:pt x="118" y="167"/>
                    </a:lnTo>
                    <a:lnTo>
                      <a:pt x="147" y="97"/>
                    </a:lnTo>
                    <a:lnTo>
                      <a:pt x="190" y="0"/>
                    </a:lnTo>
                    <a:lnTo>
                      <a:pt x="175" y="121"/>
                    </a:lnTo>
                    <a:lnTo>
                      <a:pt x="159" y="237"/>
                    </a:lnTo>
                    <a:lnTo>
                      <a:pt x="133" y="307"/>
                    </a:lnTo>
                    <a:lnTo>
                      <a:pt x="102" y="409"/>
                    </a:lnTo>
                    <a:lnTo>
                      <a:pt x="57" y="451"/>
                    </a:lnTo>
                    <a:lnTo>
                      <a:pt x="16" y="509"/>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1" name="Freeform 31">
                <a:extLst>
                  <a:ext uri="{FF2B5EF4-FFF2-40B4-BE49-F238E27FC236}">
                    <a16:creationId xmlns:a16="http://schemas.microsoft.com/office/drawing/2014/main" id="{F9A6DA4F-5AC3-AC4D-B942-1F64304FDC6E}"/>
                  </a:ext>
                </a:extLst>
              </p:cNvPr>
              <p:cNvSpPr>
                <a:spLocks/>
              </p:cNvSpPr>
              <p:nvPr/>
            </p:nvSpPr>
            <p:spPr bwMode="auto">
              <a:xfrm>
                <a:off x="3424" y="2030"/>
                <a:ext cx="218" cy="956"/>
              </a:xfrm>
              <a:custGeom>
                <a:avLst/>
                <a:gdLst>
                  <a:gd name="T0" fmla="*/ 74 w 218"/>
                  <a:gd name="T1" fmla="*/ 15 h 956"/>
                  <a:gd name="T2" fmla="*/ 105 w 218"/>
                  <a:gd name="T3" fmla="*/ 0 h 956"/>
                  <a:gd name="T4" fmla="*/ 115 w 218"/>
                  <a:gd name="T5" fmla="*/ 32 h 956"/>
                  <a:gd name="T6" fmla="*/ 131 w 218"/>
                  <a:gd name="T7" fmla="*/ 56 h 956"/>
                  <a:gd name="T8" fmla="*/ 167 w 218"/>
                  <a:gd name="T9" fmla="*/ 87 h 956"/>
                  <a:gd name="T10" fmla="*/ 210 w 218"/>
                  <a:gd name="T11" fmla="*/ 112 h 956"/>
                  <a:gd name="T12" fmla="*/ 217 w 218"/>
                  <a:gd name="T13" fmla="*/ 114 h 956"/>
                  <a:gd name="T14" fmla="*/ 194 w 218"/>
                  <a:gd name="T15" fmla="*/ 225 h 956"/>
                  <a:gd name="T16" fmla="*/ 171 w 218"/>
                  <a:gd name="T17" fmla="*/ 373 h 956"/>
                  <a:gd name="T18" fmla="*/ 167 w 218"/>
                  <a:gd name="T19" fmla="*/ 485 h 956"/>
                  <a:gd name="T20" fmla="*/ 160 w 218"/>
                  <a:gd name="T21" fmla="*/ 609 h 956"/>
                  <a:gd name="T22" fmla="*/ 150 w 218"/>
                  <a:gd name="T23" fmla="*/ 728 h 956"/>
                  <a:gd name="T24" fmla="*/ 148 w 218"/>
                  <a:gd name="T25" fmla="*/ 765 h 956"/>
                  <a:gd name="T26" fmla="*/ 158 w 218"/>
                  <a:gd name="T27" fmla="*/ 894 h 956"/>
                  <a:gd name="T28" fmla="*/ 191 w 218"/>
                  <a:gd name="T29" fmla="*/ 955 h 956"/>
                  <a:gd name="T30" fmla="*/ 155 w 218"/>
                  <a:gd name="T31" fmla="*/ 952 h 956"/>
                  <a:gd name="T32" fmla="*/ 43 w 218"/>
                  <a:gd name="T33" fmla="*/ 908 h 956"/>
                  <a:gd name="T34" fmla="*/ 17 w 218"/>
                  <a:gd name="T35" fmla="*/ 767 h 956"/>
                  <a:gd name="T36" fmla="*/ 17 w 218"/>
                  <a:gd name="T37" fmla="*/ 692 h 956"/>
                  <a:gd name="T38" fmla="*/ 24 w 218"/>
                  <a:gd name="T39" fmla="*/ 621 h 956"/>
                  <a:gd name="T40" fmla="*/ 19 w 218"/>
                  <a:gd name="T41" fmla="*/ 556 h 956"/>
                  <a:gd name="T42" fmla="*/ 0 w 218"/>
                  <a:gd name="T43" fmla="*/ 482 h 956"/>
                  <a:gd name="T44" fmla="*/ 0 w 218"/>
                  <a:gd name="T45" fmla="*/ 436 h 956"/>
                  <a:gd name="T46" fmla="*/ 19 w 218"/>
                  <a:gd name="T47" fmla="*/ 499 h 956"/>
                  <a:gd name="T48" fmla="*/ 48 w 218"/>
                  <a:gd name="T49" fmla="*/ 556 h 956"/>
                  <a:gd name="T50" fmla="*/ 28 w 218"/>
                  <a:gd name="T51" fmla="*/ 482 h 956"/>
                  <a:gd name="T52" fmla="*/ 12 w 218"/>
                  <a:gd name="T53" fmla="*/ 421 h 956"/>
                  <a:gd name="T54" fmla="*/ 5 w 218"/>
                  <a:gd name="T55" fmla="*/ 361 h 956"/>
                  <a:gd name="T56" fmla="*/ 15 w 218"/>
                  <a:gd name="T57" fmla="*/ 314 h 956"/>
                  <a:gd name="T58" fmla="*/ 33 w 218"/>
                  <a:gd name="T59" fmla="*/ 237 h 956"/>
                  <a:gd name="T60" fmla="*/ 57 w 218"/>
                  <a:gd name="T61" fmla="*/ 178 h 956"/>
                  <a:gd name="T62" fmla="*/ 67 w 218"/>
                  <a:gd name="T63" fmla="*/ 102 h 956"/>
                  <a:gd name="T64" fmla="*/ 76 w 218"/>
                  <a:gd name="T65" fmla="*/ 56 h 956"/>
                  <a:gd name="T66" fmla="*/ 74 w 218"/>
                  <a:gd name="T67" fmla="*/ 15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8" h="956">
                    <a:moveTo>
                      <a:pt x="74" y="15"/>
                    </a:moveTo>
                    <a:lnTo>
                      <a:pt x="105" y="0"/>
                    </a:lnTo>
                    <a:lnTo>
                      <a:pt x="115" y="32"/>
                    </a:lnTo>
                    <a:lnTo>
                      <a:pt x="131" y="56"/>
                    </a:lnTo>
                    <a:lnTo>
                      <a:pt x="167" y="87"/>
                    </a:lnTo>
                    <a:lnTo>
                      <a:pt x="210" y="112"/>
                    </a:lnTo>
                    <a:lnTo>
                      <a:pt x="217" y="114"/>
                    </a:lnTo>
                    <a:lnTo>
                      <a:pt x="194" y="225"/>
                    </a:lnTo>
                    <a:lnTo>
                      <a:pt x="171" y="373"/>
                    </a:lnTo>
                    <a:lnTo>
                      <a:pt x="167" y="485"/>
                    </a:lnTo>
                    <a:lnTo>
                      <a:pt x="160" y="609"/>
                    </a:lnTo>
                    <a:lnTo>
                      <a:pt x="150" y="728"/>
                    </a:lnTo>
                    <a:lnTo>
                      <a:pt x="148" y="765"/>
                    </a:lnTo>
                    <a:lnTo>
                      <a:pt x="158" y="894"/>
                    </a:lnTo>
                    <a:lnTo>
                      <a:pt x="191" y="955"/>
                    </a:lnTo>
                    <a:lnTo>
                      <a:pt x="155" y="952"/>
                    </a:lnTo>
                    <a:lnTo>
                      <a:pt x="43" y="908"/>
                    </a:lnTo>
                    <a:lnTo>
                      <a:pt x="17" y="767"/>
                    </a:lnTo>
                    <a:lnTo>
                      <a:pt x="17" y="692"/>
                    </a:lnTo>
                    <a:lnTo>
                      <a:pt x="24" y="621"/>
                    </a:lnTo>
                    <a:lnTo>
                      <a:pt x="19" y="556"/>
                    </a:lnTo>
                    <a:lnTo>
                      <a:pt x="0" y="482"/>
                    </a:lnTo>
                    <a:lnTo>
                      <a:pt x="0" y="436"/>
                    </a:lnTo>
                    <a:lnTo>
                      <a:pt x="19" y="499"/>
                    </a:lnTo>
                    <a:lnTo>
                      <a:pt x="48" y="556"/>
                    </a:lnTo>
                    <a:lnTo>
                      <a:pt x="28" y="482"/>
                    </a:lnTo>
                    <a:lnTo>
                      <a:pt x="12" y="421"/>
                    </a:lnTo>
                    <a:lnTo>
                      <a:pt x="5" y="361"/>
                    </a:lnTo>
                    <a:lnTo>
                      <a:pt x="15" y="314"/>
                    </a:lnTo>
                    <a:lnTo>
                      <a:pt x="33" y="237"/>
                    </a:lnTo>
                    <a:lnTo>
                      <a:pt x="57" y="178"/>
                    </a:lnTo>
                    <a:lnTo>
                      <a:pt x="67" y="102"/>
                    </a:lnTo>
                    <a:lnTo>
                      <a:pt x="76" y="56"/>
                    </a:lnTo>
                    <a:lnTo>
                      <a:pt x="74" y="15"/>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2" name="Freeform 32">
                <a:extLst>
                  <a:ext uri="{FF2B5EF4-FFF2-40B4-BE49-F238E27FC236}">
                    <a16:creationId xmlns:a16="http://schemas.microsoft.com/office/drawing/2014/main" id="{98110C78-05B9-D348-8C02-0E6904197AD8}"/>
                  </a:ext>
                </a:extLst>
              </p:cNvPr>
              <p:cNvSpPr>
                <a:spLocks/>
              </p:cNvSpPr>
              <p:nvPr/>
            </p:nvSpPr>
            <p:spPr bwMode="auto">
              <a:xfrm>
                <a:off x="3181" y="2077"/>
                <a:ext cx="233" cy="1122"/>
              </a:xfrm>
              <a:custGeom>
                <a:avLst/>
                <a:gdLst>
                  <a:gd name="T0" fmla="*/ 225 w 233"/>
                  <a:gd name="T1" fmla="*/ 46 h 1122"/>
                  <a:gd name="T2" fmla="*/ 215 w 233"/>
                  <a:gd name="T3" fmla="*/ 168 h 1122"/>
                  <a:gd name="T4" fmla="*/ 209 w 233"/>
                  <a:gd name="T5" fmla="*/ 58 h 1122"/>
                  <a:gd name="T6" fmla="*/ 201 w 233"/>
                  <a:gd name="T7" fmla="*/ 73 h 1122"/>
                  <a:gd name="T8" fmla="*/ 201 w 233"/>
                  <a:gd name="T9" fmla="*/ 224 h 1122"/>
                  <a:gd name="T10" fmla="*/ 173 w 233"/>
                  <a:gd name="T11" fmla="*/ 336 h 1122"/>
                  <a:gd name="T12" fmla="*/ 148 w 233"/>
                  <a:gd name="T13" fmla="*/ 355 h 1122"/>
                  <a:gd name="T14" fmla="*/ 122 w 233"/>
                  <a:gd name="T15" fmla="*/ 214 h 1122"/>
                  <a:gd name="T16" fmla="*/ 135 w 233"/>
                  <a:gd name="T17" fmla="*/ 370 h 1122"/>
                  <a:gd name="T18" fmla="*/ 158 w 233"/>
                  <a:gd name="T19" fmla="*/ 436 h 1122"/>
                  <a:gd name="T20" fmla="*/ 182 w 233"/>
                  <a:gd name="T21" fmla="*/ 609 h 1122"/>
                  <a:gd name="T22" fmla="*/ 158 w 233"/>
                  <a:gd name="T23" fmla="*/ 728 h 1122"/>
                  <a:gd name="T24" fmla="*/ 177 w 233"/>
                  <a:gd name="T25" fmla="*/ 738 h 1122"/>
                  <a:gd name="T26" fmla="*/ 189 w 233"/>
                  <a:gd name="T27" fmla="*/ 831 h 1122"/>
                  <a:gd name="T28" fmla="*/ 146 w 233"/>
                  <a:gd name="T29" fmla="*/ 916 h 1122"/>
                  <a:gd name="T30" fmla="*/ 130 w 233"/>
                  <a:gd name="T31" fmla="*/ 924 h 1122"/>
                  <a:gd name="T32" fmla="*/ 158 w 233"/>
                  <a:gd name="T33" fmla="*/ 1007 h 1122"/>
                  <a:gd name="T34" fmla="*/ 103 w 233"/>
                  <a:gd name="T35" fmla="*/ 1121 h 1122"/>
                  <a:gd name="T36" fmla="*/ 18 w 233"/>
                  <a:gd name="T37" fmla="*/ 1098 h 1122"/>
                  <a:gd name="T38" fmla="*/ 79 w 233"/>
                  <a:gd name="T39" fmla="*/ 1028 h 1122"/>
                  <a:gd name="T40" fmla="*/ 56 w 233"/>
                  <a:gd name="T41" fmla="*/ 1014 h 1122"/>
                  <a:gd name="T42" fmla="*/ 0 w 233"/>
                  <a:gd name="T43" fmla="*/ 889 h 1122"/>
                  <a:gd name="T44" fmla="*/ 10 w 233"/>
                  <a:gd name="T45" fmla="*/ 753 h 1122"/>
                  <a:gd name="T46" fmla="*/ 8 w 233"/>
                  <a:gd name="T47" fmla="*/ 607 h 1122"/>
                  <a:gd name="T48" fmla="*/ 36 w 233"/>
                  <a:gd name="T49" fmla="*/ 634 h 1122"/>
                  <a:gd name="T50" fmla="*/ 67 w 233"/>
                  <a:gd name="T51" fmla="*/ 704 h 1122"/>
                  <a:gd name="T52" fmla="*/ 65 w 233"/>
                  <a:gd name="T53" fmla="*/ 675 h 1122"/>
                  <a:gd name="T54" fmla="*/ 29 w 233"/>
                  <a:gd name="T55" fmla="*/ 558 h 1122"/>
                  <a:gd name="T56" fmla="*/ 36 w 233"/>
                  <a:gd name="T57" fmla="*/ 463 h 1122"/>
                  <a:gd name="T58" fmla="*/ 72 w 233"/>
                  <a:gd name="T59" fmla="*/ 451 h 1122"/>
                  <a:gd name="T60" fmla="*/ 130 w 233"/>
                  <a:gd name="T61" fmla="*/ 509 h 1122"/>
                  <a:gd name="T62" fmla="*/ 69 w 233"/>
                  <a:gd name="T63" fmla="*/ 407 h 1122"/>
                  <a:gd name="T64" fmla="*/ 65 w 233"/>
                  <a:gd name="T65" fmla="*/ 287 h 1122"/>
                  <a:gd name="T66" fmla="*/ 87 w 233"/>
                  <a:gd name="T67" fmla="*/ 131 h 1122"/>
                  <a:gd name="T68" fmla="*/ 132 w 233"/>
                  <a:gd name="T69" fmla="*/ 39 h 1122"/>
                  <a:gd name="T70" fmla="*/ 232 w 233"/>
                  <a:gd name="T71"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3" h="1122">
                    <a:moveTo>
                      <a:pt x="232" y="0"/>
                    </a:moveTo>
                    <a:lnTo>
                      <a:pt x="225" y="46"/>
                    </a:lnTo>
                    <a:lnTo>
                      <a:pt x="220" y="102"/>
                    </a:lnTo>
                    <a:lnTo>
                      <a:pt x="215" y="168"/>
                    </a:lnTo>
                    <a:lnTo>
                      <a:pt x="213" y="136"/>
                    </a:lnTo>
                    <a:lnTo>
                      <a:pt x="209" y="58"/>
                    </a:lnTo>
                    <a:lnTo>
                      <a:pt x="209" y="34"/>
                    </a:lnTo>
                    <a:lnTo>
                      <a:pt x="201" y="73"/>
                    </a:lnTo>
                    <a:lnTo>
                      <a:pt x="196" y="158"/>
                    </a:lnTo>
                    <a:lnTo>
                      <a:pt x="201" y="224"/>
                    </a:lnTo>
                    <a:lnTo>
                      <a:pt x="187" y="276"/>
                    </a:lnTo>
                    <a:lnTo>
                      <a:pt x="173" y="336"/>
                    </a:lnTo>
                    <a:lnTo>
                      <a:pt x="165" y="390"/>
                    </a:lnTo>
                    <a:lnTo>
                      <a:pt x="148" y="355"/>
                    </a:lnTo>
                    <a:lnTo>
                      <a:pt x="127" y="284"/>
                    </a:lnTo>
                    <a:lnTo>
                      <a:pt x="122" y="214"/>
                    </a:lnTo>
                    <a:lnTo>
                      <a:pt x="117" y="278"/>
                    </a:lnTo>
                    <a:lnTo>
                      <a:pt x="135" y="370"/>
                    </a:lnTo>
                    <a:lnTo>
                      <a:pt x="146" y="404"/>
                    </a:lnTo>
                    <a:lnTo>
                      <a:pt x="158" y="436"/>
                    </a:lnTo>
                    <a:lnTo>
                      <a:pt x="174" y="501"/>
                    </a:lnTo>
                    <a:lnTo>
                      <a:pt x="182" y="609"/>
                    </a:lnTo>
                    <a:lnTo>
                      <a:pt x="182" y="699"/>
                    </a:lnTo>
                    <a:lnTo>
                      <a:pt x="158" y="728"/>
                    </a:lnTo>
                    <a:lnTo>
                      <a:pt x="117" y="763"/>
                    </a:lnTo>
                    <a:lnTo>
                      <a:pt x="177" y="738"/>
                    </a:lnTo>
                    <a:lnTo>
                      <a:pt x="177" y="777"/>
                    </a:lnTo>
                    <a:lnTo>
                      <a:pt x="189" y="831"/>
                    </a:lnTo>
                    <a:lnTo>
                      <a:pt x="177" y="924"/>
                    </a:lnTo>
                    <a:lnTo>
                      <a:pt x="146" y="916"/>
                    </a:lnTo>
                    <a:lnTo>
                      <a:pt x="91" y="867"/>
                    </a:lnTo>
                    <a:lnTo>
                      <a:pt x="130" y="924"/>
                    </a:lnTo>
                    <a:lnTo>
                      <a:pt x="168" y="941"/>
                    </a:lnTo>
                    <a:lnTo>
                      <a:pt x="158" y="1007"/>
                    </a:lnTo>
                    <a:lnTo>
                      <a:pt x="132" y="1111"/>
                    </a:lnTo>
                    <a:lnTo>
                      <a:pt x="103" y="1121"/>
                    </a:lnTo>
                    <a:lnTo>
                      <a:pt x="57" y="1113"/>
                    </a:lnTo>
                    <a:lnTo>
                      <a:pt x="18" y="1098"/>
                    </a:lnTo>
                    <a:lnTo>
                      <a:pt x="31" y="1024"/>
                    </a:lnTo>
                    <a:lnTo>
                      <a:pt x="79" y="1028"/>
                    </a:lnTo>
                    <a:lnTo>
                      <a:pt x="130" y="1026"/>
                    </a:lnTo>
                    <a:lnTo>
                      <a:pt x="56" y="1014"/>
                    </a:lnTo>
                    <a:lnTo>
                      <a:pt x="31" y="997"/>
                    </a:lnTo>
                    <a:lnTo>
                      <a:pt x="0" y="889"/>
                    </a:lnTo>
                    <a:lnTo>
                      <a:pt x="5" y="804"/>
                    </a:lnTo>
                    <a:lnTo>
                      <a:pt x="10" y="753"/>
                    </a:lnTo>
                    <a:lnTo>
                      <a:pt x="8" y="704"/>
                    </a:lnTo>
                    <a:lnTo>
                      <a:pt x="8" y="607"/>
                    </a:lnTo>
                    <a:lnTo>
                      <a:pt x="13" y="570"/>
                    </a:lnTo>
                    <a:lnTo>
                      <a:pt x="36" y="634"/>
                    </a:lnTo>
                    <a:lnTo>
                      <a:pt x="48" y="684"/>
                    </a:lnTo>
                    <a:lnTo>
                      <a:pt x="67" y="704"/>
                    </a:lnTo>
                    <a:lnTo>
                      <a:pt x="89" y="719"/>
                    </a:lnTo>
                    <a:lnTo>
                      <a:pt x="65" y="675"/>
                    </a:lnTo>
                    <a:lnTo>
                      <a:pt x="46" y="617"/>
                    </a:lnTo>
                    <a:lnTo>
                      <a:pt x="29" y="558"/>
                    </a:lnTo>
                    <a:lnTo>
                      <a:pt x="26" y="519"/>
                    </a:lnTo>
                    <a:lnTo>
                      <a:pt x="36" y="463"/>
                    </a:lnTo>
                    <a:lnTo>
                      <a:pt x="53" y="400"/>
                    </a:lnTo>
                    <a:lnTo>
                      <a:pt x="72" y="451"/>
                    </a:lnTo>
                    <a:lnTo>
                      <a:pt x="103" y="497"/>
                    </a:lnTo>
                    <a:lnTo>
                      <a:pt x="130" y="509"/>
                    </a:lnTo>
                    <a:lnTo>
                      <a:pt x="89" y="446"/>
                    </a:lnTo>
                    <a:lnTo>
                      <a:pt x="69" y="407"/>
                    </a:lnTo>
                    <a:lnTo>
                      <a:pt x="60" y="363"/>
                    </a:lnTo>
                    <a:lnTo>
                      <a:pt x="65" y="287"/>
                    </a:lnTo>
                    <a:lnTo>
                      <a:pt x="74" y="192"/>
                    </a:lnTo>
                    <a:lnTo>
                      <a:pt x="87" y="131"/>
                    </a:lnTo>
                    <a:lnTo>
                      <a:pt x="105" y="94"/>
                    </a:lnTo>
                    <a:lnTo>
                      <a:pt x="132" y="39"/>
                    </a:lnTo>
                    <a:lnTo>
                      <a:pt x="173" y="17"/>
                    </a:lnTo>
                    <a:lnTo>
                      <a:pt x="232" y="0"/>
                    </a:lnTo>
                  </a:path>
                </a:pathLst>
              </a:custGeom>
              <a:solidFill>
                <a:srgbClr val="E0E0E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1953" name="Group 33">
              <a:extLst>
                <a:ext uri="{FF2B5EF4-FFF2-40B4-BE49-F238E27FC236}">
                  <a16:creationId xmlns:a16="http://schemas.microsoft.com/office/drawing/2014/main" id="{E11DA119-5816-694B-A408-E4088777A6FD}"/>
                </a:ext>
              </a:extLst>
            </p:cNvPr>
            <p:cNvGrpSpPr>
              <a:grpSpLocks/>
            </p:cNvGrpSpPr>
            <p:nvPr/>
          </p:nvGrpSpPr>
          <p:grpSpPr bwMode="auto">
            <a:xfrm>
              <a:off x="3515" y="1347"/>
              <a:ext cx="415" cy="680"/>
              <a:chOff x="3515" y="1347"/>
              <a:chExt cx="415" cy="680"/>
            </a:xfrm>
          </p:grpSpPr>
          <p:sp>
            <p:nvSpPr>
              <p:cNvPr id="81954" name="Freeform 34">
                <a:extLst>
                  <a:ext uri="{FF2B5EF4-FFF2-40B4-BE49-F238E27FC236}">
                    <a16:creationId xmlns:a16="http://schemas.microsoft.com/office/drawing/2014/main" id="{2CCD8886-2B57-D94F-A24F-615BE846E62B}"/>
                  </a:ext>
                </a:extLst>
              </p:cNvPr>
              <p:cNvSpPr>
                <a:spLocks/>
              </p:cNvSpPr>
              <p:nvPr/>
            </p:nvSpPr>
            <p:spPr bwMode="auto">
              <a:xfrm>
                <a:off x="3568" y="1815"/>
                <a:ext cx="277" cy="212"/>
              </a:xfrm>
              <a:custGeom>
                <a:avLst/>
                <a:gdLst>
                  <a:gd name="T0" fmla="*/ 5 w 277"/>
                  <a:gd name="T1" fmla="*/ 74 h 212"/>
                  <a:gd name="T2" fmla="*/ 15 w 277"/>
                  <a:gd name="T3" fmla="*/ 150 h 212"/>
                  <a:gd name="T4" fmla="*/ 26 w 277"/>
                  <a:gd name="T5" fmla="*/ 169 h 212"/>
                  <a:gd name="T6" fmla="*/ 56 w 277"/>
                  <a:gd name="T7" fmla="*/ 189 h 212"/>
                  <a:gd name="T8" fmla="*/ 93 w 277"/>
                  <a:gd name="T9" fmla="*/ 205 h 212"/>
                  <a:gd name="T10" fmla="*/ 127 w 277"/>
                  <a:gd name="T11" fmla="*/ 211 h 212"/>
                  <a:gd name="T12" fmla="*/ 174 w 277"/>
                  <a:gd name="T13" fmla="*/ 195 h 212"/>
                  <a:gd name="T14" fmla="*/ 216 w 277"/>
                  <a:gd name="T15" fmla="*/ 172 h 212"/>
                  <a:gd name="T16" fmla="*/ 252 w 277"/>
                  <a:gd name="T17" fmla="*/ 146 h 212"/>
                  <a:gd name="T18" fmla="*/ 276 w 277"/>
                  <a:gd name="T19" fmla="*/ 113 h 212"/>
                  <a:gd name="T20" fmla="*/ 269 w 277"/>
                  <a:gd name="T21" fmla="*/ 98 h 212"/>
                  <a:gd name="T22" fmla="*/ 269 w 277"/>
                  <a:gd name="T23" fmla="*/ 5 h 212"/>
                  <a:gd name="T24" fmla="*/ 0 w 277"/>
                  <a:gd name="T25" fmla="*/ 0 h 212"/>
                  <a:gd name="T26" fmla="*/ 5 w 277"/>
                  <a:gd name="T27"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12">
                    <a:moveTo>
                      <a:pt x="5" y="74"/>
                    </a:moveTo>
                    <a:lnTo>
                      <a:pt x="15" y="150"/>
                    </a:lnTo>
                    <a:lnTo>
                      <a:pt x="26" y="169"/>
                    </a:lnTo>
                    <a:lnTo>
                      <a:pt x="56" y="189"/>
                    </a:lnTo>
                    <a:lnTo>
                      <a:pt x="93" y="205"/>
                    </a:lnTo>
                    <a:lnTo>
                      <a:pt x="127" y="211"/>
                    </a:lnTo>
                    <a:lnTo>
                      <a:pt x="174" y="195"/>
                    </a:lnTo>
                    <a:lnTo>
                      <a:pt x="216" y="172"/>
                    </a:lnTo>
                    <a:lnTo>
                      <a:pt x="252" y="146"/>
                    </a:lnTo>
                    <a:lnTo>
                      <a:pt x="276" y="113"/>
                    </a:lnTo>
                    <a:lnTo>
                      <a:pt x="269" y="98"/>
                    </a:lnTo>
                    <a:lnTo>
                      <a:pt x="269" y="5"/>
                    </a:lnTo>
                    <a:lnTo>
                      <a:pt x="0" y="0"/>
                    </a:lnTo>
                    <a:lnTo>
                      <a:pt x="5" y="7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5" name="Freeform 35">
                <a:extLst>
                  <a:ext uri="{FF2B5EF4-FFF2-40B4-BE49-F238E27FC236}">
                    <a16:creationId xmlns:a16="http://schemas.microsoft.com/office/drawing/2014/main" id="{FB5D7CF5-7A78-A74E-80D9-3B9CBE602897}"/>
                  </a:ext>
                </a:extLst>
              </p:cNvPr>
              <p:cNvSpPr>
                <a:spLocks/>
              </p:cNvSpPr>
              <p:nvPr/>
            </p:nvSpPr>
            <p:spPr bwMode="auto">
              <a:xfrm>
                <a:off x="3515" y="1364"/>
                <a:ext cx="411" cy="606"/>
              </a:xfrm>
              <a:custGeom>
                <a:avLst/>
                <a:gdLst>
                  <a:gd name="T0" fmla="*/ 87 w 411"/>
                  <a:gd name="T1" fmla="*/ 534 h 606"/>
                  <a:gd name="T2" fmla="*/ 110 w 411"/>
                  <a:gd name="T3" fmla="*/ 557 h 606"/>
                  <a:gd name="T4" fmla="*/ 151 w 411"/>
                  <a:gd name="T5" fmla="*/ 593 h 606"/>
                  <a:gd name="T6" fmla="*/ 179 w 411"/>
                  <a:gd name="T7" fmla="*/ 605 h 606"/>
                  <a:gd name="T8" fmla="*/ 204 w 411"/>
                  <a:gd name="T9" fmla="*/ 605 h 606"/>
                  <a:gd name="T10" fmla="*/ 228 w 411"/>
                  <a:gd name="T11" fmla="*/ 603 h 606"/>
                  <a:gd name="T12" fmla="*/ 250 w 411"/>
                  <a:gd name="T13" fmla="*/ 596 h 606"/>
                  <a:gd name="T14" fmla="*/ 274 w 411"/>
                  <a:gd name="T15" fmla="*/ 577 h 606"/>
                  <a:gd name="T16" fmla="*/ 322 w 411"/>
                  <a:gd name="T17" fmla="*/ 530 h 606"/>
                  <a:gd name="T18" fmla="*/ 343 w 411"/>
                  <a:gd name="T19" fmla="*/ 484 h 606"/>
                  <a:gd name="T20" fmla="*/ 355 w 411"/>
                  <a:gd name="T21" fmla="*/ 442 h 606"/>
                  <a:gd name="T22" fmla="*/ 367 w 411"/>
                  <a:gd name="T23" fmla="*/ 402 h 606"/>
                  <a:gd name="T24" fmla="*/ 386 w 411"/>
                  <a:gd name="T25" fmla="*/ 383 h 606"/>
                  <a:gd name="T26" fmla="*/ 399 w 411"/>
                  <a:gd name="T27" fmla="*/ 342 h 606"/>
                  <a:gd name="T28" fmla="*/ 404 w 411"/>
                  <a:gd name="T29" fmla="*/ 307 h 606"/>
                  <a:gd name="T30" fmla="*/ 401 w 411"/>
                  <a:gd name="T31" fmla="*/ 275 h 606"/>
                  <a:gd name="T32" fmla="*/ 396 w 411"/>
                  <a:gd name="T33" fmla="*/ 260 h 606"/>
                  <a:gd name="T34" fmla="*/ 407 w 411"/>
                  <a:gd name="T35" fmla="*/ 218 h 606"/>
                  <a:gd name="T36" fmla="*/ 410 w 411"/>
                  <a:gd name="T37" fmla="*/ 139 h 606"/>
                  <a:gd name="T38" fmla="*/ 396 w 411"/>
                  <a:gd name="T39" fmla="*/ 97 h 606"/>
                  <a:gd name="T40" fmla="*/ 376 w 411"/>
                  <a:gd name="T41" fmla="*/ 54 h 606"/>
                  <a:gd name="T42" fmla="*/ 349 w 411"/>
                  <a:gd name="T43" fmla="*/ 34 h 606"/>
                  <a:gd name="T44" fmla="*/ 310 w 411"/>
                  <a:gd name="T45" fmla="*/ 19 h 606"/>
                  <a:gd name="T46" fmla="*/ 273 w 411"/>
                  <a:gd name="T47" fmla="*/ 5 h 606"/>
                  <a:gd name="T48" fmla="*/ 234 w 411"/>
                  <a:gd name="T49" fmla="*/ 0 h 606"/>
                  <a:gd name="T50" fmla="*/ 185 w 411"/>
                  <a:gd name="T51" fmla="*/ 0 h 606"/>
                  <a:gd name="T52" fmla="*/ 140 w 411"/>
                  <a:gd name="T53" fmla="*/ 7 h 606"/>
                  <a:gd name="T54" fmla="*/ 103 w 411"/>
                  <a:gd name="T55" fmla="*/ 20 h 606"/>
                  <a:gd name="T56" fmla="*/ 58 w 411"/>
                  <a:gd name="T57" fmla="*/ 42 h 606"/>
                  <a:gd name="T58" fmla="*/ 26 w 411"/>
                  <a:gd name="T59" fmla="*/ 108 h 606"/>
                  <a:gd name="T60" fmla="*/ 20 w 411"/>
                  <a:gd name="T61" fmla="*/ 191 h 606"/>
                  <a:gd name="T62" fmla="*/ 23 w 411"/>
                  <a:gd name="T63" fmla="*/ 260 h 606"/>
                  <a:gd name="T64" fmla="*/ 2 w 411"/>
                  <a:gd name="T65" fmla="*/ 275 h 606"/>
                  <a:gd name="T66" fmla="*/ 0 w 411"/>
                  <a:gd name="T67" fmla="*/ 320 h 606"/>
                  <a:gd name="T68" fmla="*/ 10 w 411"/>
                  <a:gd name="T69" fmla="*/ 361 h 606"/>
                  <a:gd name="T70" fmla="*/ 29 w 411"/>
                  <a:gd name="T71" fmla="*/ 371 h 606"/>
                  <a:gd name="T72" fmla="*/ 32 w 411"/>
                  <a:gd name="T73" fmla="*/ 403 h 606"/>
                  <a:gd name="T74" fmla="*/ 36 w 411"/>
                  <a:gd name="T75" fmla="*/ 447 h 606"/>
                  <a:gd name="T76" fmla="*/ 51 w 411"/>
                  <a:gd name="T77" fmla="*/ 474 h 606"/>
                  <a:gd name="T78" fmla="*/ 87 w 411"/>
                  <a:gd name="T79" fmla="*/ 5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1" h="606">
                    <a:moveTo>
                      <a:pt x="87" y="534"/>
                    </a:moveTo>
                    <a:lnTo>
                      <a:pt x="110" y="557"/>
                    </a:lnTo>
                    <a:lnTo>
                      <a:pt x="151" y="593"/>
                    </a:lnTo>
                    <a:lnTo>
                      <a:pt x="179" y="605"/>
                    </a:lnTo>
                    <a:lnTo>
                      <a:pt x="204" y="605"/>
                    </a:lnTo>
                    <a:lnTo>
                      <a:pt x="228" y="603"/>
                    </a:lnTo>
                    <a:lnTo>
                      <a:pt x="250" y="596"/>
                    </a:lnTo>
                    <a:lnTo>
                      <a:pt x="274" y="577"/>
                    </a:lnTo>
                    <a:lnTo>
                      <a:pt x="322" y="530"/>
                    </a:lnTo>
                    <a:lnTo>
                      <a:pt x="343" y="484"/>
                    </a:lnTo>
                    <a:lnTo>
                      <a:pt x="355" y="442"/>
                    </a:lnTo>
                    <a:lnTo>
                      <a:pt x="367" y="402"/>
                    </a:lnTo>
                    <a:lnTo>
                      <a:pt x="386" y="383"/>
                    </a:lnTo>
                    <a:lnTo>
                      <a:pt x="399" y="342"/>
                    </a:lnTo>
                    <a:lnTo>
                      <a:pt x="404" y="307"/>
                    </a:lnTo>
                    <a:lnTo>
                      <a:pt x="401" y="275"/>
                    </a:lnTo>
                    <a:lnTo>
                      <a:pt x="396" y="260"/>
                    </a:lnTo>
                    <a:lnTo>
                      <a:pt x="407" y="218"/>
                    </a:lnTo>
                    <a:lnTo>
                      <a:pt x="410" y="139"/>
                    </a:lnTo>
                    <a:lnTo>
                      <a:pt x="396" y="97"/>
                    </a:lnTo>
                    <a:lnTo>
                      <a:pt x="376" y="54"/>
                    </a:lnTo>
                    <a:lnTo>
                      <a:pt x="349" y="34"/>
                    </a:lnTo>
                    <a:lnTo>
                      <a:pt x="310" y="19"/>
                    </a:lnTo>
                    <a:lnTo>
                      <a:pt x="273" y="5"/>
                    </a:lnTo>
                    <a:lnTo>
                      <a:pt x="234" y="0"/>
                    </a:lnTo>
                    <a:lnTo>
                      <a:pt x="185" y="0"/>
                    </a:lnTo>
                    <a:lnTo>
                      <a:pt x="140" y="7"/>
                    </a:lnTo>
                    <a:lnTo>
                      <a:pt x="103" y="20"/>
                    </a:lnTo>
                    <a:lnTo>
                      <a:pt x="58" y="42"/>
                    </a:lnTo>
                    <a:lnTo>
                      <a:pt x="26" y="108"/>
                    </a:lnTo>
                    <a:lnTo>
                      <a:pt x="20" y="191"/>
                    </a:lnTo>
                    <a:lnTo>
                      <a:pt x="23" y="260"/>
                    </a:lnTo>
                    <a:lnTo>
                      <a:pt x="2" y="275"/>
                    </a:lnTo>
                    <a:lnTo>
                      <a:pt x="0" y="320"/>
                    </a:lnTo>
                    <a:lnTo>
                      <a:pt x="10" y="361"/>
                    </a:lnTo>
                    <a:lnTo>
                      <a:pt x="29" y="371"/>
                    </a:lnTo>
                    <a:lnTo>
                      <a:pt x="32" y="403"/>
                    </a:lnTo>
                    <a:lnTo>
                      <a:pt x="36" y="447"/>
                    </a:lnTo>
                    <a:lnTo>
                      <a:pt x="51" y="474"/>
                    </a:lnTo>
                    <a:lnTo>
                      <a:pt x="87" y="534"/>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6" name="Freeform 36">
                <a:extLst>
                  <a:ext uri="{FF2B5EF4-FFF2-40B4-BE49-F238E27FC236}">
                    <a16:creationId xmlns:a16="http://schemas.microsoft.com/office/drawing/2014/main" id="{F851B2E5-DE17-6E41-AE28-B1226682AAFD}"/>
                  </a:ext>
                </a:extLst>
              </p:cNvPr>
              <p:cNvSpPr>
                <a:spLocks/>
              </p:cNvSpPr>
              <p:nvPr/>
            </p:nvSpPr>
            <p:spPr bwMode="auto">
              <a:xfrm>
                <a:off x="3527" y="1655"/>
                <a:ext cx="23" cy="62"/>
              </a:xfrm>
              <a:custGeom>
                <a:avLst/>
                <a:gdLst>
                  <a:gd name="T0" fmla="*/ 0 w 23"/>
                  <a:gd name="T1" fmla="*/ 0 h 62"/>
                  <a:gd name="T2" fmla="*/ 13 w 23"/>
                  <a:gd name="T3" fmla="*/ 11 h 62"/>
                  <a:gd name="T4" fmla="*/ 13 w 23"/>
                  <a:gd name="T5" fmla="*/ 21 h 62"/>
                  <a:gd name="T6" fmla="*/ 8 w 23"/>
                  <a:gd name="T7" fmla="*/ 27 h 62"/>
                  <a:gd name="T8" fmla="*/ 12 w 23"/>
                  <a:gd name="T9" fmla="*/ 49 h 62"/>
                  <a:gd name="T10" fmla="*/ 22 w 23"/>
                  <a:gd name="T11" fmla="*/ 61 h 62"/>
                  <a:gd name="T12" fmla="*/ 8 w 23"/>
                  <a:gd name="T13" fmla="*/ 56 h 62"/>
                  <a:gd name="T14" fmla="*/ 1 w 23"/>
                  <a:gd name="T15" fmla="*/ 38 h 62"/>
                  <a:gd name="T16" fmla="*/ 0 w 23"/>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2">
                    <a:moveTo>
                      <a:pt x="0" y="0"/>
                    </a:moveTo>
                    <a:lnTo>
                      <a:pt x="13" y="11"/>
                    </a:lnTo>
                    <a:lnTo>
                      <a:pt x="13" y="21"/>
                    </a:lnTo>
                    <a:lnTo>
                      <a:pt x="8" y="27"/>
                    </a:lnTo>
                    <a:lnTo>
                      <a:pt x="12" y="49"/>
                    </a:lnTo>
                    <a:lnTo>
                      <a:pt x="22" y="61"/>
                    </a:lnTo>
                    <a:lnTo>
                      <a:pt x="8" y="56"/>
                    </a:lnTo>
                    <a:lnTo>
                      <a:pt x="1" y="38"/>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7" name="Freeform 37">
                <a:extLst>
                  <a:ext uri="{FF2B5EF4-FFF2-40B4-BE49-F238E27FC236}">
                    <a16:creationId xmlns:a16="http://schemas.microsoft.com/office/drawing/2014/main" id="{E5068F39-542C-A84D-86EF-6B13FB0B1113}"/>
                  </a:ext>
                </a:extLst>
              </p:cNvPr>
              <p:cNvSpPr>
                <a:spLocks/>
              </p:cNvSpPr>
              <p:nvPr/>
            </p:nvSpPr>
            <p:spPr bwMode="auto">
              <a:xfrm>
                <a:off x="3883" y="1665"/>
                <a:ext cx="19" cy="71"/>
              </a:xfrm>
              <a:custGeom>
                <a:avLst/>
                <a:gdLst>
                  <a:gd name="T0" fmla="*/ 18 w 19"/>
                  <a:gd name="T1" fmla="*/ 0 h 71"/>
                  <a:gd name="T2" fmla="*/ 9 w 19"/>
                  <a:gd name="T3" fmla="*/ 11 h 71"/>
                  <a:gd name="T4" fmla="*/ 11 w 19"/>
                  <a:gd name="T5" fmla="*/ 27 h 71"/>
                  <a:gd name="T6" fmla="*/ 13 w 19"/>
                  <a:gd name="T7" fmla="*/ 41 h 71"/>
                  <a:gd name="T8" fmla="*/ 6 w 19"/>
                  <a:gd name="T9" fmla="*/ 61 h 71"/>
                  <a:gd name="T10" fmla="*/ 0 w 19"/>
                  <a:gd name="T11" fmla="*/ 70 h 71"/>
                  <a:gd name="T12" fmla="*/ 9 w 19"/>
                  <a:gd name="T13" fmla="*/ 64 h 71"/>
                  <a:gd name="T14" fmla="*/ 16 w 19"/>
                  <a:gd name="T15" fmla="*/ 39 h 71"/>
                  <a:gd name="T16" fmla="*/ 14 w 19"/>
                  <a:gd name="T17" fmla="*/ 18 h 71"/>
                  <a:gd name="T18" fmla="*/ 18 w 1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1">
                    <a:moveTo>
                      <a:pt x="18" y="0"/>
                    </a:moveTo>
                    <a:lnTo>
                      <a:pt x="9" y="11"/>
                    </a:lnTo>
                    <a:lnTo>
                      <a:pt x="11" y="27"/>
                    </a:lnTo>
                    <a:lnTo>
                      <a:pt x="13" y="41"/>
                    </a:lnTo>
                    <a:lnTo>
                      <a:pt x="6" y="61"/>
                    </a:lnTo>
                    <a:lnTo>
                      <a:pt x="0" y="70"/>
                    </a:lnTo>
                    <a:lnTo>
                      <a:pt x="9" y="64"/>
                    </a:lnTo>
                    <a:lnTo>
                      <a:pt x="16" y="39"/>
                    </a:lnTo>
                    <a:lnTo>
                      <a:pt x="14" y="18"/>
                    </a:lnTo>
                    <a:lnTo>
                      <a:pt x="18"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8" name="Freeform 38">
                <a:extLst>
                  <a:ext uri="{FF2B5EF4-FFF2-40B4-BE49-F238E27FC236}">
                    <a16:creationId xmlns:a16="http://schemas.microsoft.com/office/drawing/2014/main" id="{B013C4CC-A670-2D4B-978C-C7A7FF7F1FE6}"/>
                  </a:ext>
                </a:extLst>
              </p:cNvPr>
              <p:cNvSpPr>
                <a:spLocks/>
              </p:cNvSpPr>
              <p:nvPr/>
            </p:nvSpPr>
            <p:spPr bwMode="auto">
              <a:xfrm>
                <a:off x="3601" y="1645"/>
                <a:ext cx="80" cy="32"/>
              </a:xfrm>
              <a:custGeom>
                <a:avLst/>
                <a:gdLst>
                  <a:gd name="T0" fmla="*/ 7 w 80"/>
                  <a:gd name="T1" fmla="*/ 3 h 32"/>
                  <a:gd name="T2" fmla="*/ 32 w 80"/>
                  <a:gd name="T3" fmla="*/ 0 h 32"/>
                  <a:gd name="T4" fmla="*/ 57 w 80"/>
                  <a:gd name="T5" fmla="*/ 7 h 32"/>
                  <a:gd name="T6" fmla="*/ 79 w 80"/>
                  <a:gd name="T7" fmla="*/ 13 h 32"/>
                  <a:gd name="T8" fmla="*/ 66 w 80"/>
                  <a:gd name="T9" fmla="*/ 18 h 32"/>
                  <a:gd name="T10" fmla="*/ 61 w 80"/>
                  <a:gd name="T11" fmla="*/ 27 h 32"/>
                  <a:gd name="T12" fmla="*/ 46 w 80"/>
                  <a:gd name="T13" fmla="*/ 31 h 32"/>
                  <a:gd name="T14" fmla="*/ 25 w 80"/>
                  <a:gd name="T15" fmla="*/ 29 h 32"/>
                  <a:gd name="T16" fmla="*/ 16 w 80"/>
                  <a:gd name="T17" fmla="*/ 18 h 32"/>
                  <a:gd name="T18" fmla="*/ 0 w 80"/>
                  <a:gd name="T19" fmla="*/ 13 h 32"/>
                  <a:gd name="T20" fmla="*/ 7 w 80"/>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32">
                    <a:moveTo>
                      <a:pt x="7" y="3"/>
                    </a:moveTo>
                    <a:lnTo>
                      <a:pt x="32" y="0"/>
                    </a:lnTo>
                    <a:lnTo>
                      <a:pt x="57" y="7"/>
                    </a:lnTo>
                    <a:lnTo>
                      <a:pt x="79" y="13"/>
                    </a:lnTo>
                    <a:lnTo>
                      <a:pt x="66" y="18"/>
                    </a:lnTo>
                    <a:lnTo>
                      <a:pt x="61" y="27"/>
                    </a:lnTo>
                    <a:lnTo>
                      <a:pt x="46" y="31"/>
                    </a:lnTo>
                    <a:lnTo>
                      <a:pt x="25" y="29"/>
                    </a:lnTo>
                    <a:lnTo>
                      <a:pt x="16" y="18"/>
                    </a:lnTo>
                    <a:lnTo>
                      <a:pt x="0" y="13"/>
                    </a:lnTo>
                    <a:lnTo>
                      <a:pt x="7"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9" name="Freeform 39">
                <a:extLst>
                  <a:ext uri="{FF2B5EF4-FFF2-40B4-BE49-F238E27FC236}">
                    <a16:creationId xmlns:a16="http://schemas.microsoft.com/office/drawing/2014/main" id="{CD756401-4ADD-6C4E-B7BA-F028A22788BA}"/>
                  </a:ext>
                </a:extLst>
              </p:cNvPr>
              <p:cNvSpPr>
                <a:spLocks/>
              </p:cNvSpPr>
              <p:nvPr/>
            </p:nvSpPr>
            <p:spPr bwMode="auto">
              <a:xfrm>
                <a:off x="3766" y="1656"/>
                <a:ext cx="78" cy="49"/>
              </a:xfrm>
              <a:custGeom>
                <a:avLst/>
                <a:gdLst>
                  <a:gd name="T0" fmla="*/ 0 w 78"/>
                  <a:gd name="T1" fmla="*/ 11 h 49"/>
                  <a:gd name="T2" fmla="*/ 12 w 78"/>
                  <a:gd name="T3" fmla="*/ 2 h 49"/>
                  <a:gd name="T4" fmla="*/ 38 w 78"/>
                  <a:gd name="T5" fmla="*/ 0 h 49"/>
                  <a:gd name="T6" fmla="*/ 59 w 78"/>
                  <a:gd name="T7" fmla="*/ 3 h 49"/>
                  <a:gd name="T8" fmla="*/ 77 w 78"/>
                  <a:gd name="T9" fmla="*/ 13 h 49"/>
                  <a:gd name="T10" fmla="*/ 62 w 78"/>
                  <a:gd name="T11" fmla="*/ 13 h 49"/>
                  <a:gd name="T12" fmla="*/ 58 w 78"/>
                  <a:gd name="T13" fmla="*/ 27 h 49"/>
                  <a:gd name="T14" fmla="*/ 43 w 78"/>
                  <a:gd name="T15" fmla="*/ 33 h 49"/>
                  <a:gd name="T16" fmla="*/ 9 w 78"/>
                  <a:gd name="T17" fmla="*/ 25 h 49"/>
                  <a:gd name="T18" fmla="*/ 7 w 78"/>
                  <a:gd name="T19" fmla="*/ 35 h 49"/>
                  <a:gd name="T20" fmla="*/ 14 w 78"/>
                  <a:gd name="T21" fmla="*/ 48 h 49"/>
                  <a:gd name="T22" fmla="*/ 0 w 78"/>
                  <a:gd name="T23" fmla="*/ 31 h 49"/>
                  <a:gd name="T24" fmla="*/ 0 w 78"/>
                  <a:gd name="T25" fmla="*/ 22 h 49"/>
                  <a:gd name="T26" fmla="*/ 0 w 78"/>
                  <a:gd name="T2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49">
                    <a:moveTo>
                      <a:pt x="0" y="11"/>
                    </a:moveTo>
                    <a:lnTo>
                      <a:pt x="12" y="2"/>
                    </a:lnTo>
                    <a:lnTo>
                      <a:pt x="38" y="0"/>
                    </a:lnTo>
                    <a:lnTo>
                      <a:pt x="59" y="3"/>
                    </a:lnTo>
                    <a:lnTo>
                      <a:pt x="77" y="13"/>
                    </a:lnTo>
                    <a:lnTo>
                      <a:pt x="62" y="13"/>
                    </a:lnTo>
                    <a:lnTo>
                      <a:pt x="58" y="27"/>
                    </a:lnTo>
                    <a:lnTo>
                      <a:pt x="43" y="33"/>
                    </a:lnTo>
                    <a:lnTo>
                      <a:pt x="9" y="25"/>
                    </a:lnTo>
                    <a:lnTo>
                      <a:pt x="7" y="35"/>
                    </a:lnTo>
                    <a:lnTo>
                      <a:pt x="14" y="48"/>
                    </a:lnTo>
                    <a:lnTo>
                      <a:pt x="0" y="31"/>
                    </a:lnTo>
                    <a:lnTo>
                      <a:pt x="0" y="22"/>
                    </a:lnTo>
                    <a:lnTo>
                      <a:pt x="0" y="11"/>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0" name="Freeform 40">
                <a:extLst>
                  <a:ext uri="{FF2B5EF4-FFF2-40B4-BE49-F238E27FC236}">
                    <a16:creationId xmlns:a16="http://schemas.microsoft.com/office/drawing/2014/main" id="{9493E566-504A-C045-82B7-E6D36D5D2582}"/>
                  </a:ext>
                </a:extLst>
              </p:cNvPr>
              <p:cNvSpPr>
                <a:spLocks/>
              </p:cNvSpPr>
              <p:nvPr/>
            </p:nvSpPr>
            <p:spPr bwMode="auto">
              <a:xfrm>
                <a:off x="3669" y="1769"/>
                <a:ext cx="94" cy="49"/>
              </a:xfrm>
              <a:custGeom>
                <a:avLst/>
                <a:gdLst>
                  <a:gd name="T0" fmla="*/ 58 w 94"/>
                  <a:gd name="T1" fmla="*/ 38 h 49"/>
                  <a:gd name="T2" fmla="*/ 42 w 94"/>
                  <a:gd name="T3" fmla="*/ 37 h 49"/>
                  <a:gd name="T4" fmla="*/ 26 w 94"/>
                  <a:gd name="T5" fmla="*/ 31 h 49"/>
                  <a:gd name="T6" fmla="*/ 19 w 94"/>
                  <a:gd name="T7" fmla="*/ 22 h 49"/>
                  <a:gd name="T8" fmla="*/ 9 w 94"/>
                  <a:gd name="T9" fmla="*/ 17 h 49"/>
                  <a:gd name="T10" fmla="*/ 6 w 94"/>
                  <a:gd name="T11" fmla="*/ 9 h 49"/>
                  <a:gd name="T12" fmla="*/ 9 w 94"/>
                  <a:gd name="T13" fmla="*/ 0 h 49"/>
                  <a:gd name="T14" fmla="*/ 0 w 94"/>
                  <a:gd name="T15" fmla="*/ 6 h 49"/>
                  <a:gd name="T16" fmla="*/ 1 w 94"/>
                  <a:gd name="T17" fmla="*/ 20 h 49"/>
                  <a:gd name="T18" fmla="*/ 8 w 94"/>
                  <a:gd name="T19" fmla="*/ 24 h 49"/>
                  <a:gd name="T20" fmla="*/ 16 w 94"/>
                  <a:gd name="T21" fmla="*/ 31 h 49"/>
                  <a:gd name="T22" fmla="*/ 28 w 94"/>
                  <a:gd name="T23" fmla="*/ 43 h 49"/>
                  <a:gd name="T24" fmla="*/ 44 w 94"/>
                  <a:gd name="T25" fmla="*/ 48 h 49"/>
                  <a:gd name="T26" fmla="*/ 61 w 94"/>
                  <a:gd name="T27" fmla="*/ 48 h 49"/>
                  <a:gd name="T28" fmla="*/ 74 w 94"/>
                  <a:gd name="T29" fmla="*/ 42 h 49"/>
                  <a:gd name="T30" fmla="*/ 85 w 94"/>
                  <a:gd name="T31" fmla="*/ 31 h 49"/>
                  <a:gd name="T32" fmla="*/ 92 w 94"/>
                  <a:gd name="T33" fmla="*/ 22 h 49"/>
                  <a:gd name="T34" fmla="*/ 93 w 94"/>
                  <a:gd name="T35" fmla="*/ 12 h 49"/>
                  <a:gd name="T36" fmla="*/ 86 w 94"/>
                  <a:gd name="T37" fmla="*/ 4 h 49"/>
                  <a:gd name="T38" fmla="*/ 83 w 94"/>
                  <a:gd name="T39" fmla="*/ 26 h 49"/>
                  <a:gd name="T40" fmla="*/ 76 w 94"/>
                  <a:gd name="T41" fmla="*/ 33 h 49"/>
                  <a:gd name="T42" fmla="*/ 58 w 94"/>
                  <a:gd name="T43"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49">
                    <a:moveTo>
                      <a:pt x="58" y="38"/>
                    </a:moveTo>
                    <a:lnTo>
                      <a:pt x="42" y="37"/>
                    </a:lnTo>
                    <a:lnTo>
                      <a:pt x="26" y="31"/>
                    </a:lnTo>
                    <a:lnTo>
                      <a:pt x="19" y="22"/>
                    </a:lnTo>
                    <a:lnTo>
                      <a:pt x="9" y="17"/>
                    </a:lnTo>
                    <a:lnTo>
                      <a:pt x="6" y="9"/>
                    </a:lnTo>
                    <a:lnTo>
                      <a:pt x="9" y="0"/>
                    </a:lnTo>
                    <a:lnTo>
                      <a:pt x="0" y="6"/>
                    </a:lnTo>
                    <a:lnTo>
                      <a:pt x="1" y="20"/>
                    </a:lnTo>
                    <a:lnTo>
                      <a:pt x="8" y="24"/>
                    </a:lnTo>
                    <a:lnTo>
                      <a:pt x="16" y="31"/>
                    </a:lnTo>
                    <a:lnTo>
                      <a:pt x="28" y="43"/>
                    </a:lnTo>
                    <a:lnTo>
                      <a:pt x="44" y="48"/>
                    </a:lnTo>
                    <a:lnTo>
                      <a:pt x="61" y="48"/>
                    </a:lnTo>
                    <a:lnTo>
                      <a:pt x="74" y="42"/>
                    </a:lnTo>
                    <a:lnTo>
                      <a:pt x="85" y="31"/>
                    </a:lnTo>
                    <a:lnTo>
                      <a:pt x="92" y="22"/>
                    </a:lnTo>
                    <a:lnTo>
                      <a:pt x="93" y="12"/>
                    </a:lnTo>
                    <a:lnTo>
                      <a:pt x="86" y="4"/>
                    </a:lnTo>
                    <a:lnTo>
                      <a:pt x="83" y="26"/>
                    </a:lnTo>
                    <a:lnTo>
                      <a:pt x="76" y="33"/>
                    </a:lnTo>
                    <a:lnTo>
                      <a:pt x="58" y="3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1" name="Freeform 41">
                <a:extLst>
                  <a:ext uri="{FF2B5EF4-FFF2-40B4-BE49-F238E27FC236}">
                    <a16:creationId xmlns:a16="http://schemas.microsoft.com/office/drawing/2014/main" id="{197DC141-F8F8-4B49-89A9-5DE700091A1E}"/>
                  </a:ext>
                </a:extLst>
              </p:cNvPr>
              <p:cNvSpPr>
                <a:spLocks/>
              </p:cNvSpPr>
              <p:nvPr/>
            </p:nvSpPr>
            <p:spPr bwMode="auto">
              <a:xfrm>
                <a:off x="3629" y="1770"/>
                <a:ext cx="27" cy="71"/>
              </a:xfrm>
              <a:custGeom>
                <a:avLst/>
                <a:gdLst>
                  <a:gd name="T0" fmla="*/ 26 w 27"/>
                  <a:gd name="T1" fmla="*/ 0 h 71"/>
                  <a:gd name="T2" fmla="*/ 12 w 27"/>
                  <a:gd name="T3" fmla="*/ 11 h 71"/>
                  <a:gd name="T4" fmla="*/ 7 w 27"/>
                  <a:gd name="T5" fmla="*/ 26 h 71"/>
                  <a:gd name="T6" fmla="*/ 3 w 27"/>
                  <a:gd name="T7" fmla="*/ 48 h 71"/>
                  <a:gd name="T8" fmla="*/ 0 w 27"/>
                  <a:gd name="T9" fmla="*/ 70 h 71"/>
                  <a:gd name="T10" fmla="*/ 0 w 27"/>
                  <a:gd name="T11" fmla="*/ 44 h 71"/>
                  <a:gd name="T12" fmla="*/ 3 w 27"/>
                  <a:gd name="T13" fmla="*/ 18 h 71"/>
                  <a:gd name="T14" fmla="*/ 8 w 27"/>
                  <a:gd name="T15" fmla="*/ 9 h 71"/>
                  <a:gd name="T16" fmla="*/ 26 w 27"/>
                  <a:gd name="T1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1">
                    <a:moveTo>
                      <a:pt x="26" y="0"/>
                    </a:moveTo>
                    <a:lnTo>
                      <a:pt x="12" y="11"/>
                    </a:lnTo>
                    <a:lnTo>
                      <a:pt x="7" y="26"/>
                    </a:lnTo>
                    <a:lnTo>
                      <a:pt x="3" y="48"/>
                    </a:lnTo>
                    <a:lnTo>
                      <a:pt x="0" y="70"/>
                    </a:lnTo>
                    <a:lnTo>
                      <a:pt x="0" y="44"/>
                    </a:lnTo>
                    <a:lnTo>
                      <a:pt x="3" y="18"/>
                    </a:lnTo>
                    <a:lnTo>
                      <a:pt x="8" y="9"/>
                    </a:lnTo>
                    <a:lnTo>
                      <a:pt x="26"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2" name="Freeform 42">
                <a:extLst>
                  <a:ext uri="{FF2B5EF4-FFF2-40B4-BE49-F238E27FC236}">
                    <a16:creationId xmlns:a16="http://schemas.microsoft.com/office/drawing/2014/main" id="{A615FFCA-33C5-C240-B9C9-01FCF5C59BA7}"/>
                  </a:ext>
                </a:extLst>
              </p:cNvPr>
              <p:cNvSpPr>
                <a:spLocks/>
              </p:cNvSpPr>
              <p:nvPr/>
            </p:nvSpPr>
            <p:spPr bwMode="auto">
              <a:xfrm>
                <a:off x="3779" y="1780"/>
                <a:ext cx="16" cy="63"/>
              </a:xfrm>
              <a:custGeom>
                <a:avLst/>
                <a:gdLst>
                  <a:gd name="T0" fmla="*/ 0 w 16"/>
                  <a:gd name="T1" fmla="*/ 0 h 63"/>
                  <a:gd name="T2" fmla="*/ 5 w 16"/>
                  <a:gd name="T3" fmla="*/ 13 h 63"/>
                  <a:gd name="T4" fmla="*/ 9 w 16"/>
                  <a:gd name="T5" fmla="*/ 34 h 63"/>
                  <a:gd name="T6" fmla="*/ 9 w 16"/>
                  <a:gd name="T7" fmla="*/ 47 h 63"/>
                  <a:gd name="T8" fmla="*/ 6 w 16"/>
                  <a:gd name="T9" fmla="*/ 62 h 63"/>
                  <a:gd name="T10" fmla="*/ 15 w 16"/>
                  <a:gd name="T11" fmla="*/ 35 h 63"/>
                  <a:gd name="T12" fmla="*/ 14 w 16"/>
                  <a:gd name="T13" fmla="*/ 14 h 63"/>
                  <a:gd name="T14" fmla="*/ 0 w 16"/>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63">
                    <a:moveTo>
                      <a:pt x="0" y="0"/>
                    </a:moveTo>
                    <a:lnTo>
                      <a:pt x="5" y="13"/>
                    </a:lnTo>
                    <a:lnTo>
                      <a:pt x="9" y="34"/>
                    </a:lnTo>
                    <a:lnTo>
                      <a:pt x="9" y="47"/>
                    </a:lnTo>
                    <a:lnTo>
                      <a:pt x="6" y="62"/>
                    </a:lnTo>
                    <a:lnTo>
                      <a:pt x="15" y="35"/>
                    </a:lnTo>
                    <a:lnTo>
                      <a:pt x="14" y="14"/>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3" name="Freeform 43">
                <a:extLst>
                  <a:ext uri="{FF2B5EF4-FFF2-40B4-BE49-F238E27FC236}">
                    <a16:creationId xmlns:a16="http://schemas.microsoft.com/office/drawing/2014/main" id="{2D0B884C-36B3-E141-A495-4D588795BE31}"/>
                  </a:ext>
                </a:extLst>
              </p:cNvPr>
              <p:cNvSpPr>
                <a:spLocks/>
              </p:cNvSpPr>
              <p:nvPr/>
            </p:nvSpPr>
            <p:spPr bwMode="auto">
              <a:xfrm>
                <a:off x="3650" y="1847"/>
                <a:ext cx="131" cy="29"/>
              </a:xfrm>
              <a:custGeom>
                <a:avLst/>
                <a:gdLst>
                  <a:gd name="T0" fmla="*/ 0 w 131"/>
                  <a:gd name="T1" fmla="*/ 0 h 29"/>
                  <a:gd name="T2" fmla="*/ 19 w 131"/>
                  <a:gd name="T3" fmla="*/ 12 h 29"/>
                  <a:gd name="T4" fmla="*/ 44 w 131"/>
                  <a:gd name="T5" fmla="*/ 18 h 29"/>
                  <a:gd name="T6" fmla="*/ 76 w 131"/>
                  <a:gd name="T7" fmla="*/ 20 h 29"/>
                  <a:gd name="T8" fmla="*/ 100 w 131"/>
                  <a:gd name="T9" fmla="*/ 16 h 29"/>
                  <a:gd name="T10" fmla="*/ 126 w 131"/>
                  <a:gd name="T11" fmla="*/ 7 h 29"/>
                  <a:gd name="T12" fmla="*/ 130 w 131"/>
                  <a:gd name="T13" fmla="*/ 17 h 29"/>
                  <a:gd name="T14" fmla="*/ 120 w 131"/>
                  <a:gd name="T15" fmla="*/ 13 h 29"/>
                  <a:gd name="T16" fmla="*/ 98 w 131"/>
                  <a:gd name="T17" fmla="*/ 24 h 29"/>
                  <a:gd name="T18" fmla="*/ 73 w 131"/>
                  <a:gd name="T19" fmla="*/ 28 h 29"/>
                  <a:gd name="T20" fmla="*/ 52 w 131"/>
                  <a:gd name="T21" fmla="*/ 26 h 29"/>
                  <a:gd name="T22" fmla="*/ 29 w 131"/>
                  <a:gd name="T23" fmla="*/ 21 h 29"/>
                  <a:gd name="T24" fmla="*/ 13 w 131"/>
                  <a:gd name="T25" fmla="*/ 13 h 29"/>
                  <a:gd name="T26" fmla="*/ 3 w 131"/>
                  <a:gd name="T27" fmla="*/ 16 h 29"/>
                  <a:gd name="T28" fmla="*/ 0 w 131"/>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9">
                    <a:moveTo>
                      <a:pt x="0" y="0"/>
                    </a:moveTo>
                    <a:lnTo>
                      <a:pt x="19" y="12"/>
                    </a:lnTo>
                    <a:lnTo>
                      <a:pt x="44" y="18"/>
                    </a:lnTo>
                    <a:lnTo>
                      <a:pt x="76" y="20"/>
                    </a:lnTo>
                    <a:lnTo>
                      <a:pt x="100" y="16"/>
                    </a:lnTo>
                    <a:lnTo>
                      <a:pt x="126" y="7"/>
                    </a:lnTo>
                    <a:lnTo>
                      <a:pt x="130" y="17"/>
                    </a:lnTo>
                    <a:lnTo>
                      <a:pt x="120" y="13"/>
                    </a:lnTo>
                    <a:lnTo>
                      <a:pt x="98" y="24"/>
                    </a:lnTo>
                    <a:lnTo>
                      <a:pt x="73" y="28"/>
                    </a:lnTo>
                    <a:lnTo>
                      <a:pt x="52" y="26"/>
                    </a:lnTo>
                    <a:lnTo>
                      <a:pt x="29" y="21"/>
                    </a:lnTo>
                    <a:lnTo>
                      <a:pt x="13" y="13"/>
                    </a:lnTo>
                    <a:lnTo>
                      <a:pt x="3" y="1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4" name="Freeform 44">
                <a:extLst>
                  <a:ext uri="{FF2B5EF4-FFF2-40B4-BE49-F238E27FC236}">
                    <a16:creationId xmlns:a16="http://schemas.microsoft.com/office/drawing/2014/main" id="{BDC80F92-44DF-8247-BD12-9C7ABFA08F9B}"/>
                  </a:ext>
                </a:extLst>
              </p:cNvPr>
              <p:cNvSpPr>
                <a:spLocks/>
              </p:cNvSpPr>
              <p:nvPr/>
            </p:nvSpPr>
            <p:spPr bwMode="auto">
              <a:xfrm>
                <a:off x="3662" y="1889"/>
                <a:ext cx="101" cy="13"/>
              </a:xfrm>
              <a:custGeom>
                <a:avLst/>
                <a:gdLst>
                  <a:gd name="T0" fmla="*/ 0 w 101"/>
                  <a:gd name="T1" fmla="*/ 3 h 13"/>
                  <a:gd name="T2" fmla="*/ 3 w 101"/>
                  <a:gd name="T3" fmla="*/ 0 h 13"/>
                  <a:gd name="T4" fmla="*/ 11 w 101"/>
                  <a:gd name="T5" fmla="*/ 1 h 13"/>
                  <a:gd name="T6" fmla="*/ 30 w 101"/>
                  <a:gd name="T7" fmla="*/ 5 h 13"/>
                  <a:gd name="T8" fmla="*/ 68 w 101"/>
                  <a:gd name="T9" fmla="*/ 6 h 13"/>
                  <a:gd name="T10" fmla="*/ 93 w 101"/>
                  <a:gd name="T11" fmla="*/ 3 h 13"/>
                  <a:gd name="T12" fmla="*/ 100 w 101"/>
                  <a:gd name="T13" fmla="*/ 0 h 13"/>
                  <a:gd name="T14" fmla="*/ 100 w 101"/>
                  <a:gd name="T15" fmla="*/ 5 h 13"/>
                  <a:gd name="T16" fmla="*/ 88 w 101"/>
                  <a:gd name="T17" fmla="*/ 6 h 13"/>
                  <a:gd name="T18" fmla="*/ 65 w 101"/>
                  <a:gd name="T19" fmla="*/ 11 h 13"/>
                  <a:gd name="T20" fmla="*/ 48 w 101"/>
                  <a:gd name="T21" fmla="*/ 12 h 13"/>
                  <a:gd name="T22" fmla="*/ 27 w 101"/>
                  <a:gd name="T23" fmla="*/ 7 h 13"/>
                  <a:gd name="T24" fmla="*/ 0 w 101"/>
                  <a:gd name="T2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3">
                    <a:moveTo>
                      <a:pt x="0" y="3"/>
                    </a:moveTo>
                    <a:lnTo>
                      <a:pt x="3" y="0"/>
                    </a:lnTo>
                    <a:lnTo>
                      <a:pt x="11" y="1"/>
                    </a:lnTo>
                    <a:lnTo>
                      <a:pt x="30" y="5"/>
                    </a:lnTo>
                    <a:lnTo>
                      <a:pt x="68" y="6"/>
                    </a:lnTo>
                    <a:lnTo>
                      <a:pt x="93" y="3"/>
                    </a:lnTo>
                    <a:lnTo>
                      <a:pt x="100" y="0"/>
                    </a:lnTo>
                    <a:lnTo>
                      <a:pt x="100" y="5"/>
                    </a:lnTo>
                    <a:lnTo>
                      <a:pt x="88" y="6"/>
                    </a:lnTo>
                    <a:lnTo>
                      <a:pt x="65" y="11"/>
                    </a:lnTo>
                    <a:lnTo>
                      <a:pt x="48" y="12"/>
                    </a:lnTo>
                    <a:lnTo>
                      <a:pt x="27"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5" name="Freeform 45">
                <a:extLst>
                  <a:ext uri="{FF2B5EF4-FFF2-40B4-BE49-F238E27FC236}">
                    <a16:creationId xmlns:a16="http://schemas.microsoft.com/office/drawing/2014/main" id="{3E5799E7-2BA0-774D-AACC-0B6D39D6B029}"/>
                  </a:ext>
                </a:extLst>
              </p:cNvPr>
              <p:cNvSpPr>
                <a:spLocks/>
              </p:cNvSpPr>
              <p:nvPr/>
            </p:nvSpPr>
            <p:spPr bwMode="auto">
              <a:xfrm>
                <a:off x="3565" y="1687"/>
                <a:ext cx="21" cy="56"/>
              </a:xfrm>
              <a:custGeom>
                <a:avLst/>
                <a:gdLst>
                  <a:gd name="T0" fmla="*/ 20 w 21"/>
                  <a:gd name="T1" fmla="*/ 0 h 56"/>
                  <a:gd name="T2" fmla="*/ 7 w 21"/>
                  <a:gd name="T3" fmla="*/ 17 h 56"/>
                  <a:gd name="T4" fmla="*/ 3 w 21"/>
                  <a:gd name="T5" fmla="*/ 33 h 56"/>
                  <a:gd name="T6" fmla="*/ 3 w 21"/>
                  <a:gd name="T7" fmla="*/ 55 h 56"/>
                  <a:gd name="T8" fmla="*/ 0 w 21"/>
                  <a:gd name="T9" fmla="*/ 31 h 56"/>
                  <a:gd name="T10" fmla="*/ 3 w 21"/>
                  <a:gd name="T11" fmla="*/ 15 h 56"/>
                  <a:gd name="T12" fmla="*/ 20 w 2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 h="56">
                    <a:moveTo>
                      <a:pt x="20" y="0"/>
                    </a:moveTo>
                    <a:lnTo>
                      <a:pt x="7" y="17"/>
                    </a:lnTo>
                    <a:lnTo>
                      <a:pt x="3" y="33"/>
                    </a:lnTo>
                    <a:lnTo>
                      <a:pt x="3" y="55"/>
                    </a:lnTo>
                    <a:lnTo>
                      <a:pt x="0" y="31"/>
                    </a:lnTo>
                    <a:lnTo>
                      <a:pt x="3" y="15"/>
                    </a:lnTo>
                    <a:lnTo>
                      <a:pt x="2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6" name="Freeform 46">
                <a:extLst>
                  <a:ext uri="{FF2B5EF4-FFF2-40B4-BE49-F238E27FC236}">
                    <a16:creationId xmlns:a16="http://schemas.microsoft.com/office/drawing/2014/main" id="{AD3DC18A-08F8-8542-A3BC-9D99609641A3}"/>
                  </a:ext>
                </a:extLst>
              </p:cNvPr>
              <p:cNvSpPr>
                <a:spLocks/>
              </p:cNvSpPr>
              <p:nvPr/>
            </p:nvSpPr>
            <p:spPr bwMode="auto">
              <a:xfrm>
                <a:off x="3856" y="1692"/>
                <a:ext cx="12" cy="69"/>
              </a:xfrm>
              <a:custGeom>
                <a:avLst/>
                <a:gdLst>
                  <a:gd name="T0" fmla="*/ 0 w 12"/>
                  <a:gd name="T1" fmla="*/ 0 h 69"/>
                  <a:gd name="T2" fmla="*/ 6 w 12"/>
                  <a:gd name="T3" fmla="*/ 12 h 69"/>
                  <a:gd name="T4" fmla="*/ 9 w 12"/>
                  <a:gd name="T5" fmla="*/ 39 h 69"/>
                  <a:gd name="T6" fmla="*/ 6 w 12"/>
                  <a:gd name="T7" fmla="*/ 68 h 69"/>
                  <a:gd name="T8" fmla="*/ 11 w 12"/>
                  <a:gd name="T9" fmla="*/ 38 h 69"/>
                  <a:gd name="T10" fmla="*/ 11 w 12"/>
                  <a:gd name="T11" fmla="*/ 17 h 69"/>
                  <a:gd name="T12" fmla="*/ 0 w 12"/>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2" h="69">
                    <a:moveTo>
                      <a:pt x="0" y="0"/>
                    </a:moveTo>
                    <a:lnTo>
                      <a:pt x="6" y="12"/>
                    </a:lnTo>
                    <a:lnTo>
                      <a:pt x="9" y="39"/>
                    </a:lnTo>
                    <a:lnTo>
                      <a:pt x="6" y="68"/>
                    </a:lnTo>
                    <a:lnTo>
                      <a:pt x="11" y="38"/>
                    </a:lnTo>
                    <a:lnTo>
                      <a:pt x="11" y="17"/>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7" name="Freeform 47">
                <a:extLst>
                  <a:ext uri="{FF2B5EF4-FFF2-40B4-BE49-F238E27FC236}">
                    <a16:creationId xmlns:a16="http://schemas.microsoft.com/office/drawing/2014/main" id="{03EBC291-0EB8-204A-839C-F0880E46E958}"/>
                  </a:ext>
                </a:extLst>
              </p:cNvPr>
              <p:cNvSpPr>
                <a:spLocks/>
              </p:cNvSpPr>
              <p:nvPr/>
            </p:nvSpPr>
            <p:spPr bwMode="auto">
              <a:xfrm>
                <a:off x="3756" y="1607"/>
                <a:ext cx="105" cy="31"/>
              </a:xfrm>
              <a:custGeom>
                <a:avLst/>
                <a:gdLst>
                  <a:gd name="T0" fmla="*/ 0 w 105"/>
                  <a:gd name="T1" fmla="*/ 9 h 31"/>
                  <a:gd name="T2" fmla="*/ 4 w 105"/>
                  <a:gd name="T3" fmla="*/ 20 h 31"/>
                  <a:gd name="T4" fmla="*/ 41 w 105"/>
                  <a:gd name="T5" fmla="*/ 16 h 31"/>
                  <a:gd name="T6" fmla="*/ 68 w 105"/>
                  <a:gd name="T7" fmla="*/ 18 h 31"/>
                  <a:gd name="T8" fmla="*/ 87 w 105"/>
                  <a:gd name="T9" fmla="*/ 22 h 31"/>
                  <a:gd name="T10" fmla="*/ 104 w 105"/>
                  <a:gd name="T11" fmla="*/ 30 h 31"/>
                  <a:gd name="T12" fmla="*/ 83 w 105"/>
                  <a:gd name="T13" fmla="*/ 9 h 31"/>
                  <a:gd name="T14" fmla="*/ 43 w 105"/>
                  <a:gd name="T15" fmla="*/ 2 h 31"/>
                  <a:gd name="T16" fmla="*/ 48 w 105"/>
                  <a:gd name="T17" fmla="*/ 6 h 31"/>
                  <a:gd name="T18" fmla="*/ 23 w 105"/>
                  <a:gd name="T19" fmla="*/ 8 h 31"/>
                  <a:gd name="T20" fmla="*/ 25 w 105"/>
                  <a:gd name="T21" fmla="*/ 0 h 31"/>
                  <a:gd name="T22" fmla="*/ 0 w 105"/>
                  <a:gd name="T23"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31">
                    <a:moveTo>
                      <a:pt x="0" y="9"/>
                    </a:moveTo>
                    <a:lnTo>
                      <a:pt x="4" y="20"/>
                    </a:lnTo>
                    <a:lnTo>
                      <a:pt x="41" y="16"/>
                    </a:lnTo>
                    <a:lnTo>
                      <a:pt x="68" y="18"/>
                    </a:lnTo>
                    <a:lnTo>
                      <a:pt x="87" y="22"/>
                    </a:lnTo>
                    <a:lnTo>
                      <a:pt x="104" y="30"/>
                    </a:lnTo>
                    <a:lnTo>
                      <a:pt x="83" y="9"/>
                    </a:lnTo>
                    <a:lnTo>
                      <a:pt x="43" y="2"/>
                    </a:lnTo>
                    <a:lnTo>
                      <a:pt x="48" y="6"/>
                    </a:lnTo>
                    <a:lnTo>
                      <a:pt x="23" y="8"/>
                    </a:lnTo>
                    <a:lnTo>
                      <a:pt x="25" y="0"/>
                    </a:lnTo>
                    <a:lnTo>
                      <a:pt x="0" y="9"/>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8" name="Freeform 48">
                <a:extLst>
                  <a:ext uri="{FF2B5EF4-FFF2-40B4-BE49-F238E27FC236}">
                    <a16:creationId xmlns:a16="http://schemas.microsoft.com/office/drawing/2014/main" id="{5D67A704-DB5E-9B4A-8ED6-2DED58E8E134}"/>
                  </a:ext>
                </a:extLst>
              </p:cNvPr>
              <p:cNvSpPr>
                <a:spLocks/>
              </p:cNvSpPr>
              <p:nvPr/>
            </p:nvSpPr>
            <p:spPr bwMode="auto">
              <a:xfrm>
                <a:off x="3596" y="1606"/>
                <a:ext cx="93" cy="25"/>
              </a:xfrm>
              <a:custGeom>
                <a:avLst/>
                <a:gdLst>
                  <a:gd name="T0" fmla="*/ 92 w 93"/>
                  <a:gd name="T1" fmla="*/ 24 h 25"/>
                  <a:gd name="T2" fmla="*/ 75 w 93"/>
                  <a:gd name="T3" fmla="*/ 14 h 25"/>
                  <a:gd name="T4" fmla="*/ 46 w 93"/>
                  <a:gd name="T5" fmla="*/ 12 h 25"/>
                  <a:gd name="T6" fmla="*/ 17 w 93"/>
                  <a:gd name="T7" fmla="*/ 14 h 25"/>
                  <a:gd name="T8" fmla="*/ 0 w 93"/>
                  <a:gd name="T9" fmla="*/ 22 h 25"/>
                  <a:gd name="T10" fmla="*/ 14 w 93"/>
                  <a:gd name="T11" fmla="*/ 10 h 25"/>
                  <a:gd name="T12" fmla="*/ 8 w 93"/>
                  <a:gd name="T13" fmla="*/ 9 h 25"/>
                  <a:gd name="T14" fmla="*/ 38 w 93"/>
                  <a:gd name="T15" fmla="*/ 8 h 25"/>
                  <a:gd name="T16" fmla="*/ 14 w 93"/>
                  <a:gd name="T17" fmla="*/ 5 h 25"/>
                  <a:gd name="T18" fmla="*/ 49 w 93"/>
                  <a:gd name="T19" fmla="*/ 5 h 25"/>
                  <a:gd name="T20" fmla="*/ 42 w 93"/>
                  <a:gd name="T21" fmla="*/ 1 h 25"/>
                  <a:gd name="T22" fmla="*/ 65 w 93"/>
                  <a:gd name="T23" fmla="*/ 4 h 25"/>
                  <a:gd name="T24" fmla="*/ 78 w 93"/>
                  <a:gd name="T25" fmla="*/ 6 h 25"/>
                  <a:gd name="T26" fmla="*/ 78 w 93"/>
                  <a:gd name="T27" fmla="*/ 0 h 25"/>
                  <a:gd name="T28" fmla="*/ 88 w 93"/>
                  <a:gd name="T29" fmla="*/ 8 h 25"/>
                  <a:gd name="T30" fmla="*/ 92 w 93"/>
                  <a:gd name="T3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25">
                    <a:moveTo>
                      <a:pt x="92" y="24"/>
                    </a:moveTo>
                    <a:lnTo>
                      <a:pt x="75" y="14"/>
                    </a:lnTo>
                    <a:lnTo>
                      <a:pt x="46" y="12"/>
                    </a:lnTo>
                    <a:lnTo>
                      <a:pt x="17" y="14"/>
                    </a:lnTo>
                    <a:lnTo>
                      <a:pt x="0" y="22"/>
                    </a:lnTo>
                    <a:lnTo>
                      <a:pt x="14" y="10"/>
                    </a:lnTo>
                    <a:lnTo>
                      <a:pt x="8" y="9"/>
                    </a:lnTo>
                    <a:lnTo>
                      <a:pt x="38" y="8"/>
                    </a:lnTo>
                    <a:lnTo>
                      <a:pt x="14" y="5"/>
                    </a:lnTo>
                    <a:lnTo>
                      <a:pt x="49" y="5"/>
                    </a:lnTo>
                    <a:lnTo>
                      <a:pt x="42" y="1"/>
                    </a:lnTo>
                    <a:lnTo>
                      <a:pt x="65" y="4"/>
                    </a:lnTo>
                    <a:lnTo>
                      <a:pt x="78" y="6"/>
                    </a:lnTo>
                    <a:lnTo>
                      <a:pt x="78" y="0"/>
                    </a:lnTo>
                    <a:lnTo>
                      <a:pt x="88" y="8"/>
                    </a:lnTo>
                    <a:lnTo>
                      <a:pt x="92" y="2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9" name="Freeform 49">
                <a:extLst>
                  <a:ext uri="{FF2B5EF4-FFF2-40B4-BE49-F238E27FC236}">
                    <a16:creationId xmlns:a16="http://schemas.microsoft.com/office/drawing/2014/main" id="{7C36269C-87FE-844D-A498-563D43E12324}"/>
                  </a:ext>
                </a:extLst>
              </p:cNvPr>
              <p:cNvSpPr>
                <a:spLocks/>
              </p:cNvSpPr>
              <p:nvPr/>
            </p:nvSpPr>
            <p:spPr bwMode="auto">
              <a:xfrm>
                <a:off x="3623" y="1671"/>
                <a:ext cx="50" cy="21"/>
              </a:xfrm>
              <a:custGeom>
                <a:avLst/>
                <a:gdLst>
                  <a:gd name="T0" fmla="*/ 49 w 50"/>
                  <a:gd name="T1" fmla="*/ 0 h 21"/>
                  <a:gd name="T2" fmla="*/ 42 w 50"/>
                  <a:gd name="T3" fmla="*/ 7 h 21"/>
                  <a:gd name="T4" fmla="*/ 25 w 50"/>
                  <a:gd name="T5" fmla="*/ 17 h 21"/>
                  <a:gd name="T6" fmla="*/ 0 w 50"/>
                  <a:gd name="T7" fmla="*/ 18 h 21"/>
                  <a:gd name="T8" fmla="*/ 34 w 50"/>
                  <a:gd name="T9" fmla="*/ 20 h 21"/>
                  <a:gd name="T10" fmla="*/ 43 w 50"/>
                  <a:gd name="T11" fmla="*/ 15 h 21"/>
                  <a:gd name="T12" fmla="*/ 49 w 5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0" h="21">
                    <a:moveTo>
                      <a:pt x="49" y="0"/>
                    </a:moveTo>
                    <a:lnTo>
                      <a:pt x="42" y="7"/>
                    </a:lnTo>
                    <a:lnTo>
                      <a:pt x="25" y="17"/>
                    </a:lnTo>
                    <a:lnTo>
                      <a:pt x="0" y="18"/>
                    </a:lnTo>
                    <a:lnTo>
                      <a:pt x="34" y="20"/>
                    </a:lnTo>
                    <a:lnTo>
                      <a:pt x="43" y="15"/>
                    </a:lnTo>
                    <a:lnTo>
                      <a:pt x="49"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0" name="Freeform 50">
                <a:extLst>
                  <a:ext uri="{FF2B5EF4-FFF2-40B4-BE49-F238E27FC236}">
                    <a16:creationId xmlns:a16="http://schemas.microsoft.com/office/drawing/2014/main" id="{725645D5-8646-8647-8BD9-69A4AEEC1982}"/>
                  </a:ext>
                </a:extLst>
              </p:cNvPr>
              <p:cNvSpPr>
                <a:spLocks/>
              </p:cNvSpPr>
              <p:nvPr/>
            </p:nvSpPr>
            <p:spPr bwMode="auto">
              <a:xfrm>
                <a:off x="3616" y="1660"/>
                <a:ext cx="11" cy="10"/>
              </a:xfrm>
              <a:custGeom>
                <a:avLst/>
                <a:gdLst>
                  <a:gd name="T0" fmla="*/ 0 w 11"/>
                  <a:gd name="T1" fmla="*/ 0 h 10"/>
                  <a:gd name="T2" fmla="*/ 7 w 11"/>
                  <a:gd name="T3" fmla="*/ 7 h 10"/>
                  <a:gd name="T4" fmla="*/ 9 w 11"/>
                  <a:gd name="T5" fmla="*/ 9 h 10"/>
                  <a:gd name="T6" fmla="*/ 9 w 11"/>
                  <a:gd name="T7" fmla="*/ 4 h 10"/>
                  <a:gd name="T8" fmla="*/ 10 w 11"/>
                  <a:gd name="T9" fmla="*/ 0 h 10"/>
                  <a:gd name="T10" fmla="*/ 0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0" y="0"/>
                    </a:moveTo>
                    <a:lnTo>
                      <a:pt x="7" y="7"/>
                    </a:lnTo>
                    <a:lnTo>
                      <a:pt x="9" y="9"/>
                    </a:lnTo>
                    <a:lnTo>
                      <a:pt x="9" y="4"/>
                    </a:lnTo>
                    <a:lnTo>
                      <a:pt x="10" y="0"/>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1" name="Freeform 51">
                <a:extLst>
                  <a:ext uri="{FF2B5EF4-FFF2-40B4-BE49-F238E27FC236}">
                    <a16:creationId xmlns:a16="http://schemas.microsoft.com/office/drawing/2014/main" id="{2BE52EDC-6D7D-CF47-85C6-682E3201632F}"/>
                  </a:ext>
                </a:extLst>
              </p:cNvPr>
              <p:cNvSpPr>
                <a:spLocks/>
              </p:cNvSpPr>
              <p:nvPr/>
            </p:nvSpPr>
            <p:spPr bwMode="auto">
              <a:xfrm>
                <a:off x="3654" y="1663"/>
                <a:ext cx="4" cy="8"/>
              </a:xfrm>
              <a:custGeom>
                <a:avLst/>
                <a:gdLst>
                  <a:gd name="T0" fmla="*/ 3 w 4"/>
                  <a:gd name="T1" fmla="*/ 0 h 8"/>
                  <a:gd name="T2" fmla="*/ 3 w 4"/>
                  <a:gd name="T3" fmla="*/ 2 h 8"/>
                  <a:gd name="T4" fmla="*/ 0 w 4"/>
                  <a:gd name="T5" fmla="*/ 7 h 8"/>
                  <a:gd name="T6" fmla="*/ 3 w 4"/>
                  <a:gd name="T7" fmla="*/ 6 h 8"/>
                  <a:gd name="T8" fmla="*/ 3 w 4"/>
                  <a:gd name="T9" fmla="*/ 0 h 8"/>
                </a:gdLst>
                <a:ahLst/>
                <a:cxnLst>
                  <a:cxn ang="0">
                    <a:pos x="T0" y="T1"/>
                  </a:cxn>
                  <a:cxn ang="0">
                    <a:pos x="T2" y="T3"/>
                  </a:cxn>
                  <a:cxn ang="0">
                    <a:pos x="T4" y="T5"/>
                  </a:cxn>
                  <a:cxn ang="0">
                    <a:pos x="T6" y="T7"/>
                  </a:cxn>
                  <a:cxn ang="0">
                    <a:pos x="T8" y="T9"/>
                  </a:cxn>
                </a:cxnLst>
                <a:rect l="0" t="0" r="r" b="b"/>
                <a:pathLst>
                  <a:path w="4" h="8">
                    <a:moveTo>
                      <a:pt x="3" y="0"/>
                    </a:moveTo>
                    <a:lnTo>
                      <a:pt x="3" y="2"/>
                    </a:lnTo>
                    <a:lnTo>
                      <a:pt x="0" y="7"/>
                    </a:lnTo>
                    <a:lnTo>
                      <a:pt x="3" y="6"/>
                    </a:lnTo>
                    <a:lnTo>
                      <a:pt x="3"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2" name="Freeform 52">
                <a:extLst>
                  <a:ext uri="{FF2B5EF4-FFF2-40B4-BE49-F238E27FC236}">
                    <a16:creationId xmlns:a16="http://schemas.microsoft.com/office/drawing/2014/main" id="{62B6FA1B-6215-0B49-B8A4-02B00A171894}"/>
                  </a:ext>
                </a:extLst>
              </p:cNvPr>
              <p:cNvSpPr>
                <a:spLocks/>
              </p:cNvSpPr>
              <p:nvPr/>
            </p:nvSpPr>
            <p:spPr bwMode="auto">
              <a:xfrm>
                <a:off x="3775" y="1668"/>
                <a:ext cx="17" cy="12"/>
              </a:xfrm>
              <a:custGeom>
                <a:avLst/>
                <a:gdLst>
                  <a:gd name="T0" fmla="*/ 0 w 17"/>
                  <a:gd name="T1" fmla="*/ 3 h 12"/>
                  <a:gd name="T2" fmla="*/ 1 w 17"/>
                  <a:gd name="T3" fmla="*/ 6 h 12"/>
                  <a:gd name="T4" fmla="*/ 3 w 17"/>
                  <a:gd name="T5" fmla="*/ 8 h 12"/>
                  <a:gd name="T6" fmla="*/ 16 w 17"/>
                  <a:gd name="T7" fmla="*/ 11 h 12"/>
                  <a:gd name="T8" fmla="*/ 9 w 17"/>
                  <a:gd name="T9" fmla="*/ 8 h 12"/>
                  <a:gd name="T10" fmla="*/ 9 w 17"/>
                  <a:gd name="T11" fmla="*/ 5 h 12"/>
                  <a:gd name="T12" fmla="*/ 12 w 17"/>
                  <a:gd name="T13" fmla="*/ 0 h 12"/>
                  <a:gd name="T14" fmla="*/ 7 w 17"/>
                  <a:gd name="T15" fmla="*/ 1 h 12"/>
                  <a:gd name="T16" fmla="*/ 0 w 1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0" y="3"/>
                    </a:moveTo>
                    <a:lnTo>
                      <a:pt x="1" y="6"/>
                    </a:lnTo>
                    <a:lnTo>
                      <a:pt x="3" y="8"/>
                    </a:lnTo>
                    <a:lnTo>
                      <a:pt x="16" y="11"/>
                    </a:lnTo>
                    <a:lnTo>
                      <a:pt x="9" y="8"/>
                    </a:lnTo>
                    <a:lnTo>
                      <a:pt x="9" y="5"/>
                    </a:lnTo>
                    <a:lnTo>
                      <a:pt x="12" y="0"/>
                    </a:lnTo>
                    <a:lnTo>
                      <a:pt x="7" y="1"/>
                    </a:lnTo>
                    <a:lnTo>
                      <a:pt x="0" y="3"/>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3" name="Freeform 53">
                <a:extLst>
                  <a:ext uri="{FF2B5EF4-FFF2-40B4-BE49-F238E27FC236}">
                    <a16:creationId xmlns:a16="http://schemas.microsoft.com/office/drawing/2014/main" id="{CB490D54-CE2F-5046-84B4-AF6E244E03EA}"/>
                  </a:ext>
                </a:extLst>
              </p:cNvPr>
              <p:cNvSpPr>
                <a:spLocks/>
              </p:cNvSpPr>
              <p:nvPr/>
            </p:nvSpPr>
            <p:spPr bwMode="auto">
              <a:xfrm>
                <a:off x="3819" y="1671"/>
                <a:ext cx="4" cy="8"/>
              </a:xfrm>
              <a:custGeom>
                <a:avLst/>
                <a:gdLst>
                  <a:gd name="T0" fmla="*/ 0 w 4"/>
                  <a:gd name="T1" fmla="*/ 0 h 8"/>
                  <a:gd name="T2" fmla="*/ 1 w 4"/>
                  <a:gd name="T3" fmla="*/ 3 h 8"/>
                  <a:gd name="T4" fmla="*/ 0 w 4"/>
                  <a:gd name="T5" fmla="*/ 7 h 8"/>
                  <a:gd name="T6" fmla="*/ 3 w 4"/>
                  <a:gd name="T7" fmla="*/ 5 h 8"/>
                  <a:gd name="T8" fmla="*/ 3 w 4"/>
                  <a:gd name="T9" fmla="*/ 1 h 8"/>
                  <a:gd name="T10" fmla="*/ 0 w 4"/>
                  <a:gd name="T11" fmla="*/ 0 h 8"/>
                </a:gdLst>
                <a:ahLst/>
                <a:cxnLst>
                  <a:cxn ang="0">
                    <a:pos x="T0" y="T1"/>
                  </a:cxn>
                  <a:cxn ang="0">
                    <a:pos x="T2" y="T3"/>
                  </a:cxn>
                  <a:cxn ang="0">
                    <a:pos x="T4" y="T5"/>
                  </a:cxn>
                  <a:cxn ang="0">
                    <a:pos x="T6" y="T7"/>
                  </a:cxn>
                  <a:cxn ang="0">
                    <a:pos x="T8" y="T9"/>
                  </a:cxn>
                  <a:cxn ang="0">
                    <a:pos x="T10" y="T11"/>
                  </a:cxn>
                </a:cxnLst>
                <a:rect l="0" t="0" r="r" b="b"/>
                <a:pathLst>
                  <a:path w="4" h="8">
                    <a:moveTo>
                      <a:pt x="0" y="0"/>
                    </a:moveTo>
                    <a:lnTo>
                      <a:pt x="1" y="3"/>
                    </a:lnTo>
                    <a:lnTo>
                      <a:pt x="0" y="7"/>
                    </a:lnTo>
                    <a:lnTo>
                      <a:pt x="3" y="5"/>
                    </a:lnTo>
                    <a:lnTo>
                      <a:pt x="3" y="1"/>
                    </a:lnTo>
                    <a:lnTo>
                      <a:pt x="0" y="0"/>
                    </a:lnTo>
                  </a:path>
                </a:pathLst>
              </a:custGeom>
              <a:solidFill>
                <a:srgbClr val="FFC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4" name="Oval 54">
                <a:extLst>
                  <a:ext uri="{FF2B5EF4-FFF2-40B4-BE49-F238E27FC236}">
                    <a16:creationId xmlns:a16="http://schemas.microsoft.com/office/drawing/2014/main" id="{FC8A8CBD-FD0F-FF42-AC7F-3136E382F465}"/>
                  </a:ext>
                </a:extLst>
              </p:cNvPr>
              <p:cNvSpPr>
                <a:spLocks noChangeArrowheads="1"/>
              </p:cNvSpPr>
              <p:nvPr/>
            </p:nvSpPr>
            <p:spPr bwMode="auto">
              <a:xfrm flipH="1" flipV="1">
                <a:off x="3635" y="1665"/>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75" name="Oval 55">
                <a:extLst>
                  <a:ext uri="{FF2B5EF4-FFF2-40B4-BE49-F238E27FC236}">
                    <a16:creationId xmlns:a16="http://schemas.microsoft.com/office/drawing/2014/main" id="{4FF6F2D1-D802-074A-8632-AA5E5B85A5E2}"/>
                  </a:ext>
                </a:extLst>
              </p:cNvPr>
              <p:cNvSpPr>
                <a:spLocks noChangeArrowheads="1"/>
              </p:cNvSpPr>
              <p:nvPr/>
            </p:nvSpPr>
            <p:spPr bwMode="auto">
              <a:xfrm flipV="1">
                <a:off x="3793" y="1674"/>
                <a:ext cx="1" cy="1"/>
              </a:xfrm>
              <a:prstGeom prst="ellipse">
                <a:avLst/>
              </a:prstGeom>
              <a:solidFill>
                <a:srgbClr val="FFC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76" name="Freeform 56">
                <a:extLst>
                  <a:ext uri="{FF2B5EF4-FFF2-40B4-BE49-F238E27FC236}">
                    <a16:creationId xmlns:a16="http://schemas.microsoft.com/office/drawing/2014/main" id="{D3533347-96C9-ED42-92D2-796CE1BCAEED}"/>
                  </a:ext>
                </a:extLst>
              </p:cNvPr>
              <p:cNvSpPr>
                <a:spLocks/>
              </p:cNvSpPr>
              <p:nvPr/>
            </p:nvSpPr>
            <p:spPr bwMode="auto">
              <a:xfrm>
                <a:off x="3578" y="1759"/>
                <a:ext cx="14" cy="94"/>
              </a:xfrm>
              <a:custGeom>
                <a:avLst/>
                <a:gdLst>
                  <a:gd name="T0" fmla="*/ 5 w 14"/>
                  <a:gd name="T1" fmla="*/ 0 h 94"/>
                  <a:gd name="T2" fmla="*/ 0 w 14"/>
                  <a:gd name="T3" fmla="*/ 30 h 94"/>
                  <a:gd name="T4" fmla="*/ 1 w 14"/>
                  <a:gd name="T5" fmla="*/ 55 h 94"/>
                  <a:gd name="T6" fmla="*/ 13 w 14"/>
                  <a:gd name="T7" fmla="*/ 93 h 94"/>
                  <a:gd name="T8" fmla="*/ 6 w 14"/>
                  <a:gd name="T9" fmla="*/ 56 h 94"/>
                  <a:gd name="T10" fmla="*/ 5 w 14"/>
                  <a:gd name="T11" fmla="*/ 39 h 94"/>
                  <a:gd name="T12" fmla="*/ 5 w 1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4" h="94">
                    <a:moveTo>
                      <a:pt x="5" y="0"/>
                    </a:moveTo>
                    <a:lnTo>
                      <a:pt x="0" y="30"/>
                    </a:lnTo>
                    <a:lnTo>
                      <a:pt x="1" y="55"/>
                    </a:lnTo>
                    <a:lnTo>
                      <a:pt x="13" y="93"/>
                    </a:lnTo>
                    <a:lnTo>
                      <a:pt x="6" y="56"/>
                    </a:lnTo>
                    <a:lnTo>
                      <a:pt x="5" y="39"/>
                    </a:lnTo>
                    <a:lnTo>
                      <a:pt x="5"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7" name="Freeform 57">
                <a:extLst>
                  <a:ext uri="{FF2B5EF4-FFF2-40B4-BE49-F238E27FC236}">
                    <a16:creationId xmlns:a16="http://schemas.microsoft.com/office/drawing/2014/main" id="{45FE72BB-027D-8F40-8F40-A6F2D405DC68}"/>
                  </a:ext>
                </a:extLst>
              </p:cNvPr>
              <p:cNvSpPr>
                <a:spLocks/>
              </p:cNvSpPr>
              <p:nvPr/>
            </p:nvSpPr>
            <p:spPr bwMode="auto">
              <a:xfrm>
                <a:off x="3808" y="1785"/>
                <a:ext cx="34" cy="88"/>
              </a:xfrm>
              <a:custGeom>
                <a:avLst/>
                <a:gdLst>
                  <a:gd name="T0" fmla="*/ 33 w 34"/>
                  <a:gd name="T1" fmla="*/ 0 h 88"/>
                  <a:gd name="T2" fmla="*/ 27 w 34"/>
                  <a:gd name="T3" fmla="*/ 35 h 88"/>
                  <a:gd name="T4" fmla="*/ 16 w 34"/>
                  <a:gd name="T5" fmla="*/ 63 h 88"/>
                  <a:gd name="T6" fmla="*/ 0 w 34"/>
                  <a:gd name="T7" fmla="*/ 87 h 88"/>
                  <a:gd name="T8" fmla="*/ 25 w 34"/>
                  <a:gd name="T9" fmla="*/ 58 h 88"/>
                  <a:gd name="T10" fmla="*/ 31 w 34"/>
                  <a:gd name="T11" fmla="*/ 39 h 88"/>
                  <a:gd name="T12" fmla="*/ 33 w 34"/>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34" h="88">
                    <a:moveTo>
                      <a:pt x="33" y="0"/>
                    </a:moveTo>
                    <a:lnTo>
                      <a:pt x="27" y="35"/>
                    </a:lnTo>
                    <a:lnTo>
                      <a:pt x="16" y="63"/>
                    </a:lnTo>
                    <a:lnTo>
                      <a:pt x="0" y="87"/>
                    </a:lnTo>
                    <a:lnTo>
                      <a:pt x="25" y="58"/>
                    </a:lnTo>
                    <a:lnTo>
                      <a:pt x="31" y="39"/>
                    </a:lnTo>
                    <a:lnTo>
                      <a:pt x="33"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8" name="Freeform 58">
                <a:extLst>
                  <a:ext uri="{FF2B5EF4-FFF2-40B4-BE49-F238E27FC236}">
                    <a16:creationId xmlns:a16="http://schemas.microsoft.com/office/drawing/2014/main" id="{AA77740B-9F5D-5340-B770-CA122B59C318}"/>
                  </a:ext>
                </a:extLst>
              </p:cNvPr>
              <p:cNvSpPr>
                <a:spLocks/>
              </p:cNvSpPr>
              <p:nvPr/>
            </p:nvSpPr>
            <p:spPr bwMode="auto">
              <a:xfrm>
                <a:off x="3523" y="1347"/>
                <a:ext cx="407" cy="314"/>
              </a:xfrm>
              <a:custGeom>
                <a:avLst/>
                <a:gdLst>
                  <a:gd name="T0" fmla="*/ 78 w 407"/>
                  <a:gd name="T1" fmla="*/ 64 h 314"/>
                  <a:gd name="T2" fmla="*/ 125 w 407"/>
                  <a:gd name="T3" fmla="*/ 75 h 314"/>
                  <a:gd name="T4" fmla="*/ 200 w 407"/>
                  <a:gd name="T5" fmla="*/ 84 h 314"/>
                  <a:gd name="T6" fmla="*/ 273 w 407"/>
                  <a:gd name="T7" fmla="*/ 68 h 314"/>
                  <a:gd name="T8" fmla="*/ 318 w 407"/>
                  <a:gd name="T9" fmla="*/ 55 h 314"/>
                  <a:gd name="T10" fmla="*/ 345 w 407"/>
                  <a:gd name="T11" fmla="*/ 58 h 314"/>
                  <a:gd name="T12" fmla="*/ 384 w 407"/>
                  <a:gd name="T13" fmla="*/ 103 h 314"/>
                  <a:gd name="T14" fmla="*/ 387 w 407"/>
                  <a:gd name="T15" fmla="*/ 127 h 314"/>
                  <a:gd name="T16" fmla="*/ 384 w 407"/>
                  <a:gd name="T17" fmla="*/ 159 h 314"/>
                  <a:gd name="T18" fmla="*/ 374 w 407"/>
                  <a:gd name="T19" fmla="*/ 190 h 314"/>
                  <a:gd name="T20" fmla="*/ 372 w 407"/>
                  <a:gd name="T21" fmla="*/ 221 h 314"/>
                  <a:gd name="T22" fmla="*/ 371 w 407"/>
                  <a:gd name="T23" fmla="*/ 239 h 314"/>
                  <a:gd name="T24" fmla="*/ 371 w 407"/>
                  <a:gd name="T25" fmla="*/ 260 h 314"/>
                  <a:gd name="T26" fmla="*/ 368 w 407"/>
                  <a:gd name="T27" fmla="*/ 274 h 314"/>
                  <a:gd name="T28" fmla="*/ 360 w 407"/>
                  <a:gd name="T29" fmla="*/ 305 h 314"/>
                  <a:gd name="T30" fmla="*/ 372 w 407"/>
                  <a:gd name="T31" fmla="*/ 300 h 314"/>
                  <a:gd name="T32" fmla="*/ 384 w 407"/>
                  <a:gd name="T33" fmla="*/ 277 h 314"/>
                  <a:gd name="T34" fmla="*/ 394 w 407"/>
                  <a:gd name="T35" fmla="*/ 266 h 314"/>
                  <a:gd name="T36" fmla="*/ 406 w 407"/>
                  <a:gd name="T37" fmla="*/ 221 h 314"/>
                  <a:gd name="T38" fmla="*/ 406 w 407"/>
                  <a:gd name="T39" fmla="*/ 173 h 314"/>
                  <a:gd name="T40" fmla="*/ 399 w 407"/>
                  <a:gd name="T41" fmla="*/ 130 h 314"/>
                  <a:gd name="T42" fmla="*/ 393 w 407"/>
                  <a:gd name="T43" fmla="*/ 110 h 314"/>
                  <a:gd name="T44" fmla="*/ 372 w 407"/>
                  <a:gd name="T45" fmla="*/ 75 h 314"/>
                  <a:gd name="T46" fmla="*/ 355 w 407"/>
                  <a:gd name="T47" fmla="*/ 50 h 314"/>
                  <a:gd name="T48" fmla="*/ 329 w 407"/>
                  <a:gd name="T49" fmla="*/ 28 h 314"/>
                  <a:gd name="T50" fmla="*/ 291 w 407"/>
                  <a:gd name="T51" fmla="*/ 17 h 314"/>
                  <a:gd name="T52" fmla="*/ 246 w 407"/>
                  <a:gd name="T53" fmla="*/ 5 h 314"/>
                  <a:gd name="T54" fmla="*/ 191 w 407"/>
                  <a:gd name="T55" fmla="*/ 0 h 314"/>
                  <a:gd name="T56" fmla="*/ 138 w 407"/>
                  <a:gd name="T57" fmla="*/ 2 h 314"/>
                  <a:gd name="T58" fmla="*/ 92 w 407"/>
                  <a:gd name="T59" fmla="*/ 21 h 314"/>
                  <a:gd name="T60" fmla="*/ 63 w 407"/>
                  <a:gd name="T61" fmla="*/ 45 h 314"/>
                  <a:gd name="T62" fmla="*/ 32 w 407"/>
                  <a:gd name="T63" fmla="*/ 58 h 314"/>
                  <a:gd name="T64" fmla="*/ 17 w 407"/>
                  <a:gd name="T65" fmla="*/ 81 h 314"/>
                  <a:gd name="T66" fmla="*/ 0 w 407"/>
                  <a:gd name="T67" fmla="*/ 123 h 314"/>
                  <a:gd name="T68" fmla="*/ 0 w 407"/>
                  <a:gd name="T69" fmla="*/ 173 h 314"/>
                  <a:gd name="T70" fmla="*/ 7 w 407"/>
                  <a:gd name="T71" fmla="*/ 221 h 314"/>
                  <a:gd name="T72" fmla="*/ 10 w 407"/>
                  <a:gd name="T73" fmla="*/ 261 h 314"/>
                  <a:gd name="T74" fmla="*/ 15 w 407"/>
                  <a:gd name="T75" fmla="*/ 277 h 314"/>
                  <a:gd name="T76" fmla="*/ 27 w 407"/>
                  <a:gd name="T77" fmla="*/ 295 h 314"/>
                  <a:gd name="T78" fmla="*/ 30 w 407"/>
                  <a:gd name="T79" fmla="*/ 313 h 314"/>
                  <a:gd name="T80" fmla="*/ 34 w 407"/>
                  <a:gd name="T81" fmla="*/ 305 h 314"/>
                  <a:gd name="T82" fmla="*/ 36 w 407"/>
                  <a:gd name="T83" fmla="*/ 276 h 314"/>
                  <a:gd name="T84" fmla="*/ 24 w 407"/>
                  <a:gd name="T85" fmla="*/ 237 h 314"/>
                  <a:gd name="T86" fmla="*/ 22 w 407"/>
                  <a:gd name="T87" fmla="*/ 196 h 314"/>
                  <a:gd name="T88" fmla="*/ 32 w 407"/>
                  <a:gd name="T89" fmla="*/ 159 h 314"/>
                  <a:gd name="T90" fmla="*/ 34 w 407"/>
                  <a:gd name="T91" fmla="*/ 121 h 314"/>
                  <a:gd name="T92" fmla="*/ 39 w 407"/>
                  <a:gd name="T93" fmla="*/ 91 h 314"/>
                  <a:gd name="T94" fmla="*/ 50 w 407"/>
                  <a:gd name="T95" fmla="*/ 78 h 314"/>
                  <a:gd name="T96" fmla="*/ 78 w 407"/>
                  <a:gd name="T97" fmla="*/ 6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7" h="314">
                    <a:moveTo>
                      <a:pt x="78" y="64"/>
                    </a:moveTo>
                    <a:lnTo>
                      <a:pt x="125" y="75"/>
                    </a:lnTo>
                    <a:lnTo>
                      <a:pt x="200" y="84"/>
                    </a:lnTo>
                    <a:lnTo>
                      <a:pt x="273" y="68"/>
                    </a:lnTo>
                    <a:lnTo>
                      <a:pt x="318" y="55"/>
                    </a:lnTo>
                    <a:lnTo>
                      <a:pt x="345" y="58"/>
                    </a:lnTo>
                    <a:lnTo>
                      <a:pt x="384" y="103"/>
                    </a:lnTo>
                    <a:lnTo>
                      <a:pt x="387" y="127"/>
                    </a:lnTo>
                    <a:lnTo>
                      <a:pt x="384" y="159"/>
                    </a:lnTo>
                    <a:lnTo>
                      <a:pt x="374" y="190"/>
                    </a:lnTo>
                    <a:lnTo>
                      <a:pt x="372" y="221"/>
                    </a:lnTo>
                    <a:lnTo>
                      <a:pt x="371" y="239"/>
                    </a:lnTo>
                    <a:lnTo>
                      <a:pt x="371" y="260"/>
                    </a:lnTo>
                    <a:lnTo>
                      <a:pt x="368" y="274"/>
                    </a:lnTo>
                    <a:lnTo>
                      <a:pt x="360" y="305"/>
                    </a:lnTo>
                    <a:lnTo>
                      <a:pt x="372" y="300"/>
                    </a:lnTo>
                    <a:lnTo>
                      <a:pt x="384" y="277"/>
                    </a:lnTo>
                    <a:lnTo>
                      <a:pt x="394" y="266"/>
                    </a:lnTo>
                    <a:lnTo>
                      <a:pt x="406" y="221"/>
                    </a:lnTo>
                    <a:lnTo>
                      <a:pt x="406" y="173"/>
                    </a:lnTo>
                    <a:lnTo>
                      <a:pt x="399" y="130"/>
                    </a:lnTo>
                    <a:lnTo>
                      <a:pt x="393" y="110"/>
                    </a:lnTo>
                    <a:lnTo>
                      <a:pt x="372" y="75"/>
                    </a:lnTo>
                    <a:lnTo>
                      <a:pt x="355" y="50"/>
                    </a:lnTo>
                    <a:lnTo>
                      <a:pt x="329" y="28"/>
                    </a:lnTo>
                    <a:lnTo>
                      <a:pt x="291" y="17"/>
                    </a:lnTo>
                    <a:lnTo>
                      <a:pt x="246" y="5"/>
                    </a:lnTo>
                    <a:lnTo>
                      <a:pt x="191" y="0"/>
                    </a:lnTo>
                    <a:lnTo>
                      <a:pt x="138" y="2"/>
                    </a:lnTo>
                    <a:lnTo>
                      <a:pt x="92" y="21"/>
                    </a:lnTo>
                    <a:lnTo>
                      <a:pt x="63" y="45"/>
                    </a:lnTo>
                    <a:lnTo>
                      <a:pt x="32" y="58"/>
                    </a:lnTo>
                    <a:lnTo>
                      <a:pt x="17" y="81"/>
                    </a:lnTo>
                    <a:lnTo>
                      <a:pt x="0" y="123"/>
                    </a:lnTo>
                    <a:lnTo>
                      <a:pt x="0" y="173"/>
                    </a:lnTo>
                    <a:lnTo>
                      <a:pt x="7" y="221"/>
                    </a:lnTo>
                    <a:lnTo>
                      <a:pt x="10" y="261"/>
                    </a:lnTo>
                    <a:lnTo>
                      <a:pt x="15" y="277"/>
                    </a:lnTo>
                    <a:lnTo>
                      <a:pt x="27" y="295"/>
                    </a:lnTo>
                    <a:lnTo>
                      <a:pt x="30" y="313"/>
                    </a:lnTo>
                    <a:lnTo>
                      <a:pt x="34" y="305"/>
                    </a:lnTo>
                    <a:lnTo>
                      <a:pt x="36" y="276"/>
                    </a:lnTo>
                    <a:lnTo>
                      <a:pt x="24" y="237"/>
                    </a:lnTo>
                    <a:lnTo>
                      <a:pt x="22" y="196"/>
                    </a:lnTo>
                    <a:lnTo>
                      <a:pt x="32" y="159"/>
                    </a:lnTo>
                    <a:lnTo>
                      <a:pt x="34" y="121"/>
                    </a:lnTo>
                    <a:lnTo>
                      <a:pt x="39" y="91"/>
                    </a:lnTo>
                    <a:lnTo>
                      <a:pt x="50" y="78"/>
                    </a:lnTo>
                    <a:lnTo>
                      <a:pt x="78" y="64"/>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1979" name="Group 59">
                <a:extLst>
                  <a:ext uri="{FF2B5EF4-FFF2-40B4-BE49-F238E27FC236}">
                    <a16:creationId xmlns:a16="http://schemas.microsoft.com/office/drawing/2014/main" id="{93BA2ED8-004F-E64C-85B1-A8A2B5082273}"/>
                  </a:ext>
                </a:extLst>
              </p:cNvPr>
              <p:cNvGrpSpPr>
                <a:grpSpLocks/>
              </p:cNvGrpSpPr>
              <p:nvPr/>
            </p:nvGrpSpPr>
            <p:grpSpPr bwMode="auto">
              <a:xfrm>
                <a:off x="3526" y="1624"/>
                <a:ext cx="386" cy="116"/>
                <a:chOff x="3526" y="1624"/>
                <a:chExt cx="386" cy="116"/>
              </a:xfrm>
            </p:grpSpPr>
            <p:sp>
              <p:nvSpPr>
                <p:cNvPr id="81980" name="Freeform 60">
                  <a:extLst>
                    <a:ext uri="{FF2B5EF4-FFF2-40B4-BE49-F238E27FC236}">
                      <a16:creationId xmlns:a16="http://schemas.microsoft.com/office/drawing/2014/main" id="{D0847CDE-4DA0-AA44-8EB2-C92EB835EA72}"/>
                    </a:ext>
                  </a:extLst>
                </p:cNvPr>
                <p:cNvSpPr>
                  <a:spLocks/>
                </p:cNvSpPr>
                <p:nvPr/>
              </p:nvSpPr>
              <p:spPr bwMode="auto">
                <a:xfrm>
                  <a:off x="3572" y="1624"/>
                  <a:ext cx="134" cy="101"/>
                </a:xfrm>
                <a:custGeom>
                  <a:avLst/>
                  <a:gdLst>
                    <a:gd name="T0" fmla="*/ 126 w 134"/>
                    <a:gd name="T1" fmla="*/ 10 h 101"/>
                    <a:gd name="T2" fmla="*/ 133 w 134"/>
                    <a:gd name="T3" fmla="*/ 33 h 101"/>
                    <a:gd name="T4" fmla="*/ 123 w 134"/>
                    <a:gd name="T5" fmla="*/ 82 h 101"/>
                    <a:gd name="T6" fmla="*/ 93 w 134"/>
                    <a:gd name="T7" fmla="*/ 100 h 101"/>
                    <a:gd name="T8" fmla="*/ 17 w 134"/>
                    <a:gd name="T9" fmla="*/ 95 h 101"/>
                    <a:gd name="T10" fmla="*/ 0 w 134"/>
                    <a:gd name="T11" fmla="*/ 68 h 101"/>
                    <a:gd name="T12" fmla="*/ 7 w 134"/>
                    <a:gd name="T13" fmla="*/ 16 h 101"/>
                    <a:gd name="T14" fmla="*/ 20 w 134"/>
                    <a:gd name="T15" fmla="*/ 0 h 101"/>
                    <a:gd name="T16" fmla="*/ 126 w 134"/>
                    <a:gd name="T17"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1">
                      <a:moveTo>
                        <a:pt x="126" y="10"/>
                      </a:moveTo>
                      <a:lnTo>
                        <a:pt x="133" y="33"/>
                      </a:lnTo>
                      <a:lnTo>
                        <a:pt x="123" y="82"/>
                      </a:lnTo>
                      <a:lnTo>
                        <a:pt x="93" y="100"/>
                      </a:lnTo>
                      <a:lnTo>
                        <a:pt x="17" y="95"/>
                      </a:lnTo>
                      <a:lnTo>
                        <a:pt x="0" y="68"/>
                      </a:lnTo>
                      <a:lnTo>
                        <a:pt x="7" y="16"/>
                      </a:lnTo>
                      <a:lnTo>
                        <a:pt x="20" y="0"/>
                      </a:lnTo>
                      <a:lnTo>
                        <a:pt x="126" y="1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81" name="Freeform 61">
                  <a:extLst>
                    <a:ext uri="{FF2B5EF4-FFF2-40B4-BE49-F238E27FC236}">
                      <a16:creationId xmlns:a16="http://schemas.microsoft.com/office/drawing/2014/main" id="{EB354311-3783-B64F-81C4-27BC1D8AC8FA}"/>
                    </a:ext>
                  </a:extLst>
                </p:cNvPr>
                <p:cNvSpPr>
                  <a:spLocks/>
                </p:cNvSpPr>
                <p:nvPr/>
              </p:nvSpPr>
              <p:spPr bwMode="auto">
                <a:xfrm>
                  <a:off x="3747" y="1635"/>
                  <a:ext cx="130" cy="105"/>
                </a:xfrm>
                <a:custGeom>
                  <a:avLst/>
                  <a:gdLst>
                    <a:gd name="T0" fmla="*/ 5 w 130"/>
                    <a:gd name="T1" fmla="*/ 22 h 105"/>
                    <a:gd name="T2" fmla="*/ 0 w 130"/>
                    <a:gd name="T3" fmla="*/ 77 h 105"/>
                    <a:gd name="T4" fmla="*/ 21 w 130"/>
                    <a:gd name="T5" fmla="*/ 96 h 105"/>
                    <a:gd name="T6" fmla="*/ 105 w 130"/>
                    <a:gd name="T7" fmla="*/ 104 h 105"/>
                    <a:gd name="T8" fmla="*/ 122 w 130"/>
                    <a:gd name="T9" fmla="*/ 86 h 105"/>
                    <a:gd name="T10" fmla="*/ 129 w 130"/>
                    <a:gd name="T11" fmla="*/ 28 h 105"/>
                    <a:gd name="T12" fmla="*/ 119 w 130"/>
                    <a:gd name="T13" fmla="*/ 6 h 105"/>
                    <a:gd name="T14" fmla="*/ 21 w 130"/>
                    <a:gd name="T15" fmla="*/ 0 h 105"/>
                    <a:gd name="T16" fmla="*/ 5 w 130"/>
                    <a:gd name="T17" fmla="*/ 2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5">
                      <a:moveTo>
                        <a:pt x="5" y="22"/>
                      </a:moveTo>
                      <a:lnTo>
                        <a:pt x="0" y="77"/>
                      </a:lnTo>
                      <a:lnTo>
                        <a:pt x="21" y="96"/>
                      </a:lnTo>
                      <a:lnTo>
                        <a:pt x="105" y="104"/>
                      </a:lnTo>
                      <a:lnTo>
                        <a:pt x="122" y="86"/>
                      </a:lnTo>
                      <a:lnTo>
                        <a:pt x="129" y="28"/>
                      </a:lnTo>
                      <a:lnTo>
                        <a:pt x="119" y="6"/>
                      </a:lnTo>
                      <a:lnTo>
                        <a:pt x="21" y="0"/>
                      </a:lnTo>
                      <a:lnTo>
                        <a:pt x="5" y="22"/>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82" name="Freeform 62">
                  <a:extLst>
                    <a:ext uri="{FF2B5EF4-FFF2-40B4-BE49-F238E27FC236}">
                      <a16:creationId xmlns:a16="http://schemas.microsoft.com/office/drawing/2014/main" id="{1FAF2004-33D5-204C-B0DC-5B25F57E493A}"/>
                    </a:ext>
                  </a:extLst>
                </p:cNvPr>
                <p:cNvSpPr>
                  <a:spLocks/>
                </p:cNvSpPr>
                <p:nvPr/>
              </p:nvSpPr>
              <p:spPr bwMode="auto">
                <a:xfrm>
                  <a:off x="3707" y="1666"/>
                  <a:ext cx="45" cy="8"/>
                </a:xfrm>
                <a:custGeom>
                  <a:avLst/>
                  <a:gdLst>
                    <a:gd name="T0" fmla="*/ 0 w 45"/>
                    <a:gd name="T1" fmla="*/ 6 h 8"/>
                    <a:gd name="T2" fmla="*/ 19 w 45"/>
                    <a:gd name="T3" fmla="*/ 0 h 8"/>
                    <a:gd name="T4" fmla="*/ 44 w 45"/>
                    <a:gd name="T5" fmla="*/ 7 h 8"/>
                  </a:gdLst>
                  <a:ahLst/>
                  <a:cxnLst>
                    <a:cxn ang="0">
                      <a:pos x="T0" y="T1"/>
                    </a:cxn>
                    <a:cxn ang="0">
                      <a:pos x="T2" y="T3"/>
                    </a:cxn>
                    <a:cxn ang="0">
                      <a:pos x="T4" y="T5"/>
                    </a:cxn>
                  </a:cxnLst>
                  <a:rect l="0" t="0" r="r" b="b"/>
                  <a:pathLst>
                    <a:path w="45" h="8">
                      <a:moveTo>
                        <a:pt x="0" y="6"/>
                      </a:moveTo>
                      <a:lnTo>
                        <a:pt x="19" y="0"/>
                      </a:lnTo>
                      <a:lnTo>
                        <a:pt x="44" y="7"/>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83" name="Line 63">
                  <a:extLst>
                    <a:ext uri="{FF2B5EF4-FFF2-40B4-BE49-F238E27FC236}">
                      <a16:creationId xmlns:a16="http://schemas.microsoft.com/office/drawing/2014/main" id="{CD3DBBAD-6442-6440-8091-A4B72E0CB99B}"/>
                    </a:ext>
                  </a:extLst>
                </p:cNvPr>
                <p:cNvSpPr>
                  <a:spLocks noChangeShapeType="1"/>
                </p:cNvSpPr>
                <p:nvPr/>
              </p:nvSpPr>
              <p:spPr bwMode="auto">
                <a:xfrm>
                  <a:off x="3696" y="1633"/>
                  <a:ext cx="66" cy="3"/>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84" name="Freeform 64">
                  <a:extLst>
                    <a:ext uri="{FF2B5EF4-FFF2-40B4-BE49-F238E27FC236}">
                      <a16:creationId xmlns:a16="http://schemas.microsoft.com/office/drawing/2014/main" id="{4660846F-1C46-FB4F-B2AA-F46D0D64B70A}"/>
                    </a:ext>
                  </a:extLst>
                </p:cNvPr>
                <p:cNvSpPr>
                  <a:spLocks/>
                </p:cNvSpPr>
                <p:nvPr/>
              </p:nvSpPr>
              <p:spPr bwMode="auto">
                <a:xfrm>
                  <a:off x="3526" y="1626"/>
                  <a:ext cx="52" cy="19"/>
                </a:xfrm>
                <a:custGeom>
                  <a:avLst/>
                  <a:gdLst>
                    <a:gd name="T0" fmla="*/ 51 w 52"/>
                    <a:gd name="T1" fmla="*/ 18 h 19"/>
                    <a:gd name="T2" fmla="*/ 19 w 52"/>
                    <a:gd name="T3" fmla="*/ 8 h 19"/>
                    <a:gd name="T4" fmla="*/ 0 w 52"/>
                    <a:gd name="T5" fmla="*/ 0 h 19"/>
                  </a:gdLst>
                  <a:ahLst/>
                  <a:cxnLst>
                    <a:cxn ang="0">
                      <a:pos x="T0" y="T1"/>
                    </a:cxn>
                    <a:cxn ang="0">
                      <a:pos x="T2" y="T3"/>
                    </a:cxn>
                    <a:cxn ang="0">
                      <a:pos x="T4" y="T5"/>
                    </a:cxn>
                  </a:cxnLst>
                  <a:rect l="0" t="0" r="r" b="b"/>
                  <a:pathLst>
                    <a:path w="52" h="19">
                      <a:moveTo>
                        <a:pt x="51" y="18"/>
                      </a:moveTo>
                      <a:lnTo>
                        <a:pt x="19" y="8"/>
                      </a:lnTo>
                      <a:lnTo>
                        <a:pt x="0" y="0"/>
                      </a:lnTo>
                    </a:path>
                  </a:pathLst>
                </a:custGeom>
                <a:noFill/>
                <a:ln w="12700" cap="rnd" cmpd="sng">
                  <a:solidFill>
                    <a:srgbClr val="60606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85" name="Line 65">
                  <a:extLst>
                    <a:ext uri="{FF2B5EF4-FFF2-40B4-BE49-F238E27FC236}">
                      <a16:creationId xmlns:a16="http://schemas.microsoft.com/office/drawing/2014/main" id="{55228CB1-93D1-2048-BE75-9A61466971F3}"/>
                    </a:ext>
                  </a:extLst>
                </p:cNvPr>
                <p:cNvSpPr>
                  <a:spLocks noChangeShapeType="1"/>
                </p:cNvSpPr>
                <p:nvPr/>
              </p:nvSpPr>
              <p:spPr bwMode="auto">
                <a:xfrm flipV="1">
                  <a:off x="3881" y="1629"/>
                  <a:ext cx="31" cy="37"/>
                </a:xfrm>
                <a:prstGeom prst="line">
                  <a:avLst/>
                </a:prstGeom>
                <a:noFill/>
                <a:ln w="12700">
                  <a:solidFill>
                    <a:srgbClr val="606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81986" name="Group 66">
            <a:extLst>
              <a:ext uri="{FF2B5EF4-FFF2-40B4-BE49-F238E27FC236}">
                <a16:creationId xmlns:a16="http://schemas.microsoft.com/office/drawing/2014/main" id="{49950300-1EEC-0348-AE7E-C29B40314839}"/>
              </a:ext>
            </a:extLst>
          </p:cNvPr>
          <p:cNvGrpSpPr>
            <a:grpSpLocks/>
          </p:cNvGrpSpPr>
          <p:nvPr/>
        </p:nvGrpSpPr>
        <p:grpSpPr bwMode="auto">
          <a:xfrm>
            <a:off x="9934802" y="3166256"/>
            <a:ext cx="1939925" cy="2455863"/>
            <a:chOff x="4029" y="2240"/>
            <a:chExt cx="1222" cy="1547"/>
          </a:xfrm>
        </p:grpSpPr>
        <p:grpSp>
          <p:nvGrpSpPr>
            <p:cNvPr id="81987" name="Group 67">
              <a:extLst>
                <a:ext uri="{FF2B5EF4-FFF2-40B4-BE49-F238E27FC236}">
                  <a16:creationId xmlns:a16="http://schemas.microsoft.com/office/drawing/2014/main" id="{13C23B8A-67DD-3F46-B3D0-CFE58B4282EA}"/>
                </a:ext>
              </a:extLst>
            </p:cNvPr>
            <p:cNvGrpSpPr>
              <a:grpSpLocks/>
            </p:cNvGrpSpPr>
            <p:nvPr/>
          </p:nvGrpSpPr>
          <p:grpSpPr bwMode="auto">
            <a:xfrm>
              <a:off x="4029" y="2240"/>
              <a:ext cx="1222" cy="1547"/>
              <a:chOff x="4029" y="2240"/>
              <a:chExt cx="1222" cy="1547"/>
            </a:xfrm>
          </p:grpSpPr>
          <p:sp>
            <p:nvSpPr>
              <p:cNvPr id="81988" name="Freeform 68">
                <a:extLst>
                  <a:ext uri="{FF2B5EF4-FFF2-40B4-BE49-F238E27FC236}">
                    <a16:creationId xmlns:a16="http://schemas.microsoft.com/office/drawing/2014/main" id="{492E2030-87D5-DC4C-8F0B-426E2F110D31}"/>
                  </a:ext>
                </a:extLst>
              </p:cNvPr>
              <p:cNvSpPr>
                <a:spLocks/>
              </p:cNvSpPr>
              <p:nvPr/>
            </p:nvSpPr>
            <p:spPr bwMode="auto">
              <a:xfrm>
                <a:off x="4185" y="3291"/>
                <a:ext cx="923" cy="361"/>
              </a:xfrm>
              <a:custGeom>
                <a:avLst/>
                <a:gdLst>
                  <a:gd name="T0" fmla="*/ 143 w 923"/>
                  <a:gd name="T1" fmla="*/ 0 h 361"/>
                  <a:gd name="T2" fmla="*/ 0 w 923"/>
                  <a:gd name="T3" fmla="*/ 360 h 361"/>
                  <a:gd name="T4" fmla="*/ 922 w 923"/>
                  <a:gd name="T5" fmla="*/ 360 h 361"/>
                  <a:gd name="T6" fmla="*/ 765 w 923"/>
                  <a:gd name="T7" fmla="*/ 0 h 361"/>
                  <a:gd name="T8" fmla="*/ 143 w 923"/>
                  <a:gd name="T9" fmla="*/ 0 h 361"/>
                </a:gdLst>
                <a:ahLst/>
                <a:cxnLst>
                  <a:cxn ang="0">
                    <a:pos x="T0" y="T1"/>
                  </a:cxn>
                  <a:cxn ang="0">
                    <a:pos x="T2" y="T3"/>
                  </a:cxn>
                  <a:cxn ang="0">
                    <a:pos x="T4" y="T5"/>
                  </a:cxn>
                  <a:cxn ang="0">
                    <a:pos x="T6" y="T7"/>
                  </a:cxn>
                  <a:cxn ang="0">
                    <a:pos x="T8" y="T9"/>
                  </a:cxn>
                </a:cxnLst>
                <a:rect l="0" t="0" r="r" b="b"/>
                <a:pathLst>
                  <a:path w="923" h="361">
                    <a:moveTo>
                      <a:pt x="143" y="0"/>
                    </a:moveTo>
                    <a:lnTo>
                      <a:pt x="0" y="360"/>
                    </a:lnTo>
                    <a:lnTo>
                      <a:pt x="922" y="360"/>
                    </a:lnTo>
                    <a:lnTo>
                      <a:pt x="765" y="0"/>
                    </a:lnTo>
                    <a:lnTo>
                      <a:pt x="143" y="0"/>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89" name="Oval 69">
                <a:extLst>
                  <a:ext uri="{FF2B5EF4-FFF2-40B4-BE49-F238E27FC236}">
                    <a16:creationId xmlns:a16="http://schemas.microsoft.com/office/drawing/2014/main" id="{CC72C489-9D83-BE4E-BE2E-FCB409A0A0ED}"/>
                  </a:ext>
                </a:extLst>
              </p:cNvPr>
              <p:cNvSpPr>
                <a:spLocks noChangeArrowheads="1"/>
              </p:cNvSpPr>
              <p:nvPr/>
            </p:nvSpPr>
            <p:spPr bwMode="auto">
              <a:xfrm>
                <a:off x="4402" y="3384"/>
                <a:ext cx="476" cy="16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0" name="Rectangle 70">
                <a:extLst>
                  <a:ext uri="{FF2B5EF4-FFF2-40B4-BE49-F238E27FC236}">
                    <a16:creationId xmlns:a16="http://schemas.microsoft.com/office/drawing/2014/main" id="{4794D7B9-0796-1B49-A4FE-36E8592A8259}"/>
                  </a:ext>
                </a:extLst>
              </p:cNvPr>
              <p:cNvSpPr>
                <a:spLocks noChangeArrowheads="1"/>
              </p:cNvSpPr>
              <p:nvPr/>
            </p:nvSpPr>
            <p:spPr bwMode="auto">
              <a:xfrm>
                <a:off x="4258" y="3344"/>
                <a:ext cx="764" cy="130"/>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1" name="AutoShape 71">
                <a:extLst>
                  <a:ext uri="{FF2B5EF4-FFF2-40B4-BE49-F238E27FC236}">
                    <a16:creationId xmlns:a16="http://schemas.microsoft.com/office/drawing/2014/main" id="{229747B3-3C48-284B-B596-8880ACCB0E5F}"/>
                  </a:ext>
                </a:extLst>
              </p:cNvPr>
              <p:cNvSpPr>
                <a:spLocks noChangeArrowheads="1"/>
              </p:cNvSpPr>
              <p:nvPr/>
            </p:nvSpPr>
            <p:spPr bwMode="auto">
              <a:xfrm>
                <a:off x="4029" y="2240"/>
                <a:ext cx="1222" cy="1143"/>
              </a:xfrm>
              <a:prstGeom prst="roundRect">
                <a:avLst>
                  <a:gd name="adj" fmla="val 12440"/>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2" name="Freeform 72">
                <a:extLst>
                  <a:ext uri="{FF2B5EF4-FFF2-40B4-BE49-F238E27FC236}">
                    <a16:creationId xmlns:a16="http://schemas.microsoft.com/office/drawing/2014/main" id="{E1114B83-D961-854D-B484-AD902358032D}"/>
                  </a:ext>
                </a:extLst>
              </p:cNvPr>
              <p:cNvSpPr>
                <a:spLocks/>
              </p:cNvSpPr>
              <p:nvPr/>
            </p:nvSpPr>
            <p:spPr bwMode="auto">
              <a:xfrm>
                <a:off x="4147" y="3653"/>
                <a:ext cx="991" cy="134"/>
              </a:xfrm>
              <a:custGeom>
                <a:avLst/>
                <a:gdLst>
                  <a:gd name="T0" fmla="*/ 39 w 991"/>
                  <a:gd name="T1" fmla="*/ 0 h 134"/>
                  <a:gd name="T2" fmla="*/ 961 w 991"/>
                  <a:gd name="T3" fmla="*/ 0 h 134"/>
                  <a:gd name="T4" fmla="*/ 990 w 991"/>
                  <a:gd name="T5" fmla="*/ 133 h 134"/>
                  <a:gd name="T6" fmla="*/ 0 w 991"/>
                  <a:gd name="T7" fmla="*/ 133 h 134"/>
                  <a:gd name="T8" fmla="*/ 39 w 991"/>
                  <a:gd name="T9" fmla="*/ 0 h 134"/>
                </a:gdLst>
                <a:ahLst/>
                <a:cxnLst>
                  <a:cxn ang="0">
                    <a:pos x="T0" y="T1"/>
                  </a:cxn>
                  <a:cxn ang="0">
                    <a:pos x="T2" y="T3"/>
                  </a:cxn>
                  <a:cxn ang="0">
                    <a:pos x="T4" y="T5"/>
                  </a:cxn>
                  <a:cxn ang="0">
                    <a:pos x="T6" y="T7"/>
                  </a:cxn>
                  <a:cxn ang="0">
                    <a:pos x="T8" y="T9"/>
                  </a:cxn>
                </a:cxnLst>
                <a:rect l="0" t="0" r="r" b="b"/>
                <a:pathLst>
                  <a:path w="991" h="134">
                    <a:moveTo>
                      <a:pt x="39" y="0"/>
                    </a:moveTo>
                    <a:lnTo>
                      <a:pt x="961" y="0"/>
                    </a:lnTo>
                    <a:lnTo>
                      <a:pt x="990" y="133"/>
                    </a:lnTo>
                    <a:lnTo>
                      <a:pt x="0" y="133"/>
                    </a:lnTo>
                    <a:lnTo>
                      <a:pt x="39"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1993" name="Group 73">
              <a:extLst>
                <a:ext uri="{FF2B5EF4-FFF2-40B4-BE49-F238E27FC236}">
                  <a16:creationId xmlns:a16="http://schemas.microsoft.com/office/drawing/2014/main" id="{5A5E3C61-D7A1-1248-9F60-AAAC52FF993B}"/>
                </a:ext>
              </a:extLst>
            </p:cNvPr>
            <p:cNvGrpSpPr>
              <a:grpSpLocks/>
            </p:cNvGrpSpPr>
            <p:nvPr/>
          </p:nvGrpSpPr>
          <p:grpSpPr bwMode="auto">
            <a:xfrm>
              <a:off x="4167" y="2364"/>
              <a:ext cx="946" cy="890"/>
              <a:chOff x="4167" y="2364"/>
              <a:chExt cx="946" cy="890"/>
            </a:xfrm>
          </p:grpSpPr>
          <p:sp>
            <p:nvSpPr>
              <p:cNvPr id="81994" name="AutoShape 74">
                <a:extLst>
                  <a:ext uri="{FF2B5EF4-FFF2-40B4-BE49-F238E27FC236}">
                    <a16:creationId xmlns:a16="http://schemas.microsoft.com/office/drawing/2014/main" id="{8D193EAF-AFBE-CE44-8891-CE309BF182A7}"/>
                  </a:ext>
                </a:extLst>
              </p:cNvPr>
              <p:cNvSpPr>
                <a:spLocks noChangeArrowheads="1"/>
              </p:cNvSpPr>
              <p:nvPr/>
            </p:nvSpPr>
            <p:spPr bwMode="auto">
              <a:xfrm>
                <a:off x="4167" y="2364"/>
                <a:ext cx="934" cy="875"/>
              </a:xfrm>
              <a:prstGeom prst="roundRect">
                <a:avLst>
                  <a:gd name="adj" fmla="val 12477"/>
                </a:avLst>
              </a:prstGeom>
              <a:solidFill>
                <a:srgbClr val="C0C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5" name="AutoShape 75">
                <a:extLst>
                  <a:ext uri="{FF2B5EF4-FFF2-40B4-BE49-F238E27FC236}">
                    <a16:creationId xmlns:a16="http://schemas.microsoft.com/office/drawing/2014/main" id="{2B56419B-7ED3-B14A-B621-7DFE9F4A1403}"/>
                  </a:ext>
                </a:extLst>
              </p:cNvPr>
              <p:cNvSpPr>
                <a:spLocks noChangeArrowheads="1"/>
              </p:cNvSpPr>
              <p:nvPr/>
            </p:nvSpPr>
            <p:spPr bwMode="auto">
              <a:xfrm>
                <a:off x="4179" y="2379"/>
                <a:ext cx="934" cy="875"/>
              </a:xfrm>
              <a:prstGeom prst="roundRect">
                <a:avLst>
                  <a:gd name="adj" fmla="val 12477"/>
                </a:avLst>
              </a:prstGeom>
              <a:solidFill>
                <a:srgbClr val="000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6" name="AutoShape 76">
                <a:extLst>
                  <a:ext uri="{FF2B5EF4-FFF2-40B4-BE49-F238E27FC236}">
                    <a16:creationId xmlns:a16="http://schemas.microsoft.com/office/drawing/2014/main" id="{6EFAE1E7-9FC9-6A43-BB70-D5859E40828C}"/>
                  </a:ext>
                </a:extLst>
              </p:cNvPr>
              <p:cNvSpPr>
                <a:spLocks noChangeArrowheads="1"/>
              </p:cNvSpPr>
              <p:nvPr/>
            </p:nvSpPr>
            <p:spPr bwMode="auto">
              <a:xfrm>
                <a:off x="4174" y="2369"/>
                <a:ext cx="934" cy="875"/>
              </a:xfrm>
              <a:prstGeom prst="roundRect">
                <a:avLst>
                  <a:gd name="adj" fmla="val 12477"/>
                </a:avLst>
              </a:prstGeom>
              <a:solidFill>
                <a:srgbClr val="404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81997" name="Group 77">
            <a:extLst>
              <a:ext uri="{FF2B5EF4-FFF2-40B4-BE49-F238E27FC236}">
                <a16:creationId xmlns:a16="http://schemas.microsoft.com/office/drawing/2014/main" id="{8A9168DB-8F56-3648-A823-6EFA20C454DC}"/>
              </a:ext>
            </a:extLst>
          </p:cNvPr>
          <p:cNvGrpSpPr>
            <a:grpSpLocks/>
          </p:cNvGrpSpPr>
          <p:nvPr/>
        </p:nvGrpSpPr>
        <p:grpSpPr bwMode="auto">
          <a:xfrm>
            <a:off x="9801452" y="2964644"/>
            <a:ext cx="573087" cy="496887"/>
            <a:chOff x="3945" y="2113"/>
            <a:chExt cx="361" cy="313"/>
          </a:xfrm>
        </p:grpSpPr>
        <p:sp>
          <p:nvSpPr>
            <p:cNvPr id="81998" name="Freeform 78">
              <a:extLst>
                <a:ext uri="{FF2B5EF4-FFF2-40B4-BE49-F238E27FC236}">
                  <a16:creationId xmlns:a16="http://schemas.microsoft.com/office/drawing/2014/main" id="{CFD2CB42-52A1-ED4D-BA79-8E985887A4B7}"/>
                </a:ext>
              </a:extLst>
            </p:cNvPr>
            <p:cNvSpPr>
              <a:spLocks/>
            </p:cNvSpPr>
            <p:nvPr/>
          </p:nvSpPr>
          <p:spPr bwMode="auto">
            <a:xfrm>
              <a:off x="3945" y="2113"/>
              <a:ext cx="361" cy="313"/>
            </a:xfrm>
            <a:custGeom>
              <a:avLst/>
              <a:gdLst>
                <a:gd name="T0" fmla="*/ 309 w 361"/>
                <a:gd name="T1" fmla="*/ 0 h 313"/>
                <a:gd name="T2" fmla="*/ 326 w 361"/>
                <a:gd name="T3" fmla="*/ 13 h 313"/>
                <a:gd name="T4" fmla="*/ 339 w 361"/>
                <a:gd name="T5" fmla="*/ 32 h 313"/>
                <a:gd name="T6" fmla="*/ 352 w 361"/>
                <a:gd name="T7" fmla="*/ 59 h 313"/>
                <a:gd name="T8" fmla="*/ 360 w 361"/>
                <a:gd name="T9" fmla="*/ 89 h 313"/>
                <a:gd name="T10" fmla="*/ 358 w 361"/>
                <a:gd name="T11" fmla="*/ 116 h 313"/>
                <a:gd name="T12" fmla="*/ 299 w 361"/>
                <a:gd name="T13" fmla="*/ 128 h 313"/>
                <a:gd name="T14" fmla="*/ 287 w 361"/>
                <a:gd name="T15" fmla="*/ 143 h 313"/>
                <a:gd name="T16" fmla="*/ 267 w 361"/>
                <a:gd name="T17" fmla="*/ 151 h 313"/>
                <a:gd name="T18" fmla="*/ 236 w 361"/>
                <a:gd name="T19" fmla="*/ 160 h 313"/>
                <a:gd name="T20" fmla="*/ 233 w 361"/>
                <a:gd name="T21" fmla="*/ 201 h 313"/>
                <a:gd name="T22" fmla="*/ 242 w 361"/>
                <a:gd name="T23" fmla="*/ 233 h 313"/>
                <a:gd name="T24" fmla="*/ 233 w 361"/>
                <a:gd name="T25" fmla="*/ 255 h 313"/>
                <a:gd name="T26" fmla="*/ 211 w 361"/>
                <a:gd name="T27" fmla="*/ 258 h 313"/>
                <a:gd name="T28" fmla="*/ 198 w 361"/>
                <a:gd name="T29" fmla="*/ 236 h 313"/>
                <a:gd name="T30" fmla="*/ 199 w 361"/>
                <a:gd name="T31" fmla="*/ 250 h 313"/>
                <a:gd name="T32" fmla="*/ 209 w 361"/>
                <a:gd name="T33" fmla="*/ 283 h 313"/>
                <a:gd name="T34" fmla="*/ 196 w 361"/>
                <a:gd name="T35" fmla="*/ 303 h 313"/>
                <a:gd name="T36" fmla="*/ 181 w 361"/>
                <a:gd name="T37" fmla="*/ 305 h 313"/>
                <a:gd name="T38" fmla="*/ 169 w 361"/>
                <a:gd name="T39" fmla="*/ 294 h 313"/>
                <a:gd name="T40" fmla="*/ 152 w 361"/>
                <a:gd name="T41" fmla="*/ 268 h 313"/>
                <a:gd name="T42" fmla="*/ 156 w 361"/>
                <a:gd name="T43" fmla="*/ 302 h 313"/>
                <a:gd name="T44" fmla="*/ 142 w 361"/>
                <a:gd name="T45" fmla="*/ 312 h 313"/>
                <a:gd name="T46" fmla="*/ 125 w 361"/>
                <a:gd name="T47" fmla="*/ 305 h 313"/>
                <a:gd name="T48" fmla="*/ 110 w 361"/>
                <a:gd name="T49" fmla="*/ 288 h 313"/>
                <a:gd name="T50" fmla="*/ 105 w 361"/>
                <a:gd name="T51" fmla="*/ 297 h 313"/>
                <a:gd name="T52" fmla="*/ 91 w 361"/>
                <a:gd name="T53" fmla="*/ 297 h 313"/>
                <a:gd name="T54" fmla="*/ 78 w 361"/>
                <a:gd name="T55" fmla="*/ 290 h 313"/>
                <a:gd name="T56" fmla="*/ 62 w 361"/>
                <a:gd name="T57" fmla="*/ 275 h 313"/>
                <a:gd name="T58" fmla="*/ 32 w 361"/>
                <a:gd name="T59" fmla="*/ 278 h 313"/>
                <a:gd name="T60" fmla="*/ 15 w 361"/>
                <a:gd name="T61" fmla="*/ 277 h 313"/>
                <a:gd name="T62" fmla="*/ 7 w 361"/>
                <a:gd name="T63" fmla="*/ 268 h 313"/>
                <a:gd name="T64" fmla="*/ 0 w 361"/>
                <a:gd name="T65" fmla="*/ 255 h 313"/>
                <a:gd name="T66" fmla="*/ 7 w 361"/>
                <a:gd name="T67" fmla="*/ 243 h 313"/>
                <a:gd name="T68" fmla="*/ 31 w 361"/>
                <a:gd name="T69" fmla="*/ 216 h 313"/>
                <a:gd name="T70" fmla="*/ 13 w 361"/>
                <a:gd name="T71" fmla="*/ 194 h 313"/>
                <a:gd name="T72" fmla="*/ 10 w 361"/>
                <a:gd name="T73" fmla="*/ 172 h 313"/>
                <a:gd name="T74" fmla="*/ 17 w 361"/>
                <a:gd name="T75" fmla="*/ 156 h 313"/>
                <a:gd name="T76" fmla="*/ 26 w 361"/>
                <a:gd name="T77" fmla="*/ 98 h 313"/>
                <a:gd name="T78" fmla="*/ 22 w 361"/>
                <a:gd name="T79" fmla="*/ 74 h 313"/>
                <a:gd name="T80" fmla="*/ 29 w 361"/>
                <a:gd name="T81" fmla="*/ 52 h 313"/>
                <a:gd name="T82" fmla="*/ 53 w 361"/>
                <a:gd name="T83" fmla="*/ 44 h 313"/>
                <a:gd name="T84" fmla="*/ 66 w 361"/>
                <a:gd name="T85" fmla="*/ 35 h 313"/>
                <a:gd name="T86" fmla="*/ 78 w 361"/>
                <a:gd name="T87" fmla="*/ 18 h 313"/>
                <a:gd name="T88" fmla="*/ 95 w 361"/>
                <a:gd name="T89" fmla="*/ 10 h 313"/>
                <a:gd name="T90" fmla="*/ 115 w 361"/>
                <a:gd name="T91" fmla="*/ 13 h 313"/>
                <a:gd name="T92" fmla="*/ 132 w 361"/>
                <a:gd name="T93" fmla="*/ 18 h 313"/>
                <a:gd name="T94" fmla="*/ 159 w 361"/>
                <a:gd name="T95" fmla="*/ 13 h 313"/>
                <a:gd name="T96" fmla="*/ 174 w 361"/>
                <a:gd name="T97" fmla="*/ 20 h 313"/>
                <a:gd name="T98" fmla="*/ 209 w 361"/>
                <a:gd name="T99" fmla="*/ 25 h 313"/>
                <a:gd name="T100" fmla="*/ 245 w 361"/>
                <a:gd name="T101" fmla="*/ 18 h 313"/>
                <a:gd name="T102" fmla="*/ 309 w 361"/>
                <a:gd name="T10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1" h="313">
                  <a:moveTo>
                    <a:pt x="309" y="0"/>
                  </a:moveTo>
                  <a:lnTo>
                    <a:pt x="326" y="13"/>
                  </a:lnTo>
                  <a:lnTo>
                    <a:pt x="339" y="32"/>
                  </a:lnTo>
                  <a:lnTo>
                    <a:pt x="352" y="59"/>
                  </a:lnTo>
                  <a:lnTo>
                    <a:pt x="360" y="89"/>
                  </a:lnTo>
                  <a:lnTo>
                    <a:pt x="358" y="116"/>
                  </a:lnTo>
                  <a:lnTo>
                    <a:pt x="299" y="128"/>
                  </a:lnTo>
                  <a:lnTo>
                    <a:pt x="287" y="143"/>
                  </a:lnTo>
                  <a:lnTo>
                    <a:pt x="267" y="151"/>
                  </a:lnTo>
                  <a:lnTo>
                    <a:pt x="236" y="160"/>
                  </a:lnTo>
                  <a:lnTo>
                    <a:pt x="233" y="201"/>
                  </a:lnTo>
                  <a:lnTo>
                    <a:pt x="242" y="233"/>
                  </a:lnTo>
                  <a:lnTo>
                    <a:pt x="233" y="255"/>
                  </a:lnTo>
                  <a:lnTo>
                    <a:pt x="211" y="258"/>
                  </a:lnTo>
                  <a:lnTo>
                    <a:pt x="198" y="236"/>
                  </a:lnTo>
                  <a:lnTo>
                    <a:pt x="199" y="250"/>
                  </a:lnTo>
                  <a:lnTo>
                    <a:pt x="209" y="283"/>
                  </a:lnTo>
                  <a:lnTo>
                    <a:pt x="196" y="303"/>
                  </a:lnTo>
                  <a:lnTo>
                    <a:pt x="181" y="305"/>
                  </a:lnTo>
                  <a:lnTo>
                    <a:pt x="169" y="294"/>
                  </a:lnTo>
                  <a:lnTo>
                    <a:pt x="152" y="268"/>
                  </a:lnTo>
                  <a:lnTo>
                    <a:pt x="156" y="302"/>
                  </a:lnTo>
                  <a:lnTo>
                    <a:pt x="142" y="312"/>
                  </a:lnTo>
                  <a:lnTo>
                    <a:pt x="125" y="305"/>
                  </a:lnTo>
                  <a:lnTo>
                    <a:pt x="110" y="288"/>
                  </a:lnTo>
                  <a:lnTo>
                    <a:pt x="105" y="297"/>
                  </a:lnTo>
                  <a:lnTo>
                    <a:pt x="91" y="297"/>
                  </a:lnTo>
                  <a:lnTo>
                    <a:pt x="78" y="290"/>
                  </a:lnTo>
                  <a:lnTo>
                    <a:pt x="62" y="275"/>
                  </a:lnTo>
                  <a:lnTo>
                    <a:pt x="32" y="278"/>
                  </a:lnTo>
                  <a:lnTo>
                    <a:pt x="15" y="277"/>
                  </a:lnTo>
                  <a:lnTo>
                    <a:pt x="7" y="268"/>
                  </a:lnTo>
                  <a:lnTo>
                    <a:pt x="0" y="255"/>
                  </a:lnTo>
                  <a:lnTo>
                    <a:pt x="7" y="243"/>
                  </a:lnTo>
                  <a:lnTo>
                    <a:pt x="31" y="216"/>
                  </a:lnTo>
                  <a:lnTo>
                    <a:pt x="13" y="194"/>
                  </a:lnTo>
                  <a:lnTo>
                    <a:pt x="10" y="172"/>
                  </a:lnTo>
                  <a:lnTo>
                    <a:pt x="17" y="156"/>
                  </a:lnTo>
                  <a:lnTo>
                    <a:pt x="26" y="98"/>
                  </a:lnTo>
                  <a:lnTo>
                    <a:pt x="22" y="74"/>
                  </a:lnTo>
                  <a:lnTo>
                    <a:pt x="29" y="52"/>
                  </a:lnTo>
                  <a:lnTo>
                    <a:pt x="53" y="44"/>
                  </a:lnTo>
                  <a:lnTo>
                    <a:pt x="66" y="35"/>
                  </a:lnTo>
                  <a:lnTo>
                    <a:pt x="78" y="18"/>
                  </a:lnTo>
                  <a:lnTo>
                    <a:pt x="95" y="10"/>
                  </a:lnTo>
                  <a:lnTo>
                    <a:pt x="115" y="13"/>
                  </a:lnTo>
                  <a:lnTo>
                    <a:pt x="132" y="18"/>
                  </a:lnTo>
                  <a:lnTo>
                    <a:pt x="159" y="13"/>
                  </a:lnTo>
                  <a:lnTo>
                    <a:pt x="174" y="20"/>
                  </a:lnTo>
                  <a:lnTo>
                    <a:pt x="209" y="25"/>
                  </a:lnTo>
                  <a:lnTo>
                    <a:pt x="245" y="18"/>
                  </a:lnTo>
                  <a:lnTo>
                    <a:pt x="309" y="0"/>
                  </a:lnTo>
                </a:path>
              </a:pathLst>
            </a:custGeom>
            <a:solidFill>
              <a:srgbClr val="FFC080"/>
            </a:solidFill>
            <a:ln w="12700" cap="rnd" cmpd="sng">
              <a:solidFill>
                <a:srgbClr val="712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99" name="Freeform 79">
              <a:extLst>
                <a:ext uri="{FF2B5EF4-FFF2-40B4-BE49-F238E27FC236}">
                  <a16:creationId xmlns:a16="http://schemas.microsoft.com/office/drawing/2014/main" id="{C86865FC-683E-B746-90C9-CDC89D8F1F4E}"/>
                </a:ext>
              </a:extLst>
            </p:cNvPr>
            <p:cNvSpPr>
              <a:spLocks/>
            </p:cNvSpPr>
            <p:nvPr/>
          </p:nvSpPr>
          <p:spPr bwMode="auto">
            <a:xfrm>
              <a:off x="4118" y="2215"/>
              <a:ext cx="31" cy="141"/>
            </a:xfrm>
            <a:custGeom>
              <a:avLst/>
              <a:gdLst>
                <a:gd name="T0" fmla="*/ 21 w 31"/>
                <a:gd name="T1" fmla="*/ 128 h 141"/>
                <a:gd name="T2" fmla="*/ 13 w 31"/>
                <a:gd name="T3" fmla="*/ 98 h 141"/>
                <a:gd name="T4" fmla="*/ 7 w 31"/>
                <a:gd name="T5" fmla="*/ 70 h 141"/>
                <a:gd name="T6" fmla="*/ 12 w 31"/>
                <a:gd name="T7" fmla="*/ 42 h 141"/>
                <a:gd name="T8" fmla="*/ 13 w 31"/>
                <a:gd name="T9" fmla="*/ 18 h 141"/>
                <a:gd name="T10" fmla="*/ 30 w 31"/>
                <a:gd name="T11" fmla="*/ 0 h 141"/>
                <a:gd name="T12" fmla="*/ 13 w 31"/>
                <a:gd name="T13" fmla="*/ 9 h 141"/>
                <a:gd name="T14" fmla="*/ 8 w 31"/>
                <a:gd name="T15" fmla="*/ 6 h 141"/>
                <a:gd name="T16" fmla="*/ 8 w 31"/>
                <a:gd name="T17" fmla="*/ 26 h 141"/>
                <a:gd name="T18" fmla="*/ 3 w 31"/>
                <a:gd name="T19" fmla="*/ 70 h 141"/>
                <a:gd name="T20" fmla="*/ 0 w 31"/>
                <a:gd name="T21" fmla="*/ 79 h 141"/>
                <a:gd name="T22" fmla="*/ 19 w 31"/>
                <a:gd name="T23" fmla="*/ 140 h 141"/>
                <a:gd name="T24" fmla="*/ 21 w 31"/>
                <a:gd name="T25"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41">
                  <a:moveTo>
                    <a:pt x="21" y="128"/>
                  </a:moveTo>
                  <a:lnTo>
                    <a:pt x="13" y="98"/>
                  </a:lnTo>
                  <a:lnTo>
                    <a:pt x="7" y="70"/>
                  </a:lnTo>
                  <a:lnTo>
                    <a:pt x="12" y="42"/>
                  </a:lnTo>
                  <a:lnTo>
                    <a:pt x="13" y="18"/>
                  </a:lnTo>
                  <a:lnTo>
                    <a:pt x="30" y="0"/>
                  </a:lnTo>
                  <a:lnTo>
                    <a:pt x="13" y="9"/>
                  </a:lnTo>
                  <a:lnTo>
                    <a:pt x="8" y="6"/>
                  </a:lnTo>
                  <a:lnTo>
                    <a:pt x="8" y="26"/>
                  </a:lnTo>
                  <a:lnTo>
                    <a:pt x="3" y="70"/>
                  </a:lnTo>
                  <a:lnTo>
                    <a:pt x="0" y="79"/>
                  </a:lnTo>
                  <a:lnTo>
                    <a:pt x="19" y="140"/>
                  </a:lnTo>
                  <a:lnTo>
                    <a:pt x="21" y="12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0" name="Freeform 80">
              <a:extLst>
                <a:ext uri="{FF2B5EF4-FFF2-40B4-BE49-F238E27FC236}">
                  <a16:creationId xmlns:a16="http://schemas.microsoft.com/office/drawing/2014/main" id="{769C72C3-6F25-DB41-80CB-76B0B10CB5A4}"/>
                </a:ext>
              </a:extLst>
            </p:cNvPr>
            <p:cNvSpPr>
              <a:spLocks/>
            </p:cNvSpPr>
            <p:nvPr/>
          </p:nvSpPr>
          <p:spPr bwMode="auto">
            <a:xfrm>
              <a:off x="4055" y="2202"/>
              <a:ext cx="44" cy="196"/>
            </a:xfrm>
            <a:custGeom>
              <a:avLst/>
              <a:gdLst>
                <a:gd name="T0" fmla="*/ 43 w 44"/>
                <a:gd name="T1" fmla="*/ 177 h 196"/>
                <a:gd name="T2" fmla="*/ 32 w 44"/>
                <a:gd name="T3" fmla="*/ 157 h 196"/>
                <a:gd name="T4" fmla="*/ 21 w 44"/>
                <a:gd name="T5" fmla="*/ 128 h 196"/>
                <a:gd name="T6" fmla="*/ 11 w 44"/>
                <a:gd name="T7" fmla="*/ 110 h 196"/>
                <a:gd name="T8" fmla="*/ 11 w 44"/>
                <a:gd name="T9" fmla="*/ 92 h 196"/>
                <a:gd name="T10" fmla="*/ 9 w 44"/>
                <a:gd name="T11" fmla="*/ 81 h 196"/>
                <a:gd name="T12" fmla="*/ 11 w 44"/>
                <a:gd name="T13" fmla="*/ 65 h 196"/>
                <a:gd name="T14" fmla="*/ 19 w 44"/>
                <a:gd name="T15" fmla="*/ 33 h 196"/>
                <a:gd name="T16" fmla="*/ 22 w 44"/>
                <a:gd name="T17" fmla="*/ 12 h 196"/>
                <a:gd name="T18" fmla="*/ 12 w 44"/>
                <a:gd name="T19" fmla="*/ 0 h 196"/>
                <a:gd name="T20" fmla="*/ 17 w 44"/>
                <a:gd name="T21" fmla="*/ 13 h 196"/>
                <a:gd name="T22" fmla="*/ 9 w 44"/>
                <a:gd name="T23" fmla="*/ 57 h 196"/>
                <a:gd name="T24" fmla="*/ 1 w 44"/>
                <a:gd name="T25" fmla="*/ 82 h 196"/>
                <a:gd name="T26" fmla="*/ 0 w 44"/>
                <a:gd name="T27" fmla="*/ 95 h 196"/>
                <a:gd name="T28" fmla="*/ 4 w 44"/>
                <a:gd name="T29" fmla="*/ 113 h 196"/>
                <a:gd name="T30" fmla="*/ 15 w 44"/>
                <a:gd name="T31" fmla="*/ 130 h 196"/>
                <a:gd name="T32" fmla="*/ 28 w 44"/>
                <a:gd name="T33" fmla="*/ 156 h 196"/>
                <a:gd name="T34" fmla="*/ 39 w 44"/>
                <a:gd name="T35" fmla="*/ 195 h 196"/>
                <a:gd name="T36" fmla="*/ 43 w 44"/>
                <a:gd name="T37" fmla="*/ 17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196">
                  <a:moveTo>
                    <a:pt x="43" y="177"/>
                  </a:moveTo>
                  <a:lnTo>
                    <a:pt x="32" y="157"/>
                  </a:lnTo>
                  <a:lnTo>
                    <a:pt x="21" y="128"/>
                  </a:lnTo>
                  <a:lnTo>
                    <a:pt x="11" y="110"/>
                  </a:lnTo>
                  <a:lnTo>
                    <a:pt x="11" y="92"/>
                  </a:lnTo>
                  <a:lnTo>
                    <a:pt x="9" y="81"/>
                  </a:lnTo>
                  <a:lnTo>
                    <a:pt x="11" y="65"/>
                  </a:lnTo>
                  <a:lnTo>
                    <a:pt x="19" y="33"/>
                  </a:lnTo>
                  <a:lnTo>
                    <a:pt x="22" y="12"/>
                  </a:lnTo>
                  <a:lnTo>
                    <a:pt x="12" y="0"/>
                  </a:lnTo>
                  <a:lnTo>
                    <a:pt x="17" y="13"/>
                  </a:lnTo>
                  <a:lnTo>
                    <a:pt x="9" y="57"/>
                  </a:lnTo>
                  <a:lnTo>
                    <a:pt x="1" y="82"/>
                  </a:lnTo>
                  <a:lnTo>
                    <a:pt x="0" y="95"/>
                  </a:lnTo>
                  <a:lnTo>
                    <a:pt x="4" y="113"/>
                  </a:lnTo>
                  <a:lnTo>
                    <a:pt x="15" y="130"/>
                  </a:lnTo>
                  <a:lnTo>
                    <a:pt x="28" y="156"/>
                  </a:lnTo>
                  <a:lnTo>
                    <a:pt x="39" y="195"/>
                  </a:lnTo>
                  <a:lnTo>
                    <a:pt x="43" y="177"/>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1" name="Freeform 81">
              <a:extLst>
                <a:ext uri="{FF2B5EF4-FFF2-40B4-BE49-F238E27FC236}">
                  <a16:creationId xmlns:a16="http://schemas.microsoft.com/office/drawing/2014/main" id="{8558DD20-44D2-3F46-A264-52CC313D5C2D}"/>
                </a:ext>
              </a:extLst>
            </p:cNvPr>
            <p:cNvSpPr>
              <a:spLocks/>
            </p:cNvSpPr>
            <p:nvPr/>
          </p:nvSpPr>
          <p:spPr bwMode="auto">
            <a:xfrm>
              <a:off x="4001" y="2205"/>
              <a:ext cx="51" cy="193"/>
            </a:xfrm>
            <a:custGeom>
              <a:avLst/>
              <a:gdLst>
                <a:gd name="T0" fmla="*/ 44 w 51"/>
                <a:gd name="T1" fmla="*/ 192 h 193"/>
                <a:gd name="T2" fmla="*/ 50 w 51"/>
                <a:gd name="T3" fmla="*/ 189 h 193"/>
                <a:gd name="T4" fmla="*/ 38 w 51"/>
                <a:gd name="T5" fmla="*/ 158 h 193"/>
                <a:gd name="T6" fmla="*/ 15 w 51"/>
                <a:gd name="T7" fmla="*/ 122 h 193"/>
                <a:gd name="T8" fmla="*/ 6 w 51"/>
                <a:gd name="T9" fmla="*/ 105 h 193"/>
                <a:gd name="T10" fmla="*/ 6 w 51"/>
                <a:gd name="T11" fmla="*/ 89 h 193"/>
                <a:gd name="T12" fmla="*/ 11 w 51"/>
                <a:gd name="T13" fmla="*/ 73 h 193"/>
                <a:gd name="T14" fmla="*/ 11 w 51"/>
                <a:gd name="T15" fmla="*/ 43 h 193"/>
                <a:gd name="T16" fmla="*/ 13 w 51"/>
                <a:gd name="T17" fmla="*/ 23 h 193"/>
                <a:gd name="T18" fmla="*/ 9 w 51"/>
                <a:gd name="T19" fmla="*/ 7 h 193"/>
                <a:gd name="T20" fmla="*/ 1 w 51"/>
                <a:gd name="T21" fmla="*/ 0 h 193"/>
                <a:gd name="T22" fmla="*/ 6 w 51"/>
                <a:gd name="T23" fmla="*/ 18 h 193"/>
                <a:gd name="T24" fmla="*/ 7 w 51"/>
                <a:gd name="T25" fmla="*/ 36 h 193"/>
                <a:gd name="T26" fmla="*/ 6 w 51"/>
                <a:gd name="T27" fmla="*/ 71 h 193"/>
                <a:gd name="T28" fmla="*/ 2 w 51"/>
                <a:gd name="T29" fmla="*/ 85 h 193"/>
                <a:gd name="T30" fmla="*/ 0 w 51"/>
                <a:gd name="T31" fmla="*/ 102 h 193"/>
                <a:gd name="T32" fmla="*/ 12 w 51"/>
                <a:gd name="T33" fmla="*/ 130 h 193"/>
                <a:gd name="T34" fmla="*/ 20 w 51"/>
                <a:gd name="T35" fmla="*/ 140 h 193"/>
                <a:gd name="T36" fmla="*/ 44 w 51"/>
                <a:gd name="T37"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193">
                  <a:moveTo>
                    <a:pt x="44" y="192"/>
                  </a:moveTo>
                  <a:lnTo>
                    <a:pt x="50" y="189"/>
                  </a:lnTo>
                  <a:lnTo>
                    <a:pt x="38" y="158"/>
                  </a:lnTo>
                  <a:lnTo>
                    <a:pt x="15" y="122"/>
                  </a:lnTo>
                  <a:lnTo>
                    <a:pt x="6" y="105"/>
                  </a:lnTo>
                  <a:lnTo>
                    <a:pt x="6" y="89"/>
                  </a:lnTo>
                  <a:lnTo>
                    <a:pt x="11" y="73"/>
                  </a:lnTo>
                  <a:lnTo>
                    <a:pt x="11" y="43"/>
                  </a:lnTo>
                  <a:lnTo>
                    <a:pt x="13" y="23"/>
                  </a:lnTo>
                  <a:lnTo>
                    <a:pt x="9" y="7"/>
                  </a:lnTo>
                  <a:lnTo>
                    <a:pt x="1" y="0"/>
                  </a:lnTo>
                  <a:lnTo>
                    <a:pt x="6" y="18"/>
                  </a:lnTo>
                  <a:lnTo>
                    <a:pt x="7" y="36"/>
                  </a:lnTo>
                  <a:lnTo>
                    <a:pt x="6" y="71"/>
                  </a:lnTo>
                  <a:lnTo>
                    <a:pt x="2" y="85"/>
                  </a:lnTo>
                  <a:lnTo>
                    <a:pt x="0" y="102"/>
                  </a:lnTo>
                  <a:lnTo>
                    <a:pt x="12" y="130"/>
                  </a:lnTo>
                  <a:lnTo>
                    <a:pt x="20" y="140"/>
                  </a:lnTo>
                  <a:lnTo>
                    <a:pt x="44" y="19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2" name="Freeform 82">
              <a:extLst>
                <a:ext uri="{FF2B5EF4-FFF2-40B4-BE49-F238E27FC236}">
                  <a16:creationId xmlns:a16="http://schemas.microsoft.com/office/drawing/2014/main" id="{8F9C60B1-F4C5-D749-8EE1-6C226E011483}"/>
                </a:ext>
              </a:extLst>
            </p:cNvPr>
            <p:cNvSpPr>
              <a:spLocks/>
            </p:cNvSpPr>
            <p:nvPr/>
          </p:nvSpPr>
          <p:spPr bwMode="auto">
            <a:xfrm>
              <a:off x="3972" y="2322"/>
              <a:ext cx="31" cy="61"/>
            </a:xfrm>
            <a:custGeom>
              <a:avLst/>
              <a:gdLst>
                <a:gd name="T0" fmla="*/ 30 w 31"/>
                <a:gd name="T1" fmla="*/ 58 h 61"/>
                <a:gd name="T2" fmla="*/ 3 w 31"/>
                <a:gd name="T3" fmla="*/ 0 h 61"/>
                <a:gd name="T4" fmla="*/ 0 w 31"/>
                <a:gd name="T5" fmla="*/ 11 h 61"/>
                <a:gd name="T6" fmla="*/ 10 w 31"/>
                <a:gd name="T7" fmla="*/ 38 h 61"/>
                <a:gd name="T8" fmla="*/ 12 w 31"/>
                <a:gd name="T9" fmla="*/ 60 h 61"/>
                <a:gd name="T10" fmla="*/ 30 w 31"/>
                <a:gd name="T11" fmla="*/ 58 h 61"/>
              </a:gdLst>
              <a:ahLst/>
              <a:cxnLst>
                <a:cxn ang="0">
                  <a:pos x="T0" y="T1"/>
                </a:cxn>
                <a:cxn ang="0">
                  <a:pos x="T2" y="T3"/>
                </a:cxn>
                <a:cxn ang="0">
                  <a:pos x="T4" y="T5"/>
                </a:cxn>
                <a:cxn ang="0">
                  <a:pos x="T6" y="T7"/>
                </a:cxn>
                <a:cxn ang="0">
                  <a:pos x="T8" y="T9"/>
                </a:cxn>
                <a:cxn ang="0">
                  <a:pos x="T10" y="T11"/>
                </a:cxn>
              </a:cxnLst>
              <a:rect l="0" t="0" r="r" b="b"/>
              <a:pathLst>
                <a:path w="31" h="61">
                  <a:moveTo>
                    <a:pt x="30" y="58"/>
                  </a:moveTo>
                  <a:lnTo>
                    <a:pt x="3" y="0"/>
                  </a:lnTo>
                  <a:lnTo>
                    <a:pt x="0" y="11"/>
                  </a:lnTo>
                  <a:lnTo>
                    <a:pt x="10" y="38"/>
                  </a:lnTo>
                  <a:lnTo>
                    <a:pt x="12" y="60"/>
                  </a:lnTo>
                  <a:lnTo>
                    <a:pt x="30" y="5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3" name="Freeform 83">
              <a:extLst>
                <a:ext uri="{FF2B5EF4-FFF2-40B4-BE49-F238E27FC236}">
                  <a16:creationId xmlns:a16="http://schemas.microsoft.com/office/drawing/2014/main" id="{F674A2CD-5A01-0147-8841-7E3BB30ED050}"/>
                </a:ext>
              </a:extLst>
            </p:cNvPr>
            <p:cNvSpPr>
              <a:spLocks/>
            </p:cNvSpPr>
            <p:nvPr/>
          </p:nvSpPr>
          <p:spPr bwMode="auto">
            <a:xfrm>
              <a:off x="4138" y="2158"/>
              <a:ext cx="37" cy="31"/>
            </a:xfrm>
            <a:custGeom>
              <a:avLst/>
              <a:gdLst>
                <a:gd name="T0" fmla="*/ 0 w 37"/>
                <a:gd name="T1" fmla="*/ 0 h 31"/>
                <a:gd name="T2" fmla="*/ 4 w 37"/>
                <a:gd name="T3" fmla="*/ 7 h 31"/>
                <a:gd name="T4" fmla="*/ 26 w 37"/>
                <a:gd name="T5" fmla="*/ 8 h 31"/>
                <a:gd name="T6" fmla="*/ 29 w 37"/>
                <a:gd name="T7" fmla="*/ 16 h 31"/>
                <a:gd name="T8" fmla="*/ 36 w 37"/>
                <a:gd name="T9" fmla="*/ 30 h 31"/>
                <a:gd name="T10" fmla="*/ 33 w 37"/>
                <a:gd name="T11" fmla="*/ 8 h 31"/>
                <a:gd name="T12" fmla="*/ 27 w 37"/>
                <a:gd name="T13" fmla="*/ 2 h 31"/>
                <a:gd name="T14" fmla="*/ 0 w 37"/>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1">
                  <a:moveTo>
                    <a:pt x="0" y="0"/>
                  </a:moveTo>
                  <a:lnTo>
                    <a:pt x="4" y="7"/>
                  </a:lnTo>
                  <a:lnTo>
                    <a:pt x="26" y="8"/>
                  </a:lnTo>
                  <a:lnTo>
                    <a:pt x="29" y="16"/>
                  </a:lnTo>
                  <a:lnTo>
                    <a:pt x="36" y="30"/>
                  </a:lnTo>
                  <a:lnTo>
                    <a:pt x="33" y="8"/>
                  </a:lnTo>
                  <a:lnTo>
                    <a:pt x="27" y="2"/>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4" name="Freeform 84">
              <a:extLst>
                <a:ext uri="{FF2B5EF4-FFF2-40B4-BE49-F238E27FC236}">
                  <a16:creationId xmlns:a16="http://schemas.microsoft.com/office/drawing/2014/main" id="{A5DF4972-8435-E243-AED7-6019C834C8F6}"/>
                </a:ext>
              </a:extLst>
            </p:cNvPr>
            <p:cNvSpPr>
              <a:spLocks/>
            </p:cNvSpPr>
            <p:nvPr/>
          </p:nvSpPr>
          <p:spPr bwMode="auto">
            <a:xfrm>
              <a:off x="4019" y="2385"/>
              <a:ext cx="14" cy="3"/>
            </a:xfrm>
            <a:custGeom>
              <a:avLst/>
              <a:gdLst>
                <a:gd name="T0" fmla="*/ 4 w 14"/>
                <a:gd name="T1" fmla="*/ 0 h 3"/>
                <a:gd name="T2" fmla="*/ 11 w 14"/>
                <a:gd name="T3" fmla="*/ 1 h 3"/>
                <a:gd name="T4" fmla="*/ 13 w 14"/>
                <a:gd name="T5" fmla="*/ 2 h 3"/>
                <a:gd name="T6" fmla="*/ 0 w 14"/>
                <a:gd name="T7" fmla="*/ 1 h 3"/>
                <a:gd name="T8" fmla="*/ 4 w 14"/>
                <a:gd name="T9" fmla="*/ 0 h 3"/>
              </a:gdLst>
              <a:ahLst/>
              <a:cxnLst>
                <a:cxn ang="0">
                  <a:pos x="T0" y="T1"/>
                </a:cxn>
                <a:cxn ang="0">
                  <a:pos x="T2" y="T3"/>
                </a:cxn>
                <a:cxn ang="0">
                  <a:pos x="T4" y="T5"/>
                </a:cxn>
                <a:cxn ang="0">
                  <a:pos x="T6" y="T7"/>
                </a:cxn>
                <a:cxn ang="0">
                  <a:pos x="T8" y="T9"/>
                </a:cxn>
              </a:cxnLst>
              <a:rect l="0" t="0" r="r" b="b"/>
              <a:pathLst>
                <a:path w="14" h="3">
                  <a:moveTo>
                    <a:pt x="4" y="0"/>
                  </a:moveTo>
                  <a:lnTo>
                    <a:pt x="11" y="1"/>
                  </a:lnTo>
                  <a:lnTo>
                    <a:pt x="13" y="2"/>
                  </a:lnTo>
                  <a:lnTo>
                    <a:pt x="0" y="1"/>
                  </a:lnTo>
                  <a:lnTo>
                    <a:pt x="4"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5" name="Freeform 85">
              <a:extLst>
                <a:ext uri="{FF2B5EF4-FFF2-40B4-BE49-F238E27FC236}">
                  <a16:creationId xmlns:a16="http://schemas.microsoft.com/office/drawing/2014/main" id="{CF6A31C5-4C23-CC4E-83A0-2037490AC45F}"/>
                </a:ext>
              </a:extLst>
            </p:cNvPr>
            <p:cNvSpPr>
              <a:spLocks/>
            </p:cNvSpPr>
            <p:nvPr/>
          </p:nvSpPr>
          <p:spPr bwMode="auto">
            <a:xfrm>
              <a:off x="4065" y="2394"/>
              <a:ext cx="22" cy="8"/>
            </a:xfrm>
            <a:custGeom>
              <a:avLst/>
              <a:gdLst>
                <a:gd name="T0" fmla="*/ 0 w 22"/>
                <a:gd name="T1" fmla="*/ 3 h 8"/>
                <a:gd name="T2" fmla="*/ 0 w 22"/>
                <a:gd name="T3" fmla="*/ 1 h 8"/>
                <a:gd name="T4" fmla="*/ 13 w 22"/>
                <a:gd name="T5" fmla="*/ 0 h 8"/>
                <a:gd name="T6" fmla="*/ 21 w 22"/>
                <a:gd name="T7" fmla="*/ 7 h 8"/>
                <a:gd name="T8" fmla="*/ 0 w 22"/>
                <a:gd name="T9" fmla="*/ 3 h 8"/>
              </a:gdLst>
              <a:ahLst/>
              <a:cxnLst>
                <a:cxn ang="0">
                  <a:pos x="T0" y="T1"/>
                </a:cxn>
                <a:cxn ang="0">
                  <a:pos x="T2" y="T3"/>
                </a:cxn>
                <a:cxn ang="0">
                  <a:pos x="T4" y="T5"/>
                </a:cxn>
                <a:cxn ang="0">
                  <a:pos x="T6" y="T7"/>
                </a:cxn>
                <a:cxn ang="0">
                  <a:pos x="T8" y="T9"/>
                </a:cxn>
              </a:cxnLst>
              <a:rect l="0" t="0" r="r" b="b"/>
              <a:pathLst>
                <a:path w="22" h="8">
                  <a:moveTo>
                    <a:pt x="0" y="3"/>
                  </a:moveTo>
                  <a:lnTo>
                    <a:pt x="0" y="1"/>
                  </a:lnTo>
                  <a:lnTo>
                    <a:pt x="13" y="0"/>
                  </a:lnTo>
                  <a:lnTo>
                    <a:pt x="21" y="7"/>
                  </a:lnTo>
                  <a:lnTo>
                    <a:pt x="0" y="3"/>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6" name="Freeform 86">
              <a:extLst>
                <a:ext uri="{FF2B5EF4-FFF2-40B4-BE49-F238E27FC236}">
                  <a16:creationId xmlns:a16="http://schemas.microsoft.com/office/drawing/2014/main" id="{2EBD6CA4-4FC6-BA44-99CF-82FFF8A467E2}"/>
                </a:ext>
              </a:extLst>
            </p:cNvPr>
            <p:cNvSpPr>
              <a:spLocks/>
            </p:cNvSpPr>
            <p:nvPr/>
          </p:nvSpPr>
          <p:spPr bwMode="auto">
            <a:xfrm>
              <a:off x="4117" y="2381"/>
              <a:ext cx="19" cy="7"/>
            </a:xfrm>
            <a:custGeom>
              <a:avLst/>
              <a:gdLst>
                <a:gd name="T0" fmla="*/ 0 w 19"/>
                <a:gd name="T1" fmla="*/ 2 h 7"/>
                <a:gd name="T2" fmla="*/ 11 w 19"/>
                <a:gd name="T3" fmla="*/ 0 h 7"/>
                <a:gd name="T4" fmla="*/ 14 w 19"/>
                <a:gd name="T5" fmla="*/ 3 h 7"/>
                <a:gd name="T6" fmla="*/ 18 w 19"/>
                <a:gd name="T7" fmla="*/ 6 h 7"/>
                <a:gd name="T8" fmla="*/ 0 w 19"/>
                <a:gd name="T9" fmla="*/ 2 h 7"/>
              </a:gdLst>
              <a:ahLst/>
              <a:cxnLst>
                <a:cxn ang="0">
                  <a:pos x="T0" y="T1"/>
                </a:cxn>
                <a:cxn ang="0">
                  <a:pos x="T2" y="T3"/>
                </a:cxn>
                <a:cxn ang="0">
                  <a:pos x="T4" y="T5"/>
                </a:cxn>
                <a:cxn ang="0">
                  <a:pos x="T6" y="T7"/>
                </a:cxn>
                <a:cxn ang="0">
                  <a:pos x="T8" y="T9"/>
                </a:cxn>
              </a:cxnLst>
              <a:rect l="0" t="0" r="r" b="b"/>
              <a:pathLst>
                <a:path w="19" h="7">
                  <a:moveTo>
                    <a:pt x="0" y="2"/>
                  </a:moveTo>
                  <a:lnTo>
                    <a:pt x="11" y="0"/>
                  </a:lnTo>
                  <a:lnTo>
                    <a:pt x="14" y="3"/>
                  </a:lnTo>
                  <a:lnTo>
                    <a:pt x="18" y="6"/>
                  </a:lnTo>
                  <a:lnTo>
                    <a:pt x="0"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7" name="Freeform 87">
              <a:extLst>
                <a:ext uri="{FF2B5EF4-FFF2-40B4-BE49-F238E27FC236}">
                  <a16:creationId xmlns:a16="http://schemas.microsoft.com/office/drawing/2014/main" id="{26C77398-8D6C-854A-9FD4-50891F469A8C}"/>
                </a:ext>
              </a:extLst>
            </p:cNvPr>
            <p:cNvSpPr>
              <a:spLocks/>
            </p:cNvSpPr>
            <p:nvPr/>
          </p:nvSpPr>
          <p:spPr bwMode="auto">
            <a:xfrm>
              <a:off x="4148" y="2344"/>
              <a:ext cx="23" cy="3"/>
            </a:xfrm>
            <a:custGeom>
              <a:avLst/>
              <a:gdLst>
                <a:gd name="T0" fmla="*/ 4 w 23"/>
                <a:gd name="T1" fmla="*/ 2 h 3"/>
                <a:gd name="T2" fmla="*/ 0 w 23"/>
                <a:gd name="T3" fmla="*/ 1 h 3"/>
                <a:gd name="T4" fmla="*/ 6 w 23"/>
                <a:gd name="T5" fmla="*/ 0 h 3"/>
                <a:gd name="T6" fmla="*/ 22 w 23"/>
                <a:gd name="T7" fmla="*/ 1 h 3"/>
                <a:gd name="T8" fmla="*/ 4 w 23"/>
                <a:gd name="T9" fmla="*/ 2 h 3"/>
              </a:gdLst>
              <a:ahLst/>
              <a:cxnLst>
                <a:cxn ang="0">
                  <a:pos x="T0" y="T1"/>
                </a:cxn>
                <a:cxn ang="0">
                  <a:pos x="T2" y="T3"/>
                </a:cxn>
                <a:cxn ang="0">
                  <a:pos x="T4" y="T5"/>
                </a:cxn>
                <a:cxn ang="0">
                  <a:pos x="T6" y="T7"/>
                </a:cxn>
                <a:cxn ang="0">
                  <a:pos x="T8" y="T9"/>
                </a:cxn>
              </a:cxnLst>
              <a:rect l="0" t="0" r="r" b="b"/>
              <a:pathLst>
                <a:path w="23" h="3">
                  <a:moveTo>
                    <a:pt x="4" y="2"/>
                  </a:moveTo>
                  <a:lnTo>
                    <a:pt x="0" y="1"/>
                  </a:lnTo>
                  <a:lnTo>
                    <a:pt x="6" y="0"/>
                  </a:lnTo>
                  <a:lnTo>
                    <a:pt x="22" y="1"/>
                  </a:lnTo>
                  <a:lnTo>
                    <a:pt x="4" y="2"/>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8" name="Freeform 88">
              <a:extLst>
                <a:ext uri="{FF2B5EF4-FFF2-40B4-BE49-F238E27FC236}">
                  <a16:creationId xmlns:a16="http://schemas.microsoft.com/office/drawing/2014/main" id="{0C90C452-E1CF-254D-819C-763544B62759}"/>
                </a:ext>
              </a:extLst>
            </p:cNvPr>
            <p:cNvSpPr>
              <a:spLocks/>
            </p:cNvSpPr>
            <p:nvPr/>
          </p:nvSpPr>
          <p:spPr bwMode="auto">
            <a:xfrm>
              <a:off x="4060" y="2133"/>
              <a:ext cx="14" cy="27"/>
            </a:xfrm>
            <a:custGeom>
              <a:avLst/>
              <a:gdLst>
                <a:gd name="T0" fmla="*/ 0 w 14"/>
                <a:gd name="T1" fmla="*/ 0 h 27"/>
                <a:gd name="T2" fmla="*/ 3 w 14"/>
                <a:gd name="T3" fmla="*/ 15 h 27"/>
                <a:gd name="T4" fmla="*/ 3 w 14"/>
                <a:gd name="T5" fmla="*/ 26 h 27"/>
                <a:gd name="T6" fmla="*/ 13 w 14"/>
                <a:gd name="T7" fmla="*/ 6 h 27"/>
                <a:gd name="T8" fmla="*/ 0 w 14"/>
                <a:gd name="T9" fmla="*/ 0 h 27"/>
              </a:gdLst>
              <a:ahLst/>
              <a:cxnLst>
                <a:cxn ang="0">
                  <a:pos x="T0" y="T1"/>
                </a:cxn>
                <a:cxn ang="0">
                  <a:pos x="T2" y="T3"/>
                </a:cxn>
                <a:cxn ang="0">
                  <a:pos x="T4" y="T5"/>
                </a:cxn>
                <a:cxn ang="0">
                  <a:pos x="T6" y="T7"/>
                </a:cxn>
                <a:cxn ang="0">
                  <a:pos x="T8" y="T9"/>
                </a:cxn>
              </a:cxnLst>
              <a:rect l="0" t="0" r="r" b="b"/>
              <a:pathLst>
                <a:path w="14" h="27">
                  <a:moveTo>
                    <a:pt x="0" y="0"/>
                  </a:moveTo>
                  <a:lnTo>
                    <a:pt x="3" y="15"/>
                  </a:lnTo>
                  <a:lnTo>
                    <a:pt x="3" y="26"/>
                  </a:lnTo>
                  <a:lnTo>
                    <a:pt x="13" y="6"/>
                  </a:lnTo>
                  <a:lnTo>
                    <a:pt x="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09" name="Freeform 89">
              <a:extLst>
                <a:ext uri="{FF2B5EF4-FFF2-40B4-BE49-F238E27FC236}">
                  <a16:creationId xmlns:a16="http://schemas.microsoft.com/office/drawing/2014/main" id="{07A99FDC-F3F2-5D49-A60D-87C808E609D6}"/>
                </a:ext>
              </a:extLst>
            </p:cNvPr>
            <p:cNvSpPr>
              <a:spLocks/>
            </p:cNvSpPr>
            <p:nvPr/>
          </p:nvSpPr>
          <p:spPr bwMode="auto">
            <a:xfrm>
              <a:off x="4181" y="2246"/>
              <a:ext cx="45" cy="20"/>
            </a:xfrm>
            <a:custGeom>
              <a:avLst/>
              <a:gdLst>
                <a:gd name="T0" fmla="*/ 0 w 45"/>
                <a:gd name="T1" fmla="*/ 18 h 20"/>
                <a:gd name="T2" fmla="*/ 8 w 45"/>
                <a:gd name="T3" fmla="*/ 11 h 20"/>
                <a:gd name="T4" fmla="*/ 12 w 45"/>
                <a:gd name="T5" fmla="*/ 0 h 20"/>
                <a:gd name="T6" fmla="*/ 20 w 45"/>
                <a:gd name="T7" fmla="*/ 8 h 20"/>
                <a:gd name="T8" fmla="*/ 44 w 45"/>
                <a:gd name="T9" fmla="*/ 9 h 20"/>
                <a:gd name="T10" fmla="*/ 32 w 45"/>
                <a:gd name="T11" fmla="*/ 14 h 20"/>
                <a:gd name="T12" fmla="*/ 4 w 45"/>
                <a:gd name="T13" fmla="*/ 19 h 20"/>
                <a:gd name="T14" fmla="*/ 0 w 45"/>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0">
                  <a:moveTo>
                    <a:pt x="0" y="18"/>
                  </a:moveTo>
                  <a:lnTo>
                    <a:pt x="8" y="11"/>
                  </a:lnTo>
                  <a:lnTo>
                    <a:pt x="12" y="0"/>
                  </a:lnTo>
                  <a:lnTo>
                    <a:pt x="20" y="8"/>
                  </a:lnTo>
                  <a:lnTo>
                    <a:pt x="44" y="9"/>
                  </a:lnTo>
                  <a:lnTo>
                    <a:pt x="32" y="14"/>
                  </a:lnTo>
                  <a:lnTo>
                    <a:pt x="4" y="19"/>
                  </a:lnTo>
                  <a:lnTo>
                    <a:pt x="0" y="18"/>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10" name="Freeform 90">
              <a:extLst>
                <a:ext uri="{FF2B5EF4-FFF2-40B4-BE49-F238E27FC236}">
                  <a16:creationId xmlns:a16="http://schemas.microsoft.com/office/drawing/2014/main" id="{FEF1FD0C-9E0E-B749-9DA2-55B0BA5FE2AD}"/>
                </a:ext>
              </a:extLst>
            </p:cNvPr>
            <p:cNvSpPr>
              <a:spLocks/>
            </p:cNvSpPr>
            <p:nvPr/>
          </p:nvSpPr>
          <p:spPr bwMode="auto">
            <a:xfrm>
              <a:off x="3998" y="2163"/>
              <a:ext cx="11" cy="20"/>
            </a:xfrm>
            <a:custGeom>
              <a:avLst/>
              <a:gdLst>
                <a:gd name="T0" fmla="*/ 10 w 11"/>
                <a:gd name="T1" fmla="*/ 0 h 20"/>
                <a:gd name="T2" fmla="*/ 8 w 11"/>
                <a:gd name="T3" fmla="*/ 19 h 20"/>
                <a:gd name="T4" fmla="*/ 0 w 11"/>
                <a:gd name="T5" fmla="*/ 17 h 20"/>
                <a:gd name="T6" fmla="*/ 10 w 11"/>
                <a:gd name="T7" fmla="*/ 0 h 20"/>
              </a:gdLst>
              <a:ahLst/>
              <a:cxnLst>
                <a:cxn ang="0">
                  <a:pos x="T0" y="T1"/>
                </a:cxn>
                <a:cxn ang="0">
                  <a:pos x="T2" y="T3"/>
                </a:cxn>
                <a:cxn ang="0">
                  <a:pos x="T4" y="T5"/>
                </a:cxn>
                <a:cxn ang="0">
                  <a:pos x="T6" y="T7"/>
                </a:cxn>
              </a:cxnLst>
              <a:rect l="0" t="0" r="r" b="b"/>
              <a:pathLst>
                <a:path w="11" h="20">
                  <a:moveTo>
                    <a:pt x="10" y="0"/>
                  </a:moveTo>
                  <a:lnTo>
                    <a:pt x="8" y="19"/>
                  </a:lnTo>
                  <a:lnTo>
                    <a:pt x="0" y="17"/>
                  </a:lnTo>
                  <a:lnTo>
                    <a:pt x="10" y="0"/>
                  </a:lnTo>
                </a:path>
              </a:pathLst>
            </a:custGeom>
            <a:solidFill>
              <a:srgbClr val="71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2011" name="Group 91">
            <a:extLst>
              <a:ext uri="{FF2B5EF4-FFF2-40B4-BE49-F238E27FC236}">
                <a16:creationId xmlns:a16="http://schemas.microsoft.com/office/drawing/2014/main" id="{60E69C02-E13D-8E4F-9C4E-9B66DA2A9F2D}"/>
              </a:ext>
            </a:extLst>
          </p:cNvPr>
          <p:cNvGrpSpPr>
            <a:grpSpLocks/>
          </p:cNvGrpSpPr>
          <p:nvPr/>
        </p:nvGrpSpPr>
        <p:grpSpPr bwMode="auto">
          <a:xfrm>
            <a:off x="8661627" y="4069543"/>
            <a:ext cx="1227137" cy="1560512"/>
            <a:chOff x="3227" y="2809"/>
            <a:chExt cx="773" cy="983"/>
          </a:xfrm>
        </p:grpSpPr>
        <p:grpSp>
          <p:nvGrpSpPr>
            <p:cNvPr id="82012" name="Group 92">
              <a:extLst>
                <a:ext uri="{FF2B5EF4-FFF2-40B4-BE49-F238E27FC236}">
                  <a16:creationId xmlns:a16="http://schemas.microsoft.com/office/drawing/2014/main" id="{609930E0-A090-F942-8137-A748802EE31A}"/>
                </a:ext>
              </a:extLst>
            </p:cNvPr>
            <p:cNvGrpSpPr>
              <a:grpSpLocks/>
            </p:cNvGrpSpPr>
            <p:nvPr/>
          </p:nvGrpSpPr>
          <p:grpSpPr bwMode="auto">
            <a:xfrm>
              <a:off x="3227" y="2809"/>
              <a:ext cx="773" cy="983"/>
              <a:chOff x="3227" y="2809"/>
              <a:chExt cx="773" cy="983"/>
            </a:xfrm>
          </p:grpSpPr>
          <p:sp>
            <p:nvSpPr>
              <p:cNvPr id="82013" name="Freeform 93">
                <a:extLst>
                  <a:ext uri="{FF2B5EF4-FFF2-40B4-BE49-F238E27FC236}">
                    <a16:creationId xmlns:a16="http://schemas.microsoft.com/office/drawing/2014/main" id="{2C7DF958-39A0-1248-A3EB-BCB29B8E6720}"/>
                  </a:ext>
                </a:extLst>
              </p:cNvPr>
              <p:cNvSpPr>
                <a:spLocks/>
              </p:cNvSpPr>
              <p:nvPr/>
            </p:nvSpPr>
            <p:spPr bwMode="auto">
              <a:xfrm>
                <a:off x="3326" y="3477"/>
                <a:ext cx="587" cy="230"/>
              </a:xfrm>
              <a:custGeom>
                <a:avLst/>
                <a:gdLst>
                  <a:gd name="T0" fmla="*/ 90 w 587"/>
                  <a:gd name="T1" fmla="*/ 0 h 230"/>
                  <a:gd name="T2" fmla="*/ 0 w 587"/>
                  <a:gd name="T3" fmla="*/ 229 h 230"/>
                  <a:gd name="T4" fmla="*/ 586 w 587"/>
                  <a:gd name="T5" fmla="*/ 229 h 230"/>
                  <a:gd name="T6" fmla="*/ 485 w 587"/>
                  <a:gd name="T7" fmla="*/ 0 h 230"/>
                  <a:gd name="T8" fmla="*/ 90 w 587"/>
                  <a:gd name="T9" fmla="*/ 0 h 230"/>
                </a:gdLst>
                <a:ahLst/>
                <a:cxnLst>
                  <a:cxn ang="0">
                    <a:pos x="T0" y="T1"/>
                  </a:cxn>
                  <a:cxn ang="0">
                    <a:pos x="T2" y="T3"/>
                  </a:cxn>
                  <a:cxn ang="0">
                    <a:pos x="T4" y="T5"/>
                  </a:cxn>
                  <a:cxn ang="0">
                    <a:pos x="T6" y="T7"/>
                  </a:cxn>
                  <a:cxn ang="0">
                    <a:pos x="T8" y="T9"/>
                  </a:cxn>
                </a:cxnLst>
                <a:rect l="0" t="0" r="r" b="b"/>
                <a:pathLst>
                  <a:path w="587" h="230">
                    <a:moveTo>
                      <a:pt x="90" y="0"/>
                    </a:moveTo>
                    <a:lnTo>
                      <a:pt x="0" y="229"/>
                    </a:lnTo>
                    <a:lnTo>
                      <a:pt x="586" y="229"/>
                    </a:lnTo>
                    <a:lnTo>
                      <a:pt x="485" y="0"/>
                    </a:lnTo>
                    <a:lnTo>
                      <a:pt x="90" y="0"/>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14" name="Oval 94">
                <a:extLst>
                  <a:ext uri="{FF2B5EF4-FFF2-40B4-BE49-F238E27FC236}">
                    <a16:creationId xmlns:a16="http://schemas.microsoft.com/office/drawing/2014/main" id="{44278453-1068-5F46-8B80-A5CFCE08F552}"/>
                  </a:ext>
                </a:extLst>
              </p:cNvPr>
              <p:cNvSpPr>
                <a:spLocks noChangeArrowheads="1"/>
              </p:cNvSpPr>
              <p:nvPr/>
            </p:nvSpPr>
            <p:spPr bwMode="auto">
              <a:xfrm>
                <a:off x="3463" y="3536"/>
                <a:ext cx="301" cy="100"/>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5" name="Rectangle 95">
                <a:extLst>
                  <a:ext uri="{FF2B5EF4-FFF2-40B4-BE49-F238E27FC236}">
                    <a16:creationId xmlns:a16="http://schemas.microsoft.com/office/drawing/2014/main" id="{BC69339E-3D5A-3C4A-A775-529121C5B961}"/>
                  </a:ext>
                </a:extLst>
              </p:cNvPr>
              <p:cNvSpPr>
                <a:spLocks noChangeArrowheads="1"/>
              </p:cNvSpPr>
              <p:nvPr/>
            </p:nvSpPr>
            <p:spPr bwMode="auto">
              <a:xfrm>
                <a:off x="3372" y="3511"/>
                <a:ext cx="483" cy="80"/>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6" name="AutoShape 96">
                <a:extLst>
                  <a:ext uri="{FF2B5EF4-FFF2-40B4-BE49-F238E27FC236}">
                    <a16:creationId xmlns:a16="http://schemas.microsoft.com/office/drawing/2014/main" id="{422BF33E-B963-304D-A13E-94238FDEE166}"/>
                  </a:ext>
                </a:extLst>
              </p:cNvPr>
              <p:cNvSpPr>
                <a:spLocks noChangeArrowheads="1"/>
              </p:cNvSpPr>
              <p:nvPr/>
            </p:nvSpPr>
            <p:spPr bwMode="auto">
              <a:xfrm>
                <a:off x="3227" y="2809"/>
                <a:ext cx="773" cy="724"/>
              </a:xfrm>
              <a:prstGeom prst="roundRect">
                <a:avLst>
                  <a:gd name="adj" fmla="val 12324"/>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7" name="Freeform 97">
                <a:extLst>
                  <a:ext uri="{FF2B5EF4-FFF2-40B4-BE49-F238E27FC236}">
                    <a16:creationId xmlns:a16="http://schemas.microsoft.com/office/drawing/2014/main" id="{DAA860AB-2286-9145-8CAD-8E6CD9D7532E}"/>
                  </a:ext>
                </a:extLst>
              </p:cNvPr>
              <p:cNvSpPr>
                <a:spLocks/>
              </p:cNvSpPr>
              <p:nvPr/>
            </p:nvSpPr>
            <p:spPr bwMode="auto">
              <a:xfrm>
                <a:off x="3301" y="3707"/>
                <a:ext cx="631" cy="85"/>
              </a:xfrm>
              <a:custGeom>
                <a:avLst/>
                <a:gdLst>
                  <a:gd name="T0" fmla="*/ 25 w 631"/>
                  <a:gd name="T1" fmla="*/ 0 h 85"/>
                  <a:gd name="T2" fmla="*/ 611 w 631"/>
                  <a:gd name="T3" fmla="*/ 0 h 85"/>
                  <a:gd name="T4" fmla="*/ 630 w 631"/>
                  <a:gd name="T5" fmla="*/ 84 h 85"/>
                  <a:gd name="T6" fmla="*/ 0 w 631"/>
                  <a:gd name="T7" fmla="*/ 84 h 85"/>
                  <a:gd name="T8" fmla="*/ 25 w 631"/>
                  <a:gd name="T9" fmla="*/ 0 h 85"/>
                </a:gdLst>
                <a:ahLst/>
                <a:cxnLst>
                  <a:cxn ang="0">
                    <a:pos x="T0" y="T1"/>
                  </a:cxn>
                  <a:cxn ang="0">
                    <a:pos x="T2" y="T3"/>
                  </a:cxn>
                  <a:cxn ang="0">
                    <a:pos x="T4" y="T5"/>
                  </a:cxn>
                  <a:cxn ang="0">
                    <a:pos x="T6" y="T7"/>
                  </a:cxn>
                  <a:cxn ang="0">
                    <a:pos x="T8" y="T9"/>
                  </a:cxn>
                </a:cxnLst>
                <a:rect l="0" t="0" r="r" b="b"/>
                <a:pathLst>
                  <a:path w="631" h="85">
                    <a:moveTo>
                      <a:pt x="25" y="0"/>
                    </a:moveTo>
                    <a:lnTo>
                      <a:pt x="611" y="0"/>
                    </a:lnTo>
                    <a:lnTo>
                      <a:pt x="630" y="84"/>
                    </a:lnTo>
                    <a:lnTo>
                      <a:pt x="0" y="84"/>
                    </a:lnTo>
                    <a:lnTo>
                      <a:pt x="25" y="0"/>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2018" name="Group 98">
              <a:extLst>
                <a:ext uri="{FF2B5EF4-FFF2-40B4-BE49-F238E27FC236}">
                  <a16:creationId xmlns:a16="http://schemas.microsoft.com/office/drawing/2014/main" id="{20729844-BAF9-A441-867E-8F45BE278F40}"/>
                </a:ext>
              </a:extLst>
            </p:cNvPr>
            <p:cNvGrpSpPr>
              <a:grpSpLocks/>
            </p:cNvGrpSpPr>
            <p:nvPr/>
          </p:nvGrpSpPr>
          <p:grpSpPr bwMode="auto">
            <a:xfrm>
              <a:off x="3314" y="2887"/>
              <a:ext cx="599" cy="564"/>
              <a:chOff x="3314" y="2887"/>
              <a:chExt cx="599" cy="564"/>
            </a:xfrm>
          </p:grpSpPr>
          <p:sp>
            <p:nvSpPr>
              <p:cNvPr id="82019" name="AutoShape 99">
                <a:extLst>
                  <a:ext uri="{FF2B5EF4-FFF2-40B4-BE49-F238E27FC236}">
                    <a16:creationId xmlns:a16="http://schemas.microsoft.com/office/drawing/2014/main" id="{BFBB618D-6A10-4643-8C76-348831401610}"/>
                  </a:ext>
                </a:extLst>
              </p:cNvPr>
              <p:cNvSpPr>
                <a:spLocks noChangeArrowheads="1"/>
              </p:cNvSpPr>
              <p:nvPr/>
            </p:nvSpPr>
            <p:spPr bwMode="auto">
              <a:xfrm>
                <a:off x="3314" y="2887"/>
                <a:ext cx="592" cy="555"/>
              </a:xfrm>
              <a:prstGeom prst="roundRect">
                <a:avLst>
                  <a:gd name="adj" fmla="val 12292"/>
                </a:avLst>
              </a:prstGeom>
              <a:solidFill>
                <a:srgbClr val="C0C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20" name="AutoShape 100">
                <a:extLst>
                  <a:ext uri="{FF2B5EF4-FFF2-40B4-BE49-F238E27FC236}">
                    <a16:creationId xmlns:a16="http://schemas.microsoft.com/office/drawing/2014/main" id="{30D7FABB-F358-DE4F-9E34-726094FB5BA7}"/>
                  </a:ext>
                </a:extLst>
              </p:cNvPr>
              <p:cNvSpPr>
                <a:spLocks noChangeArrowheads="1"/>
              </p:cNvSpPr>
              <p:nvPr/>
            </p:nvSpPr>
            <p:spPr bwMode="auto">
              <a:xfrm>
                <a:off x="3321" y="2896"/>
                <a:ext cx="592" cy="555"/>
              </a:xfrm>
              <a:prstGeom prst="roundRect">
                <a:avLst>
                  <a:gd name="adj" fmla="val 12292"/>
                </a:avLst>
              </a:prstGeom>
              <a:solidFill>
                <a:srgbClr val="000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21" name="AutoShape 101">
                <a:extLst>
                  <a:ext uri="{FF2B5EF4-FFF2-40B4-BE49-F238E27FC236}">
                    <a16:creationId xmlns:a16="http://schemas.microsoft.com/office/drawing/2014/main" id="{377F2828-2E34-6C41-AAC3-529A02A27DA1}"/>
                  </a:ext>
                </a:extLst>
              </p:cNvPr>
              <p:cNvSpPr>
                <a:spLocks noChangeArrowheads="1"/>
              </p:cNvSpPr>
              <p:nvPr/>
            </p:nvSpPr>
            <p:spPr bwMode="auto">
              <a:xfrm>
                <a:off x="3319" y="2890"/>
                <a:ext cx="591" cy="555"/>
              </a:xfrm>
              <a:prstGeom prst="roundRect">
                <a:avLst>
                  <a:gd name="adj" fmla="val 12292"/>
                </a:avLst>
              </a:prstGeom>
              <a:solidFill>
                <a:srgbClr val="4040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2" name="Picture 1">
            <a:extLst>
              <a:ext uri="{FF2B5EF4-FFF2-40B4-BE49-F238E27FC236}">
                <a16:creationId xmlns:a16="http://schemas.microsoft.com/office/drawing/2014/main" id="{569277C4-D1D6-8D49-865F-89DF907DD751}"/>
              </a:ext>
            </a:extLst>
          </p:cNvPr>
          <p:cNvPicPr>
            <a:picLocks noChangeAspect="1"/>
          </p:cNvPicPr>
          <p:nvPr/>
        </p:nvPicPr>
        <p:blipFill rotWithShape="1">
          <a:blip r:embed="rId2"/>
          <a:srcRect l="14715" t="8288" r="58145" b="61655"/>
          <a:stretch/>
        </p:blipFill>
        <p:spPr>
          <a:xfrm>
            <a:off x="3848868" y="3778410"/>
            <a:ext cx="4283773" cy="2965105"/>
          </a:xfrm>
          <a:prstGeom prst="rect">
            <a:avLst/>
          </a:prstGeom>
        </p:spPr>
      </p:pic>
      <p:sp>
        <p:nvSpPr>
          <p:cNvPr id="3" name="Date Placeholder 2">
            <a:extLst>
              <a:ext uri="{FF2B5EF4-FFF2-40B4-BE49-F238E27FC236}">
                <a16:creationId xmlns:a16="http://schemas.microsoft.com/office/drawing/2014/main" id="{84935986-8CA3-FA48-B049-AF8A7055AAA3}"/>
              </a:ext>
            </a:extLst>
          </p:cNvPr>
          <p:cNvSpPr>
            <a:spLocks noGrp="1"/>
          </p:cNvSpPr>
          <p:nvPr>
            <p:ph type="dt" sz="half" idx="10"/>
          </p:nvPr>
        </p:nvSpPr>
        <p:spPr/>
        <p:txBody>
          <a:bodyPr/>
          <a:lstStyle/>
          <a:p>
            <a:r>
              <a:rPr lang="en-US" altLang="en-US"/>
              <a:t>First Semester 2021-2022</a:t>
            </a:r>
          </a:p>
        </p:txBody>
      </p:sp>
    </p:spTree>
    <p:extLst>
      <p:ext uri="{BB962C8B-B14F-4D97-AF65-F5344CB8AC3E}">
        <p14:creationId xmlns:p14="http://schemas.microsoft.com/office/powerpoint/2010/main" val="2112562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6FB10BE-F00C-1547-AA72-12CA90E014B9}"/>
              </a:ext>
            </a:extLst>
          </p:cNvPr>
          <p:cNvSpPr>
            <a:spLocks noGrp="1" noChangeArrowheads="1"/>
          </p:cNvSpPr>
          <p:nvPr>
            <p:ph type="title"/>
          </p:nvPr>
        </p:nvSpPr>
        <p:spPr/>
        <p:txBody>
          <a:bodyPr/>
          <a:lstStyle/>
          <a:p>
            <a:r>
              <a:rPr lang="en-US" altLang="en-US"/>
              <a:t>Box-Plots</a:t>
            </a:r>
          </a:p>
        </p:txBody>
      </p:sp>
      <p:sp>
        <p:nvSpPr>
          <p:cNvPr id="67587" name="Rectangle 3">
            <a:extLst>
              <a:ext uri="{FF2B5EF4-FFF2-40B4-BE49-F238E27FC236}">
                <a16:creationId xmlns:a16="http://schemas.microsoft.com/office/drawing/2014/main" id="{499AA149-F9E8-CD4C-AF1C-BF93B56CAAA3}"/>
              </a:ext>
            </a:extLst>
          </p:cNvPr>
          <p:cNvSpPr>
            <a:spLocks noGrp="1" noChangeArrowheads="1"/>
          </p:cNvSpPr>
          <p:nvPr>
            <p:ph type="body" idx="1"/>
          </p:nvPr>
        </p:nvSpPr>
        <p:spPr/>
        <p:txBody>
          <a:bodyPr/>
          <a:lstStyle/>
          <a:p>
            <a:pPr>
              <a:buFont typeface="Wingdings" pitchFamily="2" charset="2"/>
              <a:buNone/>
            </a:pPr>
            <a:r>
              <a:rPr lang="en-US" altLang="en-US"/>
              <a:t>A way to graphically portray almost all the descriptive statistics at once is the box-plot.</a:t>
            </a:r>
          </a:p>
          <a:p>
            <a:pPr>
              <a:buFont typeface="Wingdings" pitchFamily="2" charset="2"/>
              <a:buNone/>
            </a:pPr>
            <a:endParaRPr lang="en-US" altLang="en-US"/>
          </a:p>
          <a:p>
            <a:pPr>
              <a:buFont typeface="Wingdings" pitchFamily="2" charset="2"/>
              <a:buNone/>
            </a:pPr>
            <a:r>
              <a:rPr lang="en-US" altLang="en-US"/>
              <a:t>A box-plot shows:	Upper and lower quartiles</a:t>
            </a:r>
          </a:p>
          <a:p>
            <a:pPr>
              <a:buFont typeface="Wingdings" pitchFamily="2" charset="2"/>
              <a:buNone/>
            </a:pPr>
            <a:r>
              <a:rPr lang="en-US" altLang="en-US"/>
              <a:t>					Mean</a:t>
            </a:r>
          </a:p>
          <a:p>
            <a:pPr>
              <a:buFont typeface="Wingdings" pitchFamily="2" charset="2"/>
              <a:buNone/>
            </a:pPr>
            <a:r>
              <a:rPr lang="en-US" altLang="en-US"/>
              <a:t>					Median</a:t>
            </a:r>
          </a:p>
          <a:p>
            <a:pPr>
              <a:buFont typeface="Wingdings" pitchFamily="2" charset="2"/>
              <a:buNone/>
            </a:pPr>
            <a:r>
              <a:rPr lang="en-US" altLang="en-US"/>
              <a:t>					Range</a:t>
            </a:r>
          </a:p>
          <a:p>
            <a:pPr>
              <a:buFont typeface="Wingdings" pitchFamily="2" charset="2"/>
              <a:buNone/>
            </a:pPr>
            <a:r>
              <a:rPr lang="en-US" altLang="en-US"/>
              <a:t>					Outliers (1.5 IQR)</a:t>
            </a:r>
          </a:p>
        </p:txBody>
      </p:sp>
      <p:sp>
        <p:nvSpPr>
          <p:cNvPr id="2" name="Date Placeholder 1">
            <a:extLst>
              <a:ext uri="{FF2B5EF4-FFF2-40B4-BE49-F238E27FC236}">
                <a16:creationId xmlns:a16="http://schemas.microsoft.com/office/drawing/2014/main" id="{77F9F966-FE6B-524A-B985-71434DDE4488}"/>
              </a:ext>
            </a:extLst>
          </p:cNvPr>
          <p:cNvSpPr>
            <a:spLocks noGrp="1"/>
          </p:cNvSpPr>
          <p:nvPr>
            <p:ph type="dt" sz="half" idx="10"/>
          </p:nvPr>
        </p:nvSpPr>
        <p:spPr/>
        <p:txBody>
          <a:bodyPr/>
          <a:lstStyle/>
          <a:p>
            <a:r>
              <a:rPr lang="en-US"/>
              <a:t>First Semester 2021-2022</a:t>
            </a:r>
            <a:endParaRPr lang="en-US" dirty="0"/>
          </a:p>
        </p:txBody>
      </p:sp>
      <p:sp>
        <p:nvSpPr>
          <p:cNvPr id="5" name="Rectangle 4">
            <a:extLst>
              <a:ext uri="{FF2B5EF4-FFF2-40B4-BE49-F238E27FC236}">
                <a16:creationId xmlns:a16="http://schemas.microsoft.com/office/drawing/2014/main" id="{5B43D0AB-8894-0D4B-8DFB-81B85EF91DDD}"/>
              </a:ext>
            </a:extLst>
          </p:cNvPr>
          <p:cNvSpPr/>
          <p:nvPr/>
        </p:nvSpPr>
        <p:spPr>
          <a:xfrm>
            <a:off x="2860431" y="5576161"/>
            <a:ext cx="6096000" cy="923330"/>
          </a:xfrm>
          <a:prstGeom prst="rect">
            <a:avLst/>
          </a:prstGeom>
        </p:spPr>
        <p:txBody>
          <a:bodyPr>
            <a:spAutoFit/>
          </a:bodyPr>
          <a:lstStyle/>
          <a:p>
            <a:r>
              <a:rPr lang="en-US" dirty="0">
                <a:hlinkClick r:id="rId3"/>
              </a:rPr>
              <a:t>https://www.youtube.com/watch?v=tpToLyZibKM&amp;list=PL0KQuRyPJoe6KjlUM6iNYgt8d0DwI-IGR&amp;index=6</a:t>
            </a:r>
            <a:endParaRPr lang="en-US" dirty="0"/>
          </a:p>
          <a:p>
            <a:endParaRPr lang="en-US" dirty="0"/>
          </a:p>
        </p:txBody>
      </p:sp>
    </p:spTree>
    <p:extLst>
      <p:ext uri="{BB962C8B-B14F-4D97-AF65-F5344CB8AC3E}">
        <p14:creationId xmlns:p14="http://schemas.microsoft.com/office/powerpoint/2010/main" val="35127743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1893-2959-7947-859A-521E067E184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8539709-049A-E443-8F5B-6C6263388092}"/>
              </a:ext>
            </a:extLst>
          </p:cNvPr>
          <p:cNvPicPr>
            <a:picLocks noGrp="1" noChangeAspect="1"/>
          </p:cNvPicPr>
          <p:nvPr>
            <p:ph idx="1"/>
          </p:nvPr>
        </p:nvPicPr>
        <p:blipFill rotWithShape="1">
          <a:blip r:embed="rId3"/>
          <a:srcRect l="23809" t="27045" r="22392" b="17716"/>
          <a:stretch/>
        </p:blipFill>
        <p:spPr>
          <a:xfrm>
            <a:off x="0" y="300036"/>
            <a:ext cx="9876196" cy="6337871"/>
          </a:xfrm>
          <a:prstGeom prst="rect">
            <a:avLst/>
          </a:prstGeom>
        </p:spPr>
      </p:pic>
      <p:sp>
        <p:nvSpPr>
          <p:cNvPr id="4" name="Date Placeholder 3">
            <a:extLst>
              <a:ext uri="{FF2B5EF4-FFF2-40B4-BE49-F238E27FC236}">
                <a16:creationId xmlns:a16="http://schemas.microsoft.com/office/drawing/2014/main" id="{39FBEF19-81CE-EE40-8673-674EB12FC79B}"/>
              </a:ext>
            </a:extLst>
          </p:cNvPr>
          <p:cNvSpPr>
            <a:spLocks noGrp="1"/>
          </p:cNvSpPr>
          <p:nvPr>
            <p:ph type="dt" sz="half" idx="10"/>
          </p:nvPr>
        </p:nvSpPr>
        <p:spPr/>
        <p:txBody>
          <a:bodyPr/>
          <a:lstStyle/>
          <a:p>
            <a:r>
              <a:rPr lang="en-US"/>
              <a:t>First Semester 2021-2022</a:t>
            </a:r>
            <a:endParaRPr lang="en-US" dirty="0"/>
          </a:p>
        </p:txBody>
      </p:sp>
      <p:sp>
        <p:nvSpPr>
          <p:cNvPr id="7" name="Rectangle 6">
            <a:extLst>
              <a:ext uri="{FF2B5EF4-FFF2-40B4-BE49-F238E27FC236}">
                <a16:creationId xmlns:a16="http://schemas.microsoft.com/office/drawing/2014/main" id="{62817007-D12B-454A-999D-BA142F5BF938}"/>
              </a:ext>
            </a:extLst>
          </p:cNvPr>
          <p:cNvSpPr/>
          <p:nvPr/>
        </p:nvSpPr>
        <p:spPr>
          <a:xfrm>
            <a:off x="9033500" y="1571625"/>
            <a:ext cx="3120325" cy="3693319"/>
          </a:xfrm>
          <a:prstGeom prst="rect">
            <a:avLst/>
          </a:prstGeom>
        </p:spPr>
        <p:txBody>
          <a:bodyPr wrap="square">
            <a:spAutoFit/>
          </a:bodyPr>
          <a:lstStyle/>
          <a:p>
            <a:r>
              <a:rPr lang="en-US" dirty="0">
                <a:latin typeface="medium-content-serif-font"/>
              </a:rPr>
              <a:t>A boxplot is a standardized way of displaying the distribution of data based on a five number summary (“minimum”, first quartile (Q1), median, third quartile (Q3), and “maximum”). It can tell you about your outliers and what their values are. It can also tell you if your data is symmetrical, how tightly your data is grouped, and if and how your data is skewed.</a:t>
            </a:r>
            <a:endParaRPr lang="en-US" dirty="0"/>
          </a:p>
        </p:txBody>
      </p:sp>
    </p:spTree>
    <p:extLst>
      <p:ext uri="{BB962C8B-B14F-4D97-AF65-F5344CB8AC3E}">
        <p14:creationId xmlns:p14="http://schemas.microsoft.com/office/powerpoint/2010/main" val="20810752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5">
            <a:extLst>
              <a:ext uri="{FF2B5EF4-FFF2-40B4-BE49-F238E27FC236}">
                <a16:creationId xmlns:a16="http://schemas.microsoft.com/office/drawing/2014/main" id="{1BEA909D-E952-964F-84CF-5A992D89EAA1}"/>
              </a:ext>
            </a:extLst>
          </p:cNvPr>
          <p:cNvSpPr>
            <a:spLocks noGrp="1" noChangeArrowheads="1"/>
          </p:cNvSpPr>
          <p:nvPr>
            <p:ph type="title"/>
          </p:nvPr>
        </p:nvSpPr>
        <p:spPr/>
        <p:txBody>
          <a:bodyPr/>
          <a:lstStyle/>
          <a:p>
            <a:r>
              <a:rPr lang="en-US" altLang="en-US"/>
              <a:t>Box-Plots</a:t>
            </a:r>
          </a:p>
        </p:txBody>
      </p:sp>
      <p:pic>
        <p:nvPicPr>
          <p:cNvPr id="68612" name="Picture 4">
            <a:extLst>
              <a:ext uri="{FF2B5EF4-FFF2-40B4-BE49-F238E27FC236}">
                <a16:creationId xmlns:a16="http://schemas.microsoft.com/office/drawing/2014/main" id="{2B3A3642-73E9-9247-B6ED-FCD9EDAE64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336926" y="1719263"/>
            <a:ext cx="5516563" cy="4411662"/>
          </a:xfrm>
          <a:noFill/>
          <a:ln/>
        </p:spPr>
      </p:pic>
      <p:sp>
        <p:nvSpPr>
          <p:cNvPr id="68615" name="Text Box 7">
            <a:extLst>
              <a:ext uri="{FF2B5EF4-FFF2-40B4-BE49-F238E27FC236}">
                <a16:creationId xmlns:a16="http://schemas.microsoft.com/office/drawing/2014/main" id="{D053E3E8-9BDF-EA4D-AE00-E6AC94976086}"/>
              </a:ext>
            </a:extLst>
          </p:cNvPr>
          <p:cNvSpPr txBox="1">
            <a:spLocks noChangeArrowheads="1"/>
          </p:cNvSpPr>
          <p:nvPr/>
        </p:nvSpPr>
        <p:spPr bwMode="auto">
          <a:xfrm>
            <a:off x="8001000" y="38862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123.5</a:t>
            </a:r>
          </a:p>
        </p:txBody>
      </p:sp>
      <p:sp>
        <p:nvSpPr>
          <p:cNvPr id="68616" name="Text Box 8">
            <a:extLst>
              <a:ext uri="{FF2B5EF4-FFF2-40B4-BE49-F238E27FC236}">
                <a16:creationId xmlns:a16="http://schemas.microsoft.com/office/drawing/2014/main" id="{C8DC4DEF-5E13-1E4A-89D5-E18FD64D038A}"/>
              </a:ext>
            </a:extLst>
          </p:cNvPr>
          <p:cNvSpPr txBox="1">
            <a:spLocks noChangeArrowheads="1"/>
          </p:cNvSpPr>
          <p:nvPr/>
        </p:nvSpPr>
        <p:spPr bwMode="auto">
          <a:xfrm>
            <a:off x="8001000" y="4800600"/>
            <a:ext cx="685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96.5</a:t>
            </a:r>
          </a:p>
        </p:txBody>
      </p:sp>
      <p:sp>
        <p:nvSpPr>
          <p:cNvPr id="68617" name="Text Box 9">
            <a:extLst>
              <a:ext uri="{FF2B5EF4-FFF2-40B4-BE49-F238E27FC236}">
                <a16:creationId xmlns:a16="http://schemas.microsoft.com/office/drawing/2014/main" id="{EB5E67EB-0255-1441-B1AA-4818BB9F421A}"/>
              </a:ext>
            </a:extLst>
          </p:cNvPr>
          <p:cNvSpPr txBox="1">
            <a:spLocks noChangeArrowheads="1"/>
          </p:cNvSpPr>
          <p:nvPr/>
        </p:nvSpPr>
        <p:spPr bwMode="auto">
          <a:xfrm>
            <a:off x="8077200" y="44958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106.5</a:t>
            </a:r>
          </a:p>
        </p:txBody>
      </p:sp>
      <p:sp>
        <p:nvSpPr>
          <p:cNvPr id="68618" name="Text Box 10">
            <a:extLst>
              <a:ext uri="{FF2B5EF4-FFF2-40B4-BE49-F238E27FC236}">
                <a16:creationId xmlns:a16="http://schemas.microsoft.com/office/drawing/2014/main" id="{182D7E22-3CE8-6E44-8CB5-FB366163571C}"/>
              </a:ext>
            </a:extLst>
          </p:cNvPr>
          <p:cNvSpPr txBox="1">
            <a:spLocks noChangeArrowheads="1"/>
          </p:cNvSpPr>
          <p:nvPr/>
        </p:nvSpPr>
        <p:spPr bwMode="auto">
          <a:xfrm>
            <a:off x="6934200" y="533400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82</a:t>
            </a:r>
          </a:p>
        </p:txBody>
      </p:sp>
      <p:sp>
        <p:nvSpPr>
          <p:cNvPr id="68619" name="Text Box 11">
            <a:extLst>
              <a:ext uri="{FF2B5EF4-FFF2-40B4-BE49-F238E27FC236}">
                <a16:creationId xmlns:a16="http://schemas.microsoft.com/office/drawing/2014/main" id="{E18E05F4-3669-EF4C-A920-EDE43628267A}"/>
              </a:ext>
            </a:extLst>
          </p:cNvPr>
          <p:cNvSpPr txBox="1">
            <a:spLocks noChangeArrowheads="1"/>
          </p:cNvSpPr>
          <p:nvPr/>
        </p:nvSpPr>
        <p:spPr bwMode="auto">
          <a:xfrm>
            <a:off x="6934200" y="2438400"/>
            <a:ext cx="1447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162</a:t>
            </a:r>
          </a:p>
        </p:txBody>
      </p:sp>
      <p:sp>
        <p:nvSpPr>
          <p:cNvPr id="68620" name="Text Box 12">
            <a:extLst>
              <a:ext uri="{FF2B5EF4-FFF2-40B4-BE49-F238E27FC236}">
                <a16:creationId xmlns:a16="http://schemas.microsoft.com/office/drawing/2014/main" id="{972C81BD-9A9D-A14B-9412-5C78F2B1C6DB}"/>
              </a:ext>
            </a:extLst>
          </p:cNvPr>
          <p:cNvSpPr txBox="1">
            <a:spLocks noChangeArrowheads="1"/>
          </p:cNvSpPr>
          <p:nvPr/>
        </p:nvSpPr>
        <p:spPr bwMode="auto">
          <a:xfrm>
            <a:off x="3810000" y="4419600"/>
            <a:ext cx="914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a:t>M=110.5</a:t>
            </a:r>
          </a:p>
        </p:txBody>
      </p:sp>
      <p:sp>
        <p:nvSpPr>
          <p:cNvPr id="68621" name="Text Box 13">
            <a:extLst>
              <a:ext uri="{FF2B5EF4-FFF2-40B4-BE49-F238E27FC236}">
                <a16:creationId xmlns:a16="http://schemas.microsoft.com/office/drawing/2014/main" id="{3E647959-2E01-1841-BC2F-3647388DE8ED}"/>
              </a:ext>
            </a:extLst>
          </p:cNvPr>
          <p:cNvSpPr txBox="1">
            <a:spLocks noChangeArrowheads="1"/>
          </p:cNvSpPr>
          <p:nvPr/>
        </p:nvSpPr>
        <p:spPr bwMode="auto">
          <a:xfrm>
            <a:off x="4572000" y="1905000"/>
            <a:ext cx="190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IQR = 27;  There is no outlier.</a:t>
            </a:r>
          </a:p>
        </p:txBody>
      </p:sp>
      <p:sp>
        <p:nvSpPr>
          <p:cNvPr id="2" name="Date Placeholder 1">
            <a:extLst>
              <a:ext uri="{FF2B5EF4-FFF2-40B4-BE49-F238E27FC236}">
                <a16:creationId xmlns:a16="http://schemas.microsoft.com/office/drawing/2014/main" id="{5A9D76A6-BE7A-5A42-AB50-AAB92A30A67B}"/>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5200580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120702D3-DBDA-FB4B-9E0D-362090708942}"/>
              </a:ext>
            </a:extLst>
          </p:cNvPr>
          <p:cNvSpPr>
            <a:spLocks noGrp="1" noChangeArrowheads="1"/>
          </p:cNvSpPr>
          <p:nvPr>
            <p:ph type="title"/>
          </p:nvPr>
        </p:nvSpPr>
        <p:spPr/>
        <p:txBody>
          <a:bodyPr/>
          <a:lstStyle/>
          <a:p>
            <a:r>
              <a:rPr lang="en-US" altLang="en-US"/>
              <a:t>Interquartile Range</a:t>
            </a:r>
          </a:p>
        </p:txBody>
      </p:sp>
      <p:sp>
        <p:nvSpPr>
          <p:cNvPr id="115715" name="Rectangle 3">
            <a:extLst>
              <a:ext uri="{FF2B5EF4-FFF2-40B4-BE49-F238E27FC236}">
                <a16:creationId xmlns:a16="http://schemas.microsoft.com/office/drawing/2014/main" id="{ACE39229-5713-5846-8A7D-08C9B93656B2}"/>
              </a:ext>
            </a:extLst>
          </p:cNvPr>
          <p:cNvSpPr>
            <a:spLocks noGrp="1" noChangeArrowheads="1"/>
          </p:cNvSpPr>
          <p:nvPr>
            <p:ph type="body" idx="1"/>
          </p:nvPr>
        </p:nvSpPr>
        <p:spPr>
          <a:xfrm>
            <a:off x="314325" y="1362075"/>
            <a:ext cx="7991475" cy="4429125"/>
          </a:xfrm>
        </p:spPr>
        <p:txBody>
          <a:bodyPr/>
          <a:lstStyle/>
          <a:p>
            <a:pPr>
              <a:buFont typeface="Wingdings" pitchFamily="2" charset="2"/>
              <a:buNone/>
            </a:pPr>
            <a:r>
              <a:rPr lang="en-US" altLang="en-US" sz="1600" dirty="0"/>
              <a:t>A quartile is the value that marks one of the divisions that breaks a series of values into four equal parts.</a:t>
            </a:r>
          </a:p>
          <a:p>
            <a:pPr>
              <a:buFont typeface="Wingdings" pitchFamily="2" charset="2"/>
              <a:buNone/>
            </a:pPr>
            <a:endParaRPr lang="en-US" altLang="en-US" sz="1600" dirty="0"/>
          </a:p>
          <a:p>
            <a:pPr>
              <a:buFont typeface="Wingdings" pitchFamily="2" charset="2"/>
              <a:buNone/>
            </a:pPr>
            <a:r>
              <a:rPr lang="en-US" altLang="en-US" sz="1600" dirty="0"/>
              <a:t>The median is a quartile and divides the cases in half.</a:t>
            </a:r>
          </a:p>
          <a:p>
            <a:pPr>
              <a:buFont typeface="Wingdings" pitchFamily="2" charset="2"/>
              <a:buNone/>
            </a:pPr>
            <a:endParaRPr lang="en-US" altLang="en-US" sz="1600" dirty="0"/>
          </a:p>
          <a:p>
            <a:pPr>
              <a:buFont typeface="Wingdings" pitchFamily="2" charset="2"/>
              <a:buNone/>
            </a:pPr>
            <a:r>
              <a:rPr lang="en-US" altLang="en-US" sz="1600" dirty="0"/>
              <a:t>25</a:t>
            </a:r>
            <a:r>
              <a:rPr lang="en-US" altLang="en-US" sz="1600" baseline="30000" dirty="0"/>
              <a:t>th</a:t>
            </a:r>
            <a:r>
              <a:rPr lang="en-US" altLang="en-US" sz="1600" dirty="0"/>
              <a:t> percentile is a quartile that divides the first ¼ of cases from the latter ¾.</a:t>
            </a:r>
          </a:p>
          <a:p>
            <a:pPr>
              <a:buFont typeface="Wingdings" pitchFamily="2" charset="2"/>
              <a:buNone/>
            </a:pPr>
            <a:r>
              <a:rPr lang="en-US" altLang="en-US" sz="1600" dirty="0"/>
              <a:t>75</a:t>
            </a:r>
            <a:r>
              <a:rPr lang="en-US" altLang="en-US" sz="1600" baseline="30000" dirty="0"/>
              <a:t>th</a:t>
            </a:r>
            <a:r>
              <a:rPr lang="en-US" altLang="en-US" sz="1600" dirty="0"/>
              <a:t> percentile is a quartile that divides the first ¾ of cases from the latter ¼.</a:t>
            </a:r>
          </a:p>
          <a:p>
            <a:pPr>
              <a:buFont typeface="Wingdings" pitchFamily="2" charset="2"/>
              <a:buNone/>
            </a:pPr>
            <a:endParaRPr lang="en-US" altLang="en-US" sz="1600" dirty="0"/>
          </a:p>
          <a:p>
            <a:pPr>
              <a:buFont typeface="Wingdings" pitchFamily="2" charset="2"/>
              <a:buNone/>
            </a:pPr>
            <a:r>
              <a:rPr lang="en-US" altLang="en-US" sz="1600" dirty="0"/>
              <a:t>The interquartile range is the distance or range between the 25</a:t>
            </a:r>
            <a:r>
              <a:rPr lang="en-US" altLang="en-US" sz="1600" baseline="30000" dirty="0"/>
              <a:t>th</a:t>
            </a:r>
            <a:r>
              <a:rPr lang="en-US" altLang="en-US" sz="1600" dirty="0"/>
              <a:t> percentile and the 75</a:t>
            </a:r>
            <a:r>
              <a:rPr lang="en-US" altLang="en-US" sz="1600" baseline="30000" dirty="0"/>
              <a:t>th</a:t>
            </a:r>
            <a:r>
              <a:rPr lang="en-US" altLang="en-US" sz="1600" dirty="0"/>
              <a:t> percentile.  Below, what is the interquartile range?</a:t>
            </a:r>
          </a:p>
          <a:p>
            <a:pPr>
              <a:buFont typeface="Wingdings" pitchFamily="2" charset="2"/>
              <a:buNone/>
            </a:pPr>
            <a:endParaRPr lang="en-US" altLang="en-US" sz="1600" dirty="0"/>
          </a:p>
        </p:txBody>
      </p:sp>
      <p:sp>
        <p:nvSpPr>
          <p:cNvPr id="115716" name="Freeform 4">
            <a:extLst>
              <a:ext uri="{FF2B5EF4-FFF2-40B4-BE49-F238E27FC236}">
                <a16:creationId xmlns:a16="http://schemas.microsoft.com/office/drawing/2014/main" id="{DF9B8F9F-BABD-5143-A971-1CFB27426947}"/>
              </a:ext>
            </a:extLst>
          </p:cNvPr>
          <p:cNvSpPr>
            <a:spLocks/>
          </p:cNvSpPr>
          <p:nvPr/>
        </p:nvSpPr>
        <p:spPr bwMode="auto">
          <a:xfrm>
            <a:off x="1905000" y="5410200"/>
            <a:ext cx="8382000" cy="762000"/>
          </a:xfrm>
          <a:custGeom>
            <a:avLst/>
            <a:gdLst>
              <a:gd name="T0" fmla="*/ 0 w 4656"/>
              <a:gd name="T1" fmla="*/ 672 h 720"/>
              <a:gd name="T2" fmla="*/ 672 w 4656"/>
              <a:gd name="T3" fmla="*/ 576 h 720"/>
              <a:gd name="T4" fmla="*/ 2064 w 4656"/>
              <a:gd name="T5" fmla="*/ 0 h 720"/>
              <a:gd name="T6" fmla="*/ 3840 w 4656"/>
              <a:gd name="T7" fmla="*/ 576 h 720"/>
              <a:gd name="T8" fmla="*/ 4656 w 4656"/>
              <a:gd name="T9" fmla="*/ 720 h 720"/>
            </a:gdLst>
            <a:ahLst/>
            <a:cxnLst>
              <a:cxn ang="0">
                <a:pos x="T0" y="T1"/>
              </a:cxn>
              <a:cxn ang="0">
                <a:pos x="T2" y="T3"/>
              </a:cxn>
              <a:cxn ang="0">
                <a:pos x="T4" y="T5"/>
              </a:cxn>
              <a:cxn ang="0">
                <a:pos x="T6" y="T7"/>
              </a:cxn>
              <a:cxn ang="0">
                <a:pos x="T8" y="T9"/>
              </a:cxn>
            </a:cxnLst>
            <a:rect l="0" t="0" r="r" b="b"/>
            <a:pathLst>
              <a:path w="4656" h="720">
                <a:moveTo>
                  <a:pt x="0" y="672"/>
                </a:moveTo>
                <a:cubicBezTo>
                  <a:pt x="164" y="680"/>
                  <a:pt x="328" y="688"/>
                  <a:pt x="672" y="576"/>
                </a:cubicBezTo>
                <a:cubicBezTo>
                  <a:pt x="1016" y="464"/>
                  <a:pt x="1536" y="0"/>
                  <a:pt x="2064" y="0"/>
                </a:cubicBezTo>
                <a:cubicBezTo>
                  <a:pt x="2592" y="0"/>
                  <a:pt x="3408" y="456"/>
                  <a:pt x="3840" y="576"/>
                </a:cubicBezTo>
                <a:cubicBezTo>
                  <a:pt x="4272" y="696"/>
                  <a:pt x="4512" y="696"/>
                  <a:pt x="4656" y="72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17" name="Line 5">
            <a:extLst>
              <a:ext uri="{FF2B5EF4-FFF2-40B4-BE49-F238E27FC236}">
                <a16:creationId xmlns:a16="http://schemas.microsoft.com/office/drawing/2014/main" id="{DE8C19D7-0F93-5B43-834E-0A82C8C9276E}"/>
              </a:ext>
            </a:extLst>
          </p:cNvPr>
          <p:cNvSpPr>
            <a:spLocks noChangeShapeType="1"/>
          </p:cNvSpPr>
          <p:nvPr/>
        </p:nvSpPr>
        <p:spPr bwMode="auto">
          <a:xfrm>
            <a:off x="1676400" y="6248400"/>
            <a:ext cx="8763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18" name="Text Box 6">
            <a:extLst>
              <a:ext uri="{FF2B5EF4-FFF2-40B4-BE49-F238E27FC236}">
                <a16:creationId xmlns:a16="http://schemas.microsoft.com/office/drawing/2014/main" id="{4E227DBD-EBDC-4843-B7A8-23C37148984D}"/>
              </a:ext>
            </a:extLst>
          </p:cNvPr>
          <p:cNvSpPr txBox="1">
            <a:spLocks noChangeArrowheads="1"/>
          </p:cNvSpPr>
          <p:nvPr/>
        </p:nvSpPr>
        <p:spPr bwMode="auto">
          <a:xfrm>
            <a:off x="1828800" y="6477001"/>
            <a:ext cx="868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0                           250                     500                         750                                1000</a:t>
            </a:r>
          </a:p>
        </p:txBody>
      </p:sp>
      <p:sp>
        <p:nvSpPr>
          <p:cNvPr id="115719" name="Line 7">
            <a:extLst>
              <a:ext uri="{FF2B5EF4-FFF2-40B4-BE49-F238E27FC236}">
                <a16:creationId xmlns:a16="http://schemas.microsoft.com/office/drawing/2014/main" id="{1FEE0044-8086-EF46-821A-31BB9DD54666}"/>
              </a:ext>
            </a:extLst>
          </p:cNvPr>
          <p:cNvSpPr>
            <a:spLocks noChangeShapeType="1"/>
          </p:cNvSpPr>
          <p:nvPr/>
        </p:nvSpPr>
        <p:spPr bwMode="auto">
          <a:xfrm flipV="1">
            <a:off x="3962400" y="5715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20" name="Line 8">
            <a:extLst>
              <a:ext uri="{FF2B5EF4-FFF2-40B4-BE49-F238E27FC236}">
                <a16:creationId xmlns:a16="http://schemas.microsoft.com/office/drawing/2014/main" id="{E92DF203-162A-AE48-84B7-13B606E38B62}"/>
              </a:ext>
            </a:extLst>
          </p:cNvPr>
          <p:cNvSpPr>
            <a:spLocks noChangeShapeType="1"/>
          </p:cNvSpPr>
          <p:nvPr/>
        </p:nvSpPr>
        <p:spPr bwMode="auto">
          <a:xfrm flipV="1">
            <a:off x="7620000" y="5638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21" name="Line 9">
            <a:extLst>
              <a:ext uri="{FF2B5EF4-FFF2-40B4-BE49-F238E27FC236}">
                <a16:creationId xmlns:a16="http://schemas.microsoft.com/office/drawing/2014/main" id="{2D75D81D-8F9C-9141-9EB8-E4A0DE755B88}"/>
              </a:ext>
            </a:extLst>
          </p:cNvPr>
          <p:cNvSpPr>
            <a:spLocks noChangeShapeType="1"/>
          </p:cNvSpPr>
          <p:nvPr/>
        </p:nvSpPr>
        <p:spPr bwMode="auto">
          <a:xfrm flipV="1">
            <a:off x="5715000" y="50292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22" name="Text Box 10">
            <a:extLst>
              <a:ext uri="{FF2B5EF4-FFF2-40B4-BE49-F238E27FC236}">
                <a16:creationId xmlns:a16="http://schemas.microsoft.com/office/drawing/2014/main" id="{4B14AE9F-B188-D348-BDE2-1795528673D7}"/>
              </a:ext>
            </a:extLst>
          </p:cNvPr>
          <p:cNvSpPr txBox="1">
            <a:spLocks noChangeArrowheads="1"/>
          </p:cNvSpPr>
          <p:nvPr/>
        </p:nvSpPr>
        <p:spPr bwMode="auto">
          <a:xfrm>
            <a:off x="2743200" y="5029200"/>
            <a:ext cx="838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25% of cases</a:t>
            </a:r>
          </a:p>
        </p:txBody>
      </p:sp>
      <p:sp>
        <p:nvSpPr>
          <p:cNvPr id="115723" name="Text Box 11">
            <a:extLst>
              <a:ext uri="{FF2B5EF4-FFF2-40B4-BE49-F238E27FC236}">
                <a16:creationId xmlns:a16="http://schemas.microsoft.com/office/drawing/2014/main" id="{5C48D1C6-327C-A046-B924-767CE4E8CB7E}"/>
              </a:ext>
            </a:extLst>
          </p:cNvPr>
          <p:cNvSpPr txBox="1">
            <a:spLocks noChangeArrowheads="1"/>
          </p:cNvSpPr>
          <p:nvPr/>
        </p:nvSpPr>
        <p:spPr bwMode="auto">
          <a:xfrm>
            <a:off x="3810000" y="48768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25%</a:t>
            </a:r>
          </a:p>
        </p:txBody>
      </p:sp>
      <p:sp>
        <p:nvSpPr>
          <p:cNvPr id="115724" name="Text Box 12">
            <a:extLst>
              <a:ext uri="{FF2B5EF4-FFF2-40B4-BE49-F238E27FC236}">
                <a16:creationId xmlns:a16="http://schemas.microsoft.com/office/drawing/2014/main" id="{926AE719-5F81-6248-A6C3-2F146EE0886A}"/>
              </a:ext>
            </a:extLst>
          </p:cNvPr>
          <p:cNvSpPr txBox="1">
            <a:spLocks noChangeArrowheads="1"/>
          </p:cNvSpPr>
          <p:nvPr/>
        </p:nvSpPr>
        <p:spPr bwMode="auto">
          <a:xfrm>
            <a:off x="7086600" y="487680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25%</a:t>
            </a:r>
          </a:p>
        </p:txBody>
      </p:sp>
      <p:sp>
        <p:nvSpPr>
          <p:cNvPr id="115725" name="Text Box 13">
            <a:extLst>
              <a:ext uri="{FF2B5EF4-FFF2-40B4-BE49-F238E27FC236}">
                <a16:creationId xmlns:a16="http://schemas.microsoft.com/office/drawing/2014/main" id="{62B4647A-8BEF-DC4B-8737-081C48DA2704}"/>
              </a:ext>
            </a:extLst>
          </p:cNvPr>
          <p:cNvSpPr txBox="1">
            <a:spLocks noChangeArrowheads="1"/>
          </p:cNvSpPr>
          <p:nvPr/>
        </p:nvSpPr>
        <p:spPr bwMode="auto">
          <a:xfrm>
            <a:off x="8534400" y="4953000"/>
            <a:ext cx="838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25% of cases</a:t>
            </a:r>
          </a:p>
        </p:txBody>
      </p:sp>
      <p:sp>
        <p:nvSpPr>
          <p:cNvPr id="115726" name="Line 14">
            <a:extLst>
              <a:ext uri="{FF2B5EF4-FFF2-40B4-BE49-F238E27FC236}">
                <a16:creationId xmlns:a16="http://schemas.microsoft.com/office/drawing/2014/main" id="{D383A4AE-D47E-9F4C-AC19-B17604E59F9B}"/>
              </a:ext>
            </a:extLst>
          </p:cNvPr>
          <p:cNvSpPr>
            <a:spLocks noChangeShapeType="1"/>
          </p:cNvSpPr>
          <p:nvPr/>
        </p:nvSpPr>
        <p:spPr bwMode="auto">
          <a:xfrm>
            <a:off x="3352800" y="5486400"/>
            <a:ext cx="457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27" name="Line 15">
            <a:extLst>
              <a:ext uri="{FF2B5EF4-FFF2-40B4-BE49-F238E27FC236}">
                <a16:creationId xmlns:a16="http://schemas.microsoft.com/office/drawing/2014/main" id="{E23D8FD5-1B26-CC46-BBF5-BB160456594D}"/>
              </a:ext>
            </a:extLst>
          </p:cNvPr>
          <p:cNvSpPr>
            <a:spLocks noChangeShapeType="1"/>
          </p:cNvSpPr>
          <p:nvPr/>
        </p:nvSpPr>
        <p:spPr bwMode="auto">
          <a:xfrm>
            <a:off x="4343400" y="5257800"/>
            <a:ext cx="304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28" name="Line 16">
            <a:extLst>
              <a:ext uri="{FF2B5EF4-FFF2-40B4-BE49-F238E27FC236}">
                <a16:creationId xmlns:a16="http://schemas.microsoft.com/office/drawing/2014/main" id="{D3C402D3-B53F-0743-B49D-26099CFD0027}"/>
              </a:ext>
            </a:extLst>
          </p:cNvPr>
          <p:cNvSpPr>
            <a:spLocks noChangeShapeType="1"/>
          </p:cNvSpPr>
          <p:nvPr/>
        </p:nvSpPr>
        <p:spPr bwMode="auto">
          <a:xfrm flipH="1">
            <a:off x="7010400" y="51816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29" name="Line 17">
            <a:extLst>
              <a:ext uri="{FF2B5EF4-FFF2-40B4-BE49-F238E27FC236}">
                <a16:creationId xmlns:a16="http://schemas.microsoft.com/office/drawing/2014/main" id="{D5DF220D-DA40-CF40-B0A0-A09635BCE624}"/>
              </a:ext>
            </a:extLst>
          </p:cNvPr>
          <p:cNvSpPr>
            <a:spLocks noChangeShapeType="1"/>
          </p:cNvSpPr>
          <p:nvPr/>
        </p:nvSpPr>
        <p:spPr bwMode="auto">
          <a:xfrm flipH="1">
            <a:off x="8305800" y="5410200"/>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 name="Picture 3">
            <a:extLst>
              <a:ext uri="{FF2B5EF4-FFF2-40B4-BE49-F238E27FC236}">
                <a16:creationId xmlns:a16="http://schemas.microsoft.com/office/drawing/2014/main" id="{9DA157A5-49FE-6449-8A02-14F97058297F}"/>
              </a:ext>
            </a:extLst>
          </p:cNvPr>
          <p:cNvPicPr>
            <a:picLocks noChangeAspect="1"/>
          </p:cNvPicPr>
          <p:nvPr/>
        </p:nvPicPr>
        <p:blipFill rotWithShape="1">
          <a:blip r:embed="rId3"/>
          <a:srcRect l="15728" t="28472" r="56457" b="51351"/>
          <a:stretch/>
        </p:blipFill>
        <p:spPr>
          <a:xfrm>
            <a:off x="8565292" y="1051225"/>
            <a:ext cx="3419511" cy="1550258"/>
          </a:xfrm>
          <a:prstGeom prst="rect">
            <a:avLst/>
          </a:prstGeom>
        </p:spPr>
        <p:style>
          <a:lnRef idx="2">
            <a:schemeClr val="dk1"/>
          </a:lnRef>
          <a:fillRef idx="1">
            <a:schemeClr val="lt1"/>
          </a:fillRef>
          <a:effectRef idx="0">
            <a:schemeClr val="dk1"/>
          </a:effectRef>
          <a:fontRef idx="minor">
            <a:schemeClr val="dk1"/>
          </a:fontRef>
        </p:style>
      </p:pic>
      <p:sp>
        <p:nvSpPr>
          <p:cNvPr id="2" name="Date Placeholder 1">
            <a:extLst>
              <a:ext uri="{FF2B5EF4-FFF2-40B4-BE49-F238E27FC236}">
                <a16:creationId xmlns:a16="http://schemas.microsoft.com/office/drawing/2014/main" id="{F12BAFB6-DC97-3243-9B93-EA56AEDFB95C}"/>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2921329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a:xfrm>
            <a:off x="840259" y="1600200"/>
            <a:ext cx="10565027" cy="4953000"/>
          </a:xfrm>
        </p:spPr>
        <p:txBody>
          <a:bodyPr>
            <a:normAutofit fontScale="92500" lnSpcReduction="10000"/>
          </a:bodyPr>
          <a:lstStyle/>
          <a:p>
            <a:r>
              <a:rPr lang="en-US" sz="2400" dirty="0">
                <a:solidFill>
                  <a:srgbClr val="000000"/>
                </a:solidFill>
                <a:latin typeface="Verdana" panose="020B0604030504040204" pitchFamily="34" charset="0"/>
              </a:rPr>
              <a:t>A correlation coefficient is a statistical measure of the degree to which changes to the value of one variable predict change to the value of another. </a:t>
            </a:r>
          </a:p>
          <a:p>
            <a:r>
              <a:rPr lang="en-US" sz="2400" dirty="0"/>
              <a:t>When to use it? </a:t>
            </a:r>
          </a:p>
          <a:p>
            <a:pPr lvl="1"/>
            <a:r>
              <a:rPr lang="en-US" sz="2000" dirty="0"/>
              <a:t>When you want to know about the association or relationship between two continuous variables </a:t>
            </a:r>
          </a:p>
          <a:p>
            <a:pPr lvl="2"/>
            <a:r>
              <a:rPr lang="en-US" dirty="0"/>
              <a:t>Ex) Taller people tend to be heavier. </a:t>
            </a:r>
          </a:p>
          <a:p>
            <a:pPr lvl="2"/>
            <a:r>
              <a:rPr lang="en-US" dirty="0"/>
              <a:t>If an </a:t>
            </a:r>
            <a:r>
              <a:rPr lang="en-US" b="1" dirty="0"/>
              <a:t>increase</a:t>
            </a:r>
            <a:r>
              <a:rPr lang="en-US" dirty="0"/>
              <a:t> in one </a:t>
            </a:r>
            <a:r>
              <a:rPr lang="en-US" b="1" dirty="0"/>
              <a:t>variable</a:t>
            </a:r>
            <a:r>
              <a:rPr lang="en-US" dirty="0"/>
              <a:t> tends to be associated with a </a:t>
            </a:r>
            <a:r>
              <a:rPr lang="en-US" b="1" dirty="0"/>
              <a:t>decrease</a:t>
            </a:r>
            <a:r>
              <a:rPr lang="en-US" dirty="0"/>
              <a:t> in the other then this is known as a </a:t>
            </a:r>
            <a:r>
              <a:rPr lang="en-US" b="1" dirty="0"/>
              <a:t>negative correlation</a:t>
            </a:r>
            <a:r>
              <a:rPr lang="en-US" dirty="0"/>
              <a:t>. An example would be height above </a:t>
            </a:r>
            <a:r>
              <a:rPr lang="en-US" b="1" dirty="0"/>
              <a:t>sea level</a:t>
            </a:r>
            <a:r>
              <a:rPr lang="en-US" dirty="0"/>
              <a:t> and temperature</a:t>
            </a:r>
          </a:p>
          <a:p>
            <a:r>
              <a:rPr lang="en-US" sz="2400" dirty="0"/>
              <a:t>What does it tell you? </a:t>
            </a:r>
          </a:p>
          <a:p>
            <a:pPr lvl="1"/>
            <a:r>
              <a:rPr lang="en-US" dirty="0"/>
              <a:t>If a linear relationship exists between two variables, and how strong that relationship is </a:t>
            </a:r>
          </a:p>
          <a:p>
            <a:pPr lvl="1"/>
            <a:endParaRPr lang="en-US" dirty="0"/>
          </a:p>
          <a:p>
            <a:r>
              <a:rPr lang="en-US" sz="2400" dirty="0"/>
              <a:t>What do the results look like?</a:t>
            </a:r>
          </a:p>
          <a:p>
            <a:pPr lvl="1"/>
            <a:r>
              <a:rPr lang="en-US" dirty="0"/>
              <a:t>The correlation coefficient = Pearson’s </a:t>
            </a:r>
            <a:r>
              <a:rPr lang="en-US" i="1" dirty="0"/>
              <a:t>r</a:t>
            </a:r>
            <a:endParaRPr lang="en-US" dirty="0"/>
          </a:p>
          <a:p>
            <a:pPr lvl="1"/>
            <a:r>
              <a:rPr lang="en-US" dirty="0"/>
              <a:t>Ranges from -1 to +1 </a:t>
            </a:r>
          </a:p>
          <a:p>
            <a:endParaRPr lang="en-US" dirty="0"/>
          </a:p>
        </p:txBody>
      </p:sp>
      <p:sp>
        <p:nvSpPr>
          <p:cNvPr id="4" name="Date Placeholder 3">
            <a:extLst>
              <a:ext uri="{FF2B5EF4-FFF2-40B4-BE49-F238E27FC236}">
                <a16:creationId xmlns:a16="http://schemas.microsoft.com/office/drawing/2014/main" id="{8CB52E1E-BB5E-714B-A1F6-4D785F6F8869}"/>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899785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4" name="Text Placeholder 3"/>
          <p:cNvSpPr>
            <a:spLocks noGrp="1"/>
          </p:cNvSpPr>
          <p:nvPr>
            <p:ph type="body" idx="1"/>
          </p:nvPr>
        </p:nvSpPr>
        <p:spPr/>
        <p:txBody>
          <a:bodyPr>
            <a:normAutofit fontScale="92500" lnSpcReduction="10000"/>
          </a:bodyPr>
          <a:lstStyle/>
          <a:p>
            <a:endParaRPr lang="en-US"/>
          </a:p>
        </p:txBody>
      </p:sp>
      <p:sp>
        <p:nvSpPr>
          <p:cNvPr id="5" name="Content Placeholder 4"/>
          <p:cNvSpPr>
            <a:spLocks noGrp="1"/>
          </p:cNvSpPr>
          <p:nvPr>
            <p:ph sz="half" idx="2"/>
          </p:nvPr>
        </p:nvSpPr>
        <p:spPr/>
        <p:txBody>
          <a:bodyPr/>
          <a:lstStyle/>
          <a:p>
            <a:endParaRPr lang="en-US"/>
          </a:p>
        </p:txBody>
      </p:sp>
      <p:sp>
        <p:nvSpPr>
          <p:cNvPr id="6" name="Text Placeholder 5"/>
          <p:cNvSpPr>
            <a:spLocks noGrp="1"/>
          </p:cNvSpPr>
          <p:nvPr>
            <p:ph type="body" sz="quarter" idx="3"/>
          </p:nvPr>
        </p:nvSpPr>
        <p:spPr>
          <a:xfrm>
            <a:off x="6477001" y="1535113"/>
            <a:ext cx="5224461" cy="639762"/>
          </a:xfrm>
        </p:spPr>
        <p:txBody>
          <a:bodyPr>
            <a:normAutofit fontScale="92500" lnSpcReduction="10000"/>
          </a:bodyPr>
          <a:lstStyle/>
          <a:p>
            <a:r>
              <a:rPr lang="en-US" u="sng" dirty="0"/>
              <a:t>Guide for interpreting strength of correlations: </a:t>
            </a:r>
          </a:p>
        </p:txBody>
      </p:sp>
      <p:sp>
        <p:nvSpPr>
          <p:cNvPr id="7" name="Content Placeholder 6"/>
          <p:cNvSpPr>
            <a:spLocks noGrp="1"/>
          </p:cNvSpPr>
          <p:nvPr>
            <p:ph sz="quarter" idx="4"/>
          </p:nvPr>
        </p:nvSpPr>
        <p:spPr>
          <a:xfrm>
            <a:off x="6324601" y="2133600"/>
            <a:ext cx="5673810" cy="4572000"/>
          </a:xfrm>
        </p:spPr>
        <p:txBody>
          <a:bodyPr>
            <a:normAutofit/>
          </a:bodyPr>
          <a:lstStyle/>
          <a:p>
            <a:pPr lvl="1">
              <a:buFont typeface="Wingdings" pitchFamily="2" charset="2"/>
              <a:buChar char="§"/>
            </a:pPr>
            <a:r>
              <a:rPr lang="en-US" dirty="0"/>
              <a:t>0 – 0.25 = Little or no relationship </a:t>
            </a:r>
          </a:p>
          <a:p>
            <a:pPr lvl="1">
              <a:buFont typeface="Wingdings" pitchFamily="2" charset="2"/>
              <a:buChar char="§"/>
            </a:pPr>
            <a:endParaRPr lang="en-US" dirty="0"/>
          </a:p>
          <a:p>
            <a:pPr lvl="1">
              <a:buFont typeface="Wingdings" pitchFamily="2" charset="2"/>
              <a:buChar char="§"/>
            </a:pPr>
            <a:r>
              <a:rPr lang="en-US" dirty="0"/>
              <a:t>0.25 – 0.50 = Fair degree of relationship </a:t>
            </a:r>
          </a:p>
          <a:p>
            <a:pPr lvl="1">
              <a:buFont typeface="Wingdings" pitchFamily="2" charset="2"/>
              <a:buChar char="§"/>
            </a:pPr>
            <a:endParaRPr lang="en-US" dirty="0"/>
          </a:p>
          <a:p>
            <a:pPr lvl="1">
              <a:buFont typeface="Wingdings" pitchFamily="2" charset="2"/>
              <a:buChar char="§"/>
            </a:pPr>
            <a:r>
              <a:rPr lang="en-US" dirty="0"/>
              <a:t>0.50 - 0.75 = Moderate degree of relationship </a:t>
            </a:r>
          </a:p>
          <a:p>
            <a:pPr lvl="1">
              <a:buFont typeface="Wingdings" pitchFamily="2" charset="2"/>
              <a:buChar char="§"/>
            </a:pPr>
            <a:endParaRPr lang="en-US" dirty="0"/>
          </a:p>
          <a:p>
            <a:pPr lvl="1">
              <a:buFont typeface="Wingdings" pitchFamily="2" charset="2"/>
              <a:buChar char="§"/>
            </a:pPr>
            <a:r>
              <a:rPr lang="en-US" dirty="0"/>
              <a:t>0.75 – 1.0 = Strong relationship </a:t>
            </a:r>
          </a:p>
          <a:p>
            <a:pPr lvl="1">
              <a:buFont typeface="Wingdings" pitchFamily="2" charset="2"/>
              <a:buChar char="§"/>
            </a:pPr>
            <a:endParaRPr lang="en-US" dirty="0"/>
          </a:p>
          <a:p>
            <a:pPr lvl="1">
              <a:buFont typeface="Wingdings" pitchFamily="2" charset="2"/>
              <a:buChar char="§"/>
            </a:pPr>
            <a:r>
              <a:rPr lang="en-US" dirty="0"/>
              <a:t>1.0 = perfect correlation</a:t>
            </a:r>
          </a:p>
          <a:p>
            <a:endParaRPr lang="en-US"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738" t="35383" r="19389" b="14843"/>
          <a:stretch/>
        </p:blipFill>
        <p:spPr bwMode="auto">
          <a:xfrm>
            <a:off x="609600" y="1535113"/>
            <a:ext cx="5715000" cy="514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D9932243-F6E2-4C4D-9861-32ADDB552A10}"/>
              </a:ext>
            </a:extLst>
          </p:cNvPr>
          <p:cNvSpPr>
            <a:spLocks noGrp="1"/>
          </p:cNvSpPr>
          <p:nvPr>
            <p:ph type="dt" sz="half" idx="10"/>
          </p:nvPr>
        </p:nvSpPr>
        <p:spPr/>
        <p:txBody>
          <a:bodyPr/>
          <a:lstStyle/>
          <a:p>
            <a:r>
              <a:rPr lang="en-US"/>
              <a:t>First Semester 2021-2022</a:t>
            </a:r>
          </a:p>
        </p:txBody>
      </p:sp>
      <p:sp>
        <p:nvSpPr>
          <p:cNvPr id="10" name="Rectangle 9">
            <a:extLst>
              <a:ext uri="{FF2B5EF4-FFF2-40B4-BE49-F238E27FC236}">
                <a16:creationId xmlns:a16="http://schemas.microsoft.com/office/drawing/2014/main" id="{D0F4E181-B06C-6340-A4D7-E7D7F2FDAB85}"/>
              </a:ext>
            </a:extLst>
          </p:cNvPr>
          <p:cNvSpPr/>
          <p:nvPr/>
        </p:nvSpPr>
        <p:spPr>
          <a:xfrm>
            <a:off x="5005754" y="442695"/>
            <a:ext cx="6096000" cy="923330"/>
          </a:xfrm>
          <a:prstGeom prst="rect">
            <a:avLst/>
          </a:prstGeom>
        </p:spPr>
        <p:txBody>
          <a:bodyPr>
            <a:spAutoFit/>
          </a:bodyPr>
          <a:lstStyle/>
          <a:p>
            <a:r>
              <a:rPr lang="en-US" dirty="0">
                <a:hlinkClick r:id="rId3"/>
              </a:rPr>
              <a:t>https://www.youtube.com/watch?v=DAH8DyLXdjM&amp;list=PL0KQuRyPJoe6KjlUM6iNYgt8d0DwI-IGR&amp;index=9</a:t>
            </a:r>
            <a:endParaRPr lang="en-US" dirty="0"/>
          </a:p>
          <a:p>
            <a:endParaRPr lang="en-US" dirty="0"/>
          </a:p>
        </p:txBody>
      </p:sp>
    </p:spTree>
    <p:extLst>
      <p:ext uri="{BB962C8B-B14F-4D97-AF65-F5344CB8AC3E}">
        <p14:creationId xmlns:p14="http://schemas.microsoft.com/office/powerpoint/2010/main" val="220919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E5BB-2A59-B845-BC35-73DDC35B79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5BCC2E-A7C2-254F-B650-6072FA8C5DD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30DB455-B594-564C-A498-60EDF220ED1E}"/>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52977DCC-F76A-5042-8DA5-E1D9077A509A}"/>
              </a:ext>
            </a:extLst>
          </p:cNvPr>
          <p:cNvPicPr>
            <a:picLocks noChangeAspect="1"/>
          </p:cNvPicPr>
          <p:nvPr/>
        </p:nvPicPr>
        <p:blipFill>
          <a:blip r:embed="rId2"/>
          <a:stretch>
            <a:fillRect/>
          </a:stretch>
        </p:blipFill>
        <p:spPr>
          <a:xfrm>
            <a:off x="958850" y="146050"/>
            <a:ext cx="10274300" cy="6565900"/>
          </a:xfrm>
          <a:prstGeom prst="rect">
            <a:avLst/>
          </a:prstGeom>
        </p:spPr>
      </p:pic>
    </p:spTree>
    <p:extLst>
      <p:ext uri="{BB962C8B-B14F-4D97-AF65-F5344CB8AC3E}">
        <p14:creationId xmlns:p14="http://schemas.microsoft.com/office/powerpoint/2010/main" val="5153538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t>
            </a:r>
          </a:p>
        </p:txBody>
      </p:sp>
      <p:sp>
        <p:nvSpPr>
          <p:cNvPr id="3" name="Content Placeholder 2"/>
          <p:cNvSpPr>
            <a:spLocks noGrp="1"/>
          </p:cNvSpPr>
          <p:nvPr>
            <p:ph idx="1"/>
          </p:nvPr>
        </p:nvSpPr>
        <p:spPr>
          <a:xfrm>
            <a:off x="619932" y="1524000"/>
            <a:ext cx="11282766" cy="5410200"/>
          </a:xfrm>
        </p:spPr>
        <p:txBody>
          <a:bodyPr>
            <a:normAutofit fontScale="55000" lnSpcReduction="20000"/>
          </a:bodyPr>
          <a:lstStyle/>
          <a:p>
            <a:r>
              <a:rPr lang="en-US" sz="4400" dirty="0"/>
              <a:t>How do you interpret it?</a:t>
            </a:r>
          </a:p>
          <a:p>
            <a:pPr lvl="1"/>
            <a:r>
              <a:rPr lang="en-US" sz="3600" dirty="0"/>
              <a:t>If </a:t>
            </a:r>
            <a:r>
              <a:rPr lang="en-US" sz="3600" i="1" dirty="0"/>
              <a:t>r </a:t>
            </a:r>
            <a:r>
              <a:rPr lang="en-US" sz="3600" dirty="0"/>
              <a:t>is </a:t>
            </a:r>
            <a:r>
              <a:rPr lang="en-US" sz="3600" b="1" dirty="0"/>
              <a:t>positive</a:t>
            </a:r>
            <a:r>
              <a:rPr lang="en-US" sz="3600" dirty="0"/>
              <a:t>, high values of one variable are associated with high values of the other variable (both go in SAME direction - ↑↑  OR  ↓↓)  </a:t>
            </a:r>
          </a:p>
          <a:p>
            <a:pPr lvl="2"/>
            <a:r>
              <a:rPr lang="en-US" sz="3300" dirty="0"/>
              <a:t>Ex) Diastolic blood pressure tends to rise with age, thus the two variables are positively correlated</a:t>
            </a:r>
          </a:p>
          <a:p>
            <a:pPr lvl="1"/>
            <a:endParaRPr lang="en-US" sz="3600" dirty="0"/>
          </a:p>
          <a:p>
            <a:pPr lvl="1"/>
            <a:r>
              <a:rPr lang="en-US" sz="3600" dirty="0"/>
              <a:t>If r is </a:t>
            </a:r>
            <a:r>
              <a:rPr lang="en-US" sz="3600" b="1" dirty="0"/>
              <a:t>negative</a:t>
            </a:r>
            <a:r>
              <a:rPr lang="en-US" sz="3600" dirty="0"/>
              <a:t>, low values of one variable are associated with high values of the other variable (opposite direction - ↑↓ OR ↓ ↑) </a:t>
            </a:r>
          </a:p>
          <a:p>
            <a:pPr lvl="2"/>
            <a:r>
              <a:rPr lang="en-US" sz="3600" dirty="0"/>
              <a:t>Ex) Heart rate tends to be lower in persons who exercise frequently,  the two variables correlate negatively</a:t>
            </a:r>
          </a:p>
          <a:p>
            <a:pPr lvl="2"/>
            <a:endParaRPr lang="en-US" sz="3600" dirty="0"/>
          </a:p>
          <a:p>
            <a:pPr lvl="1"/>
            <a:r>
              <a:rPr lang="en-US" sz="3600" dirty="0"/>
              <a:t>Correlation of 0 indicates NO linear relationship </a:t>
            </a:r>
          </a:p>
          <a:p>
            <a:pPr lvl="1"/>
            <a:endParaRPr lang="en-US" sz="4200" dirty="0"/>
          </a:p>
          <a:p>
            <a:r>
              <a:rPr lang="en-US" sz="4400" dirty="0"/>
              <a:t>How do you report it? </a:t>
            </a:r>
          </a:p>
          <a:p>
            <a:pPr lvl="1"/>
            <a:r>
              <a:rPr lang="en-US" sz="3400" dirty="0"/>
              <a:t>“Diastolic blood pressure was positively correlated </a:t>
            </a:r>
            <a:r>
              <a:rPr lang="en-US" sz="3600" dirty="0"/>
              <a:t>with age (</a:t>
            </a:r>
            <a:r>
              <a:rPr lang="en-US" sz="3600" i="1" dirty="0"/>
              <a:t>r</a:t>
            </a:r>
            <a:r>
              <a:rPr lang="en-US" sz="3600" dirty="0"/>
              <a:t> = .75, </a:t>
            </a:r>
            <a:r>
              <a:rPr lang="en-US" sz="3600" i="1" dirty="0"/>
              <a:t>p</a:t>
            </a:r>
            <a:r>
              <a:rPr lang="en-US" sz="3600" dirty="0"/>
              <a:t> &lt; . 05).” </a:t>
            </a:r>
            <a:endParaRPr lang="en-US" sz="3400" dirty="0"/>
          </a:p>
          <a:p>
            <a:pPr marL="342900" lvl="1" indent="-342900">
              <a:buFont typeface="Arial" pitchFamily="34" charset="0"/>
              <a:buChar char="•"/>
            </a:pPr>
            <a:endParaRPr lang="en-US" dirty="0"/>
          </a:p>
          <a:p>
            <a:pPr marL="0" lvl="1" indent="0">
              <a:buNone/>
            </a:pPr>
            <a:endParaRPr lang="en-US" sz="2900" dirty="0"/>
          </a:p>
          <a:p>
            <a:pPr marL="0" lvl="1" indent="0" algn="ctr">
              <a:buNone/>
            </a:pPr>
            <a:r>
              <a:rPr lang="en-US" sz="2900" i="1" dirty="0"/>
              <a:t>Tip: Correlation does NOT equal causation!!!  Just because two variables are highly correlated, this does NOT mean that one CAUSES the other!!! </a:t>
            </a:r>
          </a:p>
        </p:txBody>
      </p:sp>
      <p:sp>
        <p:nvSpPr>
          <p:cNvPr id="4" name="Date Placeholder 3">
            <a:extLst>
              <a:ext uri="{FF2B5EF4-FFF2-40B4-BE49-F238E27FC236}">
                <a16:creationId xmlns:a16="http://schemas.microsoft.com/office/drawing/2014/main" id="{337F6A4E-CE94-B443-965D-1D372DAF2DC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916805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0B46-72D1-7446-B549-E5FFC07D5E0E}"/>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A4EDFBEA-DF06-5E4F-B85E-71EAFC2081A3}"/>
              </a:ext>
            </a:extLst>
          </p:cNvPr>
          <p:cNvSpPr>
            <a:spLocks noGrp="1"/>
          </p:cNvSpPr>
          <p:nvPr>
            <p:ph idx="1"/>
          </p:nvPr>
        </p:nvSpPr>
        <p:spPr/>
        <p:txBody>
          <a:bodyPr/>
          <a:lstStyle/>
          <a:p>
            <a:r>
              <a:rPr lang="en-US" dirty="0"/>
              <a:t>Positive</a:t>
            </a:r>
          </a:p>
          <a:p>
            <a:r>
              <a:rPr lang="en-US" dirty="0"/>
              <a:t>The more time you spend running on a treadmill, the more calories you will burn.</a:t>
            </a:r>
          </a:p>
          <a:p>
            <a:r>
              <a:rPr lang="en-US" dirty="0"/>
              <a:t>As the temperature goes up, ice cream sales also go up.</a:t>
            </a:r>
          </a:p>
          <a:p>
            <a:r>
              <a:rPr lang="en-US" dirty="0"/>
              <a:t>As a student's study time increases, so does his test average.</a:t>
            </a:r>
          </a:p>
          <a:p>
            <a:endParaRPr lang="en-US" dirty="0"/>
          </a:p>
          <a:p>
            <a:r>
              <a:rPr lang="en-US" dirty="0"/>
              <a:t>Negative</a:t>
            </a:r>
          </a:p>
          <a:p>
            <a:r>
              <a:rPr lang="en-US" dirty="0"/>
              <a:t>A student who has many absences has a decrease in grades.</a:t>
            </a:r>
          </a:p>
          <a:p>
            <a:r>
              <a:rPr lang="en-US" dirty="0"/>
              <a:t>As one exercises more, his body weight becomes less.</a:t>
            </a:r>
          </a:p>
          <a:p>
            <a:endParaRPr lang="en-US" dirty="0"/>
          </a:p>
        </p:txBody>
      </p:sp>
      <p:sp>
        <p:nvSpPr>
          <p:cNvPr id="4" name="Date Placeholder 3">
            <a:extLst>
              <a:ext uri="{FF2B5EF4-FFF2-40B4-BE49-F238E27FC236}">
                <a16:creationId xmlns:a16="http://schemas.microsoft.com/office/drawing/2014/main" id="{1D3A5F28-13EF-514C-9CA8-6A76DC6636C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19908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B8AA-D1D1-2642-8B8F-8A05431D71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2B26BA-6D32-E24A-AB9B-F4E0D05491F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F7C6D68-B473-3F40-8D7E-28A0C533B6A7}"/>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8E1EB303-AEE1-0144-984B-46D80A650CD7}"/>
              </a:ext>
            </a:extLst>
          </p:cNvPr>
          <p:cNvPicPr>
            <a:picLocks noChangeAspect="1"/>
          </p:cNvPicPr>
          <p:nvPr/>
        </p:nvPicPr>
        <p:blipFill>
          <a:blip r:embed="rId2"/>
          <a:stretch>
            <a:fillRect/>
          </a:stretch>
        </p:blipFill>
        <p:spPr>
          <a:xfrm>
            <a:off x="105507" y="128954"/>
            <a:ext cx="7730755" cy="5943645"/>
          </a:xfrm>
          <a:prstGeom prst="rect">
            <a:avLst/>
          </a:prstGeom>
        </p:spPr>
      </p:pic>
    </p:spTree>
    <p:extLst>
      <p:ext uri="{BB962C8B-B14F-4D97-AF65-F5344CB8AC3E}">
        <p14:creationId xmlns:p14="http://schemas.microsoft.com/office/powerpoint/2010/main" val="353374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353A-E5CC-5F4D-8D3D-36D9332642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E6BFB8-EEF5-7D4D-A88D-2312DCCDC66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0CA94764-1E1F-9847-92EC-DA9A78705F3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B2BE0EC-B93F-2C4E-8C83-D2874A3122DA}"/>
              </a:ext>
            </a:extLst>
          </p:cNvPr>
          <p:cNvPicPr>
            <a:picLocks noChangeAspect="1"/>
          </p:cNvPicPr>
          <p:nvPr/>
        </p:nvPicPr>
        <p:blipFill>
          <a:blip r:embed="rId2"/>
          <a:stretch>
            <a:fillRect/>
          </a:stretch>
        </p:blipFill>
        <p:spPr>
          <a:xfrm>
            <a:off x="183353" y="0"/>
            <a:ext cx="6204537" cy="6002215"/>
          </a:xfrm>
          <a:prstGeom prst="rect">
            <a:avLst/>
          </a:prstGeom>
        </p:spPr>
      </p:pic>
      <p:sp>
        <p:nvSpPr>
          <p:cNvPr id="8" name="Rectangle 7">
            <a:extLst>
              <a:ext uri="{FF2B5EF4-FFF2-40B4-BE49-F238E27FC236}">
                <a16:creationId xmlns:a16="http://schemas.microsoft.com/office/drawing/2014/main" id="{B23C06E2-DF23-934A-A53B-BF003006512D}"/>
              </a:ext>
            </a:extLst>
          </p:cNvPr>
          <p:cNvSpPr/>
          <p:nvPr/>
        </p:nvSpPr>
        <p:spPr>
          <a:xfrm>
            <a:off x="7439230" y="1871663"/>
            <a:ext cx="3694967" cy="2308324"/>
          </a:xfrm>
          <a:prstGeom prst="rect">
            <a:avLst/>
          </a:prstGeom>
        </p:spPr>
        <p:txBody>
          <a:bodyPr wrap="square">
            <a:spAutoFit/>
          </a:bodyPr>
          <a:lstStyle/>
          <a:p>
            <a:pPr algn="ctr"/>
            <a:r>
              <a:rPr lang="en-US" dirty="0"/>
              <a:t>A matrix is a rectangular array of numbers organized in rows and columns</a:t>
            </a:r>
            <a:br>
              <a:rPr lang="en-US" dirty="0"/>
            </a:br>
            <a:endParaRPr lang="en-US" dirty="0"/>
          </a:p>
          <a:p>
            <a:pPr algn="ctr"/>
            <a:r>
              <a:rPr lang="en-US" dirty="0"/>
              <a:t>If a matrix A has m rows and n columns, then we say that A is an m x n matrix</a:t>
            </a:r>
          </a:p>
          <a:p>
            <a:pPr algn="ctr"/>
            <a:endParaRPr lang="en-US" dirty="0"/>
          </a:p>
        </p:txBody>
      </p:sp>
    </p:spTree>
    <p:extLst>
      <p:ext uri="{BB962C8B-B14F-4D97-AF65-F5344CB8AC3E}">
        <p14:creationId xmlns:p14="http://schemas.microsoft.com/office/powerpoint/2010/main" val="228533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a:t>
            </a:r>
          </a:p>
        </p:txBody>
      </p:sp>
      <p:pic>
        <p:nvPicPr>
          <p:cNvPr id="5" name="Picture 4"/>
          <p:cNvPicPr>
            <a:picLocks noChangeAspect="1"/>
          </p:cNvPicPr>
          <p:nvPr/>
        </p:nvPicPr>
        <p:blipFill>
          <a:blip r:embed="rId2" cstate="print"/>
          <a:stretch>
            <a:fillRect/>
          </a:stretch>
        </p:blipFill>
        <p:spPr>
          <a:xfrm>
            <a:off x="971550" y="1690688"/>
            <a:ext cx="7886700" cy="4043363"/>
          </a:xfrm>
          <a:prstGeom prst="rect">
            <a:avLst/>
          </a:prstGeom>
        </p:spPr>
      </p:pic>
      <p:sp>
        <p:nvSpPr>
          <p:cNvPr id="3" name="Date Placeholder 2">
            <a:extLst>
              <a:ext uri="{FF2B5EF4-FFF2-40B4-BE49-F238E27FC236}">
                <a16:creationId xmlns:a16="http://schemas.microsoft.com/office/drawing/2014/main" id="{A401D6CE-DD65-C246-A752-A29A75F38D83}"/>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604082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pic>
        <p:nvPicPr>
          <p:cNvPr id="4" name="Picture 3"/>
          <p:cNvPicPr>
            <a:picLocks noChangeAspect="1"/>
          </p:cNvPicPr>
          <p:nvPr/>
        </p:nvPicPr>
        <p:blipFill>
          <a:blip r:embed="rId2" cstate="print"/>
          <a:stretch>
            <a:fillRect/>
          </a:stretch>
        </p:blipFill>
        <p:spPr>
          <a:xfrm>
            <a:off x="1042986" y="1914524"/>
            <a:ext cx="9183381" cy="3438526"/>
          </a:xfrm>
          <a:prstGeom prst="rect">
            <a:avLst/>
          </a:prstGeom>
        </p:spPr>
      </p:pic>
      <p:sp>
        <p:nvSpPr>
          <p:cNvPr id="3" name="Date Placeholder 2">
            <a:extLst>
              <a:ext uri="{FF2B5EF4-FFF2-40B4-BE49-F238E27FC236}">
                <a16:creationId xmlns:a16="http://schemas.microsoft.com/office/drawing/2014/main" id="{246ABF8C-BBC9-8842-9808-9F65B0694EEB}"/>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7793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5D18-E793-6E44-B0EF-D3F65D7B7A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BD2E94-8424-1743-B851-256E6EFDF90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D7EBCA3-569F-2B47-8FCE-DF8CEC0B627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55C3C934-956A-154E-AF3E-1FFB6164C25F}"/>
              </a:ext>
            </a:extLst>
          </p:cNvPr>
          <p:cNvPicPr>
            <a:picLocks noChangeAspect="1"/>
          </p:cNvPicPr>
          <p:nvPr/>
        </p:nvPicPr>
        <p:blipFill>
          <a:blip r:embed="rId2"/>
          <a:stretch>
            <a:fillRect/>
          </a:stretch>
        </p:blipFill>
        <p:spPr>
          <a:xfrm>
            <a:off x="0" y="159278"/>
            <a:ext cx="8672014" cy="5551974"/>
          </a:xfrm>
          <a:prstGeom prst="rect">
            <a:avLst/>
          </a:prstGeom>
        </p:spPr>
      </p:pic>
    </p:spTree>
    <p:extLst>
      <p:ext uri="{BB962C8B-B14F-4D97-AF65-F5344CB8AC3E}">
        <p14:creationId xmlns:p14="http://schemas.microsoft.com/office/powerpoint/2010/main" val="53291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10AC32-11F9-4748-BFD9-F966FE243EFC}"/>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4C62D67-D413-DC40-9E0F-29ADBF857667}"/>
              </a:ext>
            </a:extLst>
          </p:cNvPr>
          <p:cNvPicPr>
            <a:picLocks noChangeAspect="1"/>
          </p:cNvPicPr>
          <p:nvPr/>
        </p:nvPicPr>
        <p:blipFill>
          <a:blip r:embed="rId2"/>
          <a:stretch>
            <a:fillRect/>
          </a:stretch>
        </p:blipFill>
        <p:spPr>
          <a:xfrm>
            <a:off x="161925" y="112470"/>
            <a:ext cx="8876682" cy="5801296"/>
          </a:xfrm>
          <a:prstGeom prst="rect">
            <a:avLst/>
          </a:prstGeom>
        </p:spPr>
      </p:pic>
    </p:spTree>
    <p:extLst>
      <p:ext uri="{BB962C8B-B14F-4D97-AF65-F5344CB8AC3E}">
        <p14:creationId xmlns:p14="http://schemas.microsoft.com/office/powerpoint/2010/main" val="494805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D318-DF2D-CC44-A5DE-42CBE5B2F117}"/>
              </a:ext>
            </a:extLst>
          </p:cNvPr>
          <p:cNvSpPr>
            <a:spLocks noGrp="1"/>
          </p:cNvSpPr>
          <p:nvPr>
            <p:ph type="title"/>
          </p:nvPr>
        </p:nvSpPr>
        <p:spPr/>
        <p:txBody>
          <a:bodyPr>
            <a:normAutofit/>
          </a:bodyPr>
          <a:lstStyle/>
          <a:p>
            <a:r>
              <a:rPr lang="en-US" dirty="0"/>
              <a:t>Multiplication of two matrices</a:t>
            </a:r>
          </a:p>
        </p:txBody>
      </p:sp>
      <p:sp>
        <p:nvSpPr>
          <p:cNvPr id="3" name="Content Placeholder 2">
            <a:extLst>
              <a:ext uri="{FF2B5EF4-FFF2-40B4-BE49-F238E27FC236}">
                <a16:creationId xmlns:a16="http://schemas.microsoft.com/office/drawing/2014/main" id="{1485DA64-86C7-8040-A719-7F10425399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0554593-9437-EC4A-9E16-441586AD5EA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10BDD8F-687B-E343-B374-D582FF61F835}"/>
              </a:ext>
            </a:extLst>
          </p:cNvPr>
          <p:cNvPicPr>
            <a:picLocks noChangeAspect="1"/>
          </p:cNvPicPr>
          <p:nvPr/>
        </p:nvPicPr>
        <p:blipFill>
          <a:blip r:embed="rId2"/>
          <a:stretch>
            <a:fillRect/>
          </a:stretch>
        </p:blipFill>
        <p:spPr>
          <a:xfrm>
            <a:off x="314324" y="1206500"/>
            <a:ext cx="7806683" cy="3988816"/>
          </a:xfrm>
          <a:prstGeom prst="rect">
            <a:avLst/>
          </a:prstGeom>
        </p:spPr>
      </p:pic>
      <p:pic>
        <p:nvPicPr>
          <p:cNvPr id="8" name="Picture 7">
            <a:extLst>
              <a:ext uri="{FF2B5EF4-FFF2-40B4-BE49-F238E27FC236}">
                <a16:creationId xmlns:a16="http://schemas.microsoft.com/office/drawing/2014/main" id="{F966C8A2-AFA6-2240-B696-19BE9C088F69}"/>
              </a:ext>
            </a:extLst>
          </p:cNvPr>
          <p:cNvPicPr>
            <a:picLocks noChangeAspect="1"/>
          </p:cNvPicPr>
          <p:nvPr/>
        </p:nvPicPr>
        <p:blipFill>
          <a:blip r:embed="rId3"/>
          <a:stretch>
            <a:fillRect/>
          </a:stretch>
        </p:blipFill>
        <p:spPr>
          <a:xfrm>
            <a:off x="3962400" y="5295900"/>
            <a:ext cx="8229600" cy="1562100"/>
          </a:xfrm>
          <a:prstGeom prst="rect">
            <a:avLst/>
          </a:prstGeom>
        </p:spPr>
      </p:pic>
    </p:spTree>
    <p:extLst>
      <p:ext uri="{BB962C8B-B14F-4D97-AF65-F5344CB8AC3E}">
        <p14:creationId xmlns:p14="http://schemas.microsoft.com/office/powerpoint/2010/main" val="1869998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5814-ED22-EB48-AE9D-9245EF3810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32E356-E47D-9D45-BEF7-B3D03CB5A0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1B00437-30FF-8146-9C4D-084FF4DFD09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8A9344BC-812C-114C-A63B-6C2B5BE9C4F8}"/>
              </a:ext>
            </a:extLst>
          </p:cNvPr>
          <p:cNvPicPr>
            <a:picLocks noChangeAspect="1"/>
          </p:cNvPicPr>
          <p:nvPr/>
        </p:nvPicPr>
        <p:blipFill>
          <a:blip r:embed="rId2"/>
          <a:stretch>
            <a:fillRect/>
          </a:stretch>
        </p:blipFill>
        <p:spPr>
          <a:xfrm>
            <a:off x="1965508" y="0"/>
            <a:ext cx="8260983" cy="6858000"/>
          </a:xfrm>
          <a:prstGeom prst="rect">
            <a:avLst/>
          </a:prstGeom>
        </p:spPr>
      </p:pic>
    </p:spTree>
    <p:extLst>
      <p:ext uri="{BB962C8B-B14F-4D97-AF65-F5344CB8AC3E}">
        <p14:creationId xmlns:p14="http://schemas.microsoft.com/office/powerpoint/2010/main" val="76403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matrix</a:t>
            </a:r>
          </a:p>
        </p:txBody>
      </p:sp>
      <p:pic>
        <p:nvPicPr>
          <p:cNvPr id="4" name="Picture 3"/>
          <p:cNvPicPr>
            <a:picLocks noChangeAspect="1"/>
          </p:cNvPicPr>
          <p:nvPr/>
        </p:nvPicPr>
        <p:blipFill>
          <a:blip r:embed="rId2" cstate="print"/>
          <a:stretch>
            <a:fillRect/>
          </a:stretch>
        </p:blipFill>
        <p:spPr>
          <a:xfrm>
            <a:off x="490538" y="1571625"/>
            <a:ext cx="9686434" cy="3598252"/>
          </a:xfrm>
          <a:prstGeom prst="rect">
            <a:avLst/>
          </a:prstGeom>
        </p:spPr>
      </p:pic>
      <p:sp>
        <p:nvSpPr>
          <p:cNvPr id="5" name="Date Placeholder 4">
            <a:extLst>
              <a:ext uri="{FF2B5EF4-FFF2-40B4-BE49-F238E27FC236}">
                <a16:creationId xmlns:a16="http://schemas.microsoft.com/office/drawing/2014/main" id="{252F0403-2858-E648-97AA-35FB45C7D5B2}"/>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640847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 matrix</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209003" y="1471461"/>
            <a:ext cx="8622480" cy="4424363"/>
          </a:xfrm>
          <a:prstGeom prst="rect">
            <a:avLst/>
          </a:prstGeom>
        </p:spPr>
      </p:pic>
      <p:sp>
        <p:nvSpPr>
          <p:cNvPr id="5" name="Date Placeholder 4">
            <a:extLst>
              <a:ext uri="{FF2B5EF4-FFF2-40B4-BE49-F238E27FC236}">
                <a16:creationId xmlns:a16="http://schemas.microsoft.com/office/drawing/2014/main" id="{81857F1C-5DCA-D940-A988-0D139F42203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14916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7F7B-EC45-2B45-8F0C-0679C8723236}"/>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710A58D-99B9-0B41-A57C-42B02AD27E96}"/>
              </a:ext>
            </a:extLst>
          </p:cNvPr>
          <p:cNvPicPr>
            <a:picLocks noGrp="1" noChangeAspect="1"/>
          </p:cNvPicPr>
          <p:nvPr>
            <p:ph idx="1"/>
          </p:nvPr>
        </p:nvPicPr>
        <p:blipFill>
          <a:blip r:embed="rId2"/>
          <a:stretch>
            <a:fillRect/>
          </a:stretch>
        </p:blipFill>
        <p:spPr>
          <a:xfrm>
            <a:off x="6812341" y="2345465"/>
            <a:ext cx="6955051" cy="3065984"/>
          </a:xfrm>
        </p:spPr>
      </p:pic>
      <p:sp>
        <p:nvSpPr>
          <p:cNvPr id="4" name="Date Placeholder 3">
            <a:extLst>
              <a:ext uri="{FF2B5EF4-FFF2-40B4-BE49-F238E27FC236}">
                <a16:creationId xmlns:a16="http://schemas.microsoft.com/office/drawing/2014/main" id="{92C9A0F7-B841-4846-B3B9-B258A5C038E9}"/>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6594272D-B0C1-2142-A2A5-E45B60CF1E7E}"/>
              </a:ext>
            </a:extLst>
          </p:cNvPr>
          <p:cNvPicPr>
            <a:picLocks noChangeAspect="1"/>
          </p:cNvPicPr>
          <p:nvPr/>
        </p:nvPicPr>
        <p:blipFill>
          <a:blip r:embed="rId3"/>
          <a:stretch>
            <a:fillRect/>
          </a:stretch>
        </p:blipFill>
        <p:spPr>
          <a:xfrm>
            <a:off x="35546" y="100584"/>
            <a:ext cx="7492671" cy="6172200"/>
          </a:xfrm>
          <a:prstGeom prst="rect">
            <a:avLst/>
          </a:prstGeom>
        </p:spPr>
      </p:pic>
    </p:spTree>
    <p:extLst>
      <p:ext uri="{BB962C8B-B14F-4D97-AF65-F5344CB8AC3E}">
        <p14:creationId xmlns:p14="http://schemas.microsoft.com/office/powerpoint/2010/main" val="379346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325B-8C90-F446-94DE-55C2882D267E}"/>
              </a:ext>
            </a:extLst>
          </p:cNvPr>
          <p:cNvSpPr>
            <a:spLocks noGrp="1"/>
          </p:cNvSpPr>
          <p:nvPr>
            <p:ph type="title"/>
          </p:nvPr>
        </p:nvSpPr>
        <p:spPr/>
        <p:txBody>
          <a:bodyPr/>
          <a:lstStyle/>
          <a:p>
            <a:r>
              <a:rPr lang="en-US" dirty="0"/>
              <a:t>Inverse</a:t>
            </a:r>
          </a:p>
        </p:txBody>
      </p:sp>
      <p:sp>
        <p:nvSpPr>
          <p:cNvPr id="3" name="Content Placeholder 2">
            <a:extLst>
              <a:ext uri="{FF2B5EF4-FFF2-40B4-BE49-F238E27FC236}">
                <a16:creationId xmlns:a16="http://schemas.microsoft.com/office/drawing/2014/main" id="{4E4D303C-8E79-9449-9754-E57A660C656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00D4822-9A94-A144-89EB-1A83B3FBFCD2}"/>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619ED6B9-FF83-EF40-BDE6-C43F431157B1}"/>
              </a:ext>
            </a:extLst>
          </p:cNvPr>
          <p:cNvPicPr>
            <a:picLocks noChangeAspect="1"/>
          </p:cNvPicPr>
          <p:nvPr/>
        </p:nvPicPr>
        <p:blipFill>
          <a:blip r:embed="rId2"/>
          <a:stretch>
            <a:fillRect/>
          </a:stretch>
        </p:blipFill>
        <p:spPr>
          <a:xfrm>
            <a:off x="106484" y="417487"/>
            <a:ext cx="8474808" cy="5279550"/>
          </a:xfrm>
          <a:prstGeom prst="rect">
            <a:avLst/>
          </a:prstGeom>
        </p:spPr>
      </p:pic>
    </p:spTree>
    <p:extLst>
      <p:ext uri="{BB962C8B-B14F-4D97-AF65-F5344CB8AC3E}">
        <p14:creationId xmlns:p14="http://schemas.microsoft.com/office/powerpoint/2010/main" val="113917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1B28A1-541F-CA48-9B9F-B4F1410C4388}"/>
              </a:ext>
            </a:extLst>
          </p:cNvPr>
          <p:cNvSpPr>
            <a:spLocks noGrp="1"/>
          </p:cNvSpPr>
          <p:nvPr>
            <p:ph type="dt" sz="half" idx="10"/>
          </p:nvPr>
        </p:nvSpPr>
        <p:spPr/>
        <p:txBody>
          <a:bodyPr/>
          <a:lstStyle/>
          <a:p>
            <a:r>
              <a:rPr lang="en-US"/>
              <a:t>First Semester 2021-2022</a:t>
            </a:r>
            <a:endParaRPr lang="en-US" dirty="0"/>
          </a:p>
        </p:txBody>
      </p:sp>
      <p:pic>
        <p:nvPicPr>
          <p:cNvPr id="2" name="Picture 1">
            <a:extLst>
              <a:ext uri="{FF2B5EF4-FFF2-40B4-BE49-F238E27FC236}">
                <a16:creationId xmlns:a16="http://schemas.microsoft.com/office/drawing/2014/main" id="{97440338-2164-794D-B9A4-452C97D88B3C}"/>
              </a:ext>
            </a:extLst>
          </p:cNvPr>
          <p:cNvPicPr>
            <a:picLocks noChangeAspect="1"/>
          </p:cNvPicPr>
          <p:nvPr/>
        </p:nvPicPr>
        <p:blipFill>
          <a:blip r:embed="rId2"/>
          <a:stretch>
            <a:fillRect/>
          </a:stretch>
        </p:blipFill>
        <p:spPr>
          <a:xfrm>
            <a:off x="4467869" y="0"/>
            <a:ext cx="7648370" cy="3429000"/>
          </a:xfrm>
          <a:prstGeom prst="rect">
            <a:avLst/>
          </a:prstGeom>
        </p:spPr>
      </p:pic>
      <p:pic>
        <p:nvPicPr>
          <p:cNvPr id="8" name="Picture 7">
            <a:extLst>
              <a:ext uri="{FF2B5EF4-FFF2-40B4-BE49-F238E27FC236}">
                <a16:creationId xmlns:a16="http://schemas.microsoft.com/office/drawing/2014/main" id="{637D347E-F995-F448-B0C8-62A5481E0B87}"/>
              </a:ext>
            </a:extLst>
          </p:cNvPr>
          <p:cNvPicPr>
            <a:picLocks noChangeAspect="1"/>
          </p:cNvPicPr>
          <p:nvPr/>
        </p:nvPicPr>
        <p:blipFill>
          <a:blip r:embed="rId3"/>
          <a:stretch>
            <a:fillRect/>
          </a:stretch>
        </p:blipFill>
        <p:spPr>
          <a:xfrm>
            <a:off x="278711" y="2646976"/>
            <a:ext cx="8344428" cy="3679515"/>
          </a:xfrm>
          <a:prstGeom prst="rect">
            <a:avLst/>
          </a:prstGeom>
        </p:spPr>
      </p:pic>
    </p:spTree>
    <p:extLst>
      <p:ext uri="{BB962C8B-B14F-4D97-AF65-F5344CB8AC3E}">
        <p14:creationId xmlns:p14="http://schemas.microsoft.com/office/powerpoint/2010/main" val="170550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8D00-B3C2-134D-BDC7-1D05B9C36E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499624-4DD3-7D4A-8C9A-6399545D455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83064F4-C9F7-D345-866B-CCB1A7B530C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CB52511-500E-EF4C-8469-504F1F1EB798}"/>
              </a:ext>
            </a:extLst>
          </p:cNvPr>
          <p:cNvPicPr>
            <a:picLocks noChangeAspect="1"/>
          </p:cNvPicPr>
          <p:nvPr/>
        </p:nvPicPr>
        <p:blipFill>
          <a:blip r:embed="rId2"/>
          <a:stretch>
            <a:fillRect/>
          </a:stretch>
        </p:blipFill>
        <p:spPr>
          <a:xfrm>
            <a:off x="120501" y="300038"/>
            <a:ext cx="9083460" cy="6142503"/>
          </a:xfrm>
          <a:prstGeom prst="rect">
            <a:avLst/>
          </a:prstGeom>
        </p:spPr>
      </p:pic>
    </p:spTree>
    <p:extLst>
      <p:ext uri="{BB962C8B-B14F-4D97-AF65-F5344CB8AC3E}">
        <p14:creationId xmlns:p14="http://schemas.microsoft.com/office/powerpoint/2010/main" val="399800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206F-5D70-BA49-A7E3-C8746D1C4E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FA387-42F8-FF46-9D19-914B5D71E8C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4BE42FF-9091-3545-A0B5-2DEFC6BAEFE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642B55A-24A5-344F-91DF-03B783617365}"/>
              </a:ext>
            </a:extLst>
          </p:cNvPr>
          <p:cNvPicPr>
            <a:picLocks noChangeAspect="1"/>
          </p:cNvPicPr>
          <p:nvPr/>
        </p:nvPicPr>
        <p:blipFill>
          <a:blip r:embed="rId2"/>
          <a:stretch>
            <a:fillRect/>
          </a:stretch>
        </p:blipFill>
        <p:spPr>
          <a:xfrm>
            <a:off x="-1" y="-1"/>
            <a:ext cx="8346831" cy="5701043"/>
          </a:xfrm>
          <a:prstGeom prst="rect">
            <a:avLst/>
          </a:prstGeom>
        </p:spPr>
      </p:pic>
    </p:spTree>
    <p:extLst>
      <p:ext uri="{BB962C8B-B14F-4D97-AF65-F5344CB8AC3E}">
        <p14:creationId xmlns:p14="http://schemas.microsoft.com/office/powerpoint/2010/main" val="165428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4CBB-194D-4D4B-B4EB-DB4296D700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7C82D7-4B38-E04C-9841-0D4399537FC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CBF4454-14B8-4C4E-8D3E-C584E5BFB459}"/>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A1905CAD-74AC-4943-94AE-F3D7BE6DA6CC}"/>
              </a:ext>
            </a:extLst>
          </p:cNvPr>
          <p:cNvPicPr>
            <a:picLocks noChangeAspect="1"/>
          </p:cNvPicPr>
          <p:nvPr/>
        </p:nvPicPr>
        <p:blipFill>
          <a:blip r:embed="rId2"/>
          <a:stretch>
            <a:fillRect/>
          </a:stretch>
        </p:blipFill>
        <p:spPr>
          <a:xfrm>
            <a:off x="-1" y="51996"/>
            <a:ext cx="7964425" cy="6583141"/>
          </a:xfrm>
          <a:prstGeom prst="rect">
            <a:avLst/>
          </a:prstGeom>
        </p:spPr>
      </p:pic>
      <p:pic>
        <p:nvPicPr>
          <p:cNvPr id="8" name="Picture 7">
            <a:extLst>
              <a:ext uri="{FF2B5EF4-FFF2-40B4-BE49-F238E27FC236}">
                <a16:creationId xmlns:a16="http://schemas.microsoft.com/office/drawing/2014/main" id="{3FCFB9B8-2A4A-174C-AB09-F2FCB1D67ED6}"/>
              </a:ext>
            </a:extLst>
          </p:cNvPr>
          <p:cNvPicPr>
            <a:picLocks noChangeAspect="1"/>
          </p:cNvPicPr>
          <p:nvPr/>
        </p:nvPicPr>
        <p:blipFill>
          <a:blip r:embed="rId3"/>
          <a:stretch>
            <a:fillRect/>
          </a:stretch>
        </p:blipFill>
        <p:spPr>
          <a:xfrm>
            <a:off x="6702394" y="2180549"/>
            <a:ext cx="5489606" cy="2473514"/>
          </a:xfrm>
          <a:prstGeom prst="rect">
            <a:avLst/>
          </a:prstGeom>
        </p:spPr>
      </p:pic>
    </p:spTree>
    <p:extLst>
      <p:ext uri="{BB962C8B-B14F-4D97-AF65-F5344CB8AC3E}">
        <p14:creationId xmlns:p14="http://schemas.microsoft.com/office/powerpoint/2010/main" val="26888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740BD-FAEC-C142-85A5-031A7666CD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C9035C-0900-B14D-8793-E157A4F9646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3170BBD-A730-E24B-A293-FBCA0DCE194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61F0030D-BF73-A94F-947D-4E94E124448C}"/>
              </a:ext>
            </a:extLst>
          </p:cNvPr>
          <p:cNvPicPr>
            <a:picLocks noChangeAspect="1"/>
          </p:cNvPicPr>
          <p:nvPr/>
        </p:nvPicPr>
        <p:blipFill>
          <a:blip r:embed="rId2"/>
          <a:stretch>
            <a:fillRect/>
          </a:stretch>
        </p:blipFill>
        <p:spPr>
          <a:xfrm>
            <a:off x="194611" y="262719"/>
            <a:ext cx="7379739" cy="5433543"/>
          </a:xfrm>
          <a:prstGeom prst="rect">
            <a:avLst/>
          </a:prstGeom>
        </p:spPr>
      </p:pic>
      <p:pic>
        <p:nvPicPr>
          <p:cNvPr id="8" name="Picture 7">
            <a:extLst>
              <a:ext uri="{FF2B5EF4-FFF2-40B4-BE49-F238E27FC236}">
                <a16:creationId xmlns:a16="http://schemas.microsoft.com/office/drawing/2014/main" id="{501E05D5-C7D8-F64A-A3D5-A9DBFE7A303D}"/>
              </a:ext>
            </a:extLst>
          </p:cNvPr>
          <p:cNvPicPr>
            <a:picLocks noChangeAspect="1"/>
          </p:cNvPicPr>
          <p:nvPr/>
        </p:nvPicPr>
        <p:blipFill rotWithShape="1">
          <a:blip r:embed="rId3"/>
          <a:srcRect r="13110"/>
          <a:stretch/>
        </p:blipFill>
        <p:spPr>
          <a:xfrm>
            <a:off x="7574350" y="1383737"/>
            <a:ext cx="4127112" cy="4374039"/>
          </a:xfrm>
          <a:prstGeom prst="rect">
            <a:avLst/>
          </a:prstGeom>
        </p:spPr>
      </p:pic>
    </p:spTree>
    <p:extLst>
      <p:ext uri="{BB962C8B-B14F-4D97-AF65-F5344CB8AC3E}">
        <p14:creationId xmlns:p14="http://schemas.microsoft.com/office/powerpoint/2010/main" val="2013904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54FD-4287-994E-B070-5B486C8395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D49C8F-17AD-8040-94E2-6EA958BAF01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46D7EEC-56C4-1141-85E4-7DDD92AB95A4}"/>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2AB96089-F282-954A-A3DA-FF9E7C08755A}"/>
              </a:ext>
            </a:extLst>
          </p:cNvPr>
          <p:cNvPicPr>
            <a:picLocks noChangeAspect="1"/>
          </p:cNvPicPr>
          <p:nvPr/>
        </p:nvPicPr>
        <p:blipFill>
          <a:blip r:embed="rId2"/>
          <a:stretch>
            <a:fillRect/>
          </a:stretch>
        </p:blipFill>
        <p:spPr>
          <a:xfrm>
            <a:off x="171273" y="220091"/>
            <a:ext cx="7577681" cy="5110529"/>
          </a:xfrm>
          <a:prstGeom prst="rect">
            <a:avLst/>
          </a:prstGeom>
        </p:spPr>
      </p:pic>
    </p:spTree>
    <p:extLst>
      <p:ext uri="{BB962C8B-B14F-4D97-AF65-F5344CB8AC3E}">
        <p14:creationId xmlns:p14="http://schemas.microsoft.com/office/powerpoint/2010/main" val="342732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4B5F-DF53-D94D-906E-046BFADFDB62}"/>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13E37DD1-AD9C-2C40-968F-6A42CC6F0B54}"/>
              </a:ext>
            </a:extLst>
          </p:cNvPr>
          <p:cNvSpPr>
            <a:spLocks noGrp="1"/>
          </p:cNvSpPr>
          <p:nvPr>
            <p:ph idx="1"/>
          </p:nvPr>
        </p:nvSpPr>
        <p:spPr/>
        <p:txBody>
          <a:bodyPr/>
          <a:lstStyle/>
          <a:p>
            <a:r>
              <a:rPr lang="en-US" dirty="0" err="1"/>
              <a:t>Numpy</a:t>
            </a:r>
            <a:r>
              <a:rPr lang="en-US" dirty="0"/>
              <a:t> array creation</a:t>
            </a:r>
          </a:p>
          <a:p>
            <a:r>
              <a:rPr lang="en-US" dirty="0"/>
              <a:t>Array access and operations</a:t>
            </a:r>
          </a:p>
          <a:p>
            <a:r>
              <a:rPr lang="en-US" dirty="0"/>
              <a:t>Basic linear algebra</a:t>
            </a:r>
          </a:p>
          <a:p>
            <a:endParaRPr lang="en-US" dirty="0"/>
          </a:p>
        </p:txBody>
      </p:sp>
      <p:sp>
        <p:nvSpPr>
          <p:cNvPr id="4" name="Date Placeholder 3">
            <a:extLst>
              <a:ext uri="{FF2B5EF4-FFF2-40B4-BE49-F238E27FC236}">
                <a16:creationId xmlns:a16="http://schemas.microsoft.com/office/drawing/2014/main" id="{4A74BD78-E065-7647-943E-1E3E7B0012E8}"/>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03728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endParaRPr lang="en-US" dirty="0"/>
          </a:p>
        </p:txBody>
      </p:sp>
      <p:sp>
        <p:nvSpPr>
          <p:cNvPr id="3" name="Content Placeholder 2"/>
          <p:cNvSpPr>
            <a:spLocks noGrp="1"/>
          </p:cNvSpPr>
          <p:nvPr>
            <p:ph idx="1"/>
          </p:nvPr>
        </p:nvSpPr>
        <p:spPr/>
        <p:txBody>
          <a:bodyPr/>
          <a:lstStyle/>
          <a:p>
            <a:r>
              <a:rPr lang="en-US" dirty="0"/>
              <a:t>Stands for Numerical Python</a:t>
            </a:r>
          </a:p>
          <a:p>
            <a:r>
              <a:rPr lang="en-US" dirty="0"/>
              <a:t>an efficient multi-dimensional container for generic data </a:t>
            </a:r>
          </a:p>
          <a:p>
            <a:r>
              <a:rPr lang="en-US" dirty="0"/>
              <a:t>Is the fundamental package required for high performance computing and data analysis</a:t>
            </a:r>
          </a:p>
          <a:p>
            <a:r>
              <a:rPr lang="en-US" dirty="0"/>
              <a:t>It provides</a:t>
            </a:r>
          </a:p>
          <a:p>
            <a:pPr lvl="1"/>
            <a:r>
              <a:rPr lang="en-US" dirty="0" err="1"/>
              <a:t>ndarray</a:t>
            </a:r>
            <a:r>
              <a:rPr lang="en-US" dirty="0"/>
              <a:t> for creating multiple dimensional arrays</a:t>
            </a:r>
          </a:p>
          <a:p>
            <a:pPr lvl="1"/>
            <a:r>
              <a:rPr lang="en-US" dirty="0"/>
              <a:t>Standard math functions for fast operations on entire arrays of data without having to write loops</a:t>
            </a:r>
          </a:p>
          <a:p>
            <a:pPr lvl="1"/>
            <a:r>
              <a:rPr lang="en-US" dirty="0"/>
              <a:t>Tools for reading/writing array data</a:t>
            </a:r>
          </a:p>
          <a:p>
            <a:pPr lvl="1"/>
            <a:r>
              <a:rPr lang="en-US" dirty="0"/>
              <a:t>Linear algebra tools</a:t>
            </a:r>
          </a:p>
          <a:p>
            <a:pPr lvl="1"/>
            <a:r>
              <a:rPr lang="en-US" dirty="0"/>
              <a:t>etc.</a:t>
            </a:r>
          </a:p>
        </p:txBody>
      </p:sp>
      <p:sp>
        <p:nvSpPr>
          <p:cNvPr id="4" name="Date Placeholder 3">
            <a:extLst>
              <a:ext uri="{FF2B5EF4-FFF2-40B4-BE49-F238E27FC236}">
                <a16:creationId xmlns:a16="http://schemas.microsoft.com/office/drawing/2014/main" id="{72502538-0867-D348-8323-32E887DD284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00109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BD3D-5E93-0548-B545-E3824E3B26E0}"/>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13ED77E-DAF3-E949-ADE6-31D482E540B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F743DF7-5CAF-DE49-ABC9-5B2ECF690D37}"/>
              </a:ext>
            </a:extLst>
          </p:cNvPr>
          <p:cNvPicPr>
            <a:picLocks noChangeAspect="1"/>
          </p:cNvPicPr>
          <p:nvPr/>
        </p:nvPicPr>
        <p:blipFill rotWithShape="1">
          <a:blip r:embed="rId2"/>
          <a:srcRect l="28730" t="4375" r="20555" b="28000"/>
          <a:stretch/>
        </p:blipFill>
        <p:spPr>
          <a:xfrm>
            <a:off x="509450" y="17601"/>
            <a:ext cx="7721456" cy="6435113"/>
          </a:xfrm>
          <a:prstGeom prst="rect">
            <a:avLst/>
          </a:prstGeom>
        </p:spPr>
      </p:pic>
    </p:spTree>
    <p:extLst>
      <p:ext uri="{BB962C8B-B14F-4D97-AF65-F5344CB8AC3E}">
        <p14:creationId xmlns:p14="http://schemas.microsoft.com/office/powerpoint/2010/main" val="618819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ndarray</a:t>
            </a:r>
            <a:r>
              <a:rPr lang="en-US" dirty="0"/>
              <a:t> vs list of lists </a:t>
            </a:r>
          </a:p>
        </p:txBody>
      </p:sp>
      <p:sp>
        <p:nvSpPr>
          <p:cNvPr id="3" name="Content Placeholder 2"/>
          <p:cNvSpPr>
            <a:spLocks noGrp="1"/>
          </p:cNvSpPr>
          <p:nvPr>
            <p:ph idx="1"/>
          </p:nvPr>
        </p:nvSpPr>
        <p:spPr>
          <a:xfrm>
            <a:off x="314325" y="1571625"/>
            <a:ext cx="10515600" cy="636221"/>
          </a:xfrm>
        </p:spPr>
        <p:txBody>
          <a:bodyPr>
            <a:normAutofit/>
          </a:bodyPr>
          <a:lstStyle/>
          <a:p>
            <a:r>
              <a:rPr lang="en-US" dirty="0" err="1"/>
              <a:t>gArray</a:t>
            </a:r>
            <a:r>
              <a:rPr lang="en-US" dirty="0"/>
              <a:t> = </a:t>
            </a:r>
            <a:r>
              <a:rPr lang="en-US" dirty="0" err="1"/>
              <a:t>np.array</a:t>
            </a:r>
            <a:r>
              <a:rPr lang="en-US" dirty="0"/>
              <a:t>(</a:t>
            </a:r>
            <a:r>
              <a:rPr lang="en-US" dirty="0" err="1"/>
              <a:t>examGrades</a:t>
            </a:r>
            <a:r>
              <a:rPr lang="en-US" dirty="0"/>
              <a:t>)</a:t>
            </a:r>
          </a:p>
        </p:txBody>
      </p:sp>
      <p:sp>
        <p:nvSpPr>
          <p:cNvPr id="10" name="Rectangle 9"/>
          <p:cNvSpPr/>
          <p:nvPr/>
        </p:nvSpPr>
        <p:spPr>
          <a:xfrm>
            <a:off x="314325" y="2514992"/>
            <a:ext cx="4087857" cy="2862322"/>
          </a:xfrm>
          <a:prstGeom prst="rect">
            <a:avLst/>
          </a:prstGeom>
          <a:ln>
            <a:solidFill>
              <a:schemeClr val="accent1"/>
            </a:solidFill>
          </a:ln>
        </p:spPr>
        <p:txBody>
          <a:bodyPr wrap="square">
            <a:spAutoFit/>
          </a:bodyPr>
          <a:lstStyle/>
          <a:p>
            <a:r>
              <a:rPr lang="en-US" sz="2000" dirty="0">
                <a:solidFill>
                  <a:srgbClr val="000080"/>
                </a:solidFill>
                <a:effectLst/>
              </a:rPr>
              <a:t>In [</a:t>
            </a:r>
            <a:r>
              <a:rPr lang="en-US" sz="2000" b="1" dirty="0">
                <a:solidFill>
                  <a:srgbClr val="000080"/>
                </a:solidFill>
                <a:effectLst/>
              </a:rPr>
              <a:t>3</a:t>
            </a:r>
            <a:r>
              <a:rPr lang="en-US" sz="2000" dirty="0">
                <a:solidFill>
                  <a:srgbClr val="000080"/>
                </a:solidFill>
                <a:effectLst/>
              </a:rPr>
              <a:t>]:</a:t>
            </a:r>
            <a:r>
              <a:rPr lang="en-US" sz="2000" dirty="0">
                <a:effectLst/>
              </a:rPr>
              <a:t> </a:t>
            </a:r>
            <a:r>
              <a:rPr lang="en-US" sz="2000" dirty="0" err="1">
                <a:effectLst/>
              </a:rPr>
              <a:t>gArray</a:t>
            </a:r>
            <a:endParaRPr lang="en-US" sz="2000" dirty="0">
              <a:effectLst/>
            </a:endParaRPr>
          </a:p>
          <a:p>
            <a:r>
              <a:rPr lang="en-US" sz="2000" dirty="0">
                <a:solidFill>
                  <a:srgbClr val="8B0000"/>
                </a:solidFill>
                <a:effectLst/>
              </a:rPr>
              <a:t>Out[</a:t>
            </a:r>
            <a:r>
              <a:rPr lang="en-US" sz="2000" b="1" dirty="0">
                <a:solidFill>
                  <a:srgbClr val="8B0000"/>
                </a:solidFill>
                <a:effectLst/>
              </a:rPr>
              <a:t>3</a:t>
            </a:r>
            <a:r>
              <a:rPr lang="en-US" sz="2000" dirty="0">
                <a:solidFill>
                  <a:srgbClr val="8B0000"/>
                </a:solidFill>
                <a:effectLst/>
              </a:rPr>
              <a:t>]:</a:t>
            </a:r>
            <a:r>
              <a:rPr lang="en-US" sz="2000" dirty="0">
                <a:effectLst/>
              </a:rPr>
              <a:t> </a:t>
            </a:r>
          </a:p>
          <a:p>
            <a:r>
              <a:rPr lang="en-US" sz="2000" dirty="0">
                <a:effectLst/>
              </a:rPr>
              <a:t>array([[79, 95, 60],</a:t>
            </a:r>
          </a:p>
          <a:p>
            <a:r>
              <a:rPr lang="en-US" sz="2000" dirty="0">
                <a:effectLst/>
              </a:rPr>
              <a:t>[95, 60, 61],</a:t>
            </a:r>
          </a:p>
          <a:p>
            <a:r>
              <a:rPr lang="en-US" sz="2000" dirty="0">
                <a:effectLst/>
              </a:rPr>
              <a:t>[99, 67, 84],</a:t>
            </a:r>
          </a:p>
          <a:p>
            <a:r>
              <a:rPr lang="en-US" sz="2000" dirty="0">
                <a:effectLst/>
              </a:rPr>
              <a:t>..., </a:t>
            </a:r>
          </a:p>
          <a:p>
            <a:r>
              <a:rPr lang="en-US" sz="2000" dirty="0">
                <a:effectLst/>
              </a:rPr>
              <a:t>[67, 73, 80],</a:t>
            </a:r>
          </a:p>
          <a:p>
            <a:r>
              <a:rPr lang="en-US" sz="2000" dirty="0">
                <a:effectLst/>
              </a:rPr>
              <a:t>[82, 89, 61],</a:t>
            </a:r>
          </a:p>
          <a:p>
            <a:r>
              <a:rPr lang="en-US" sz="2000" dirty="0">
                <a:effectLst/>
              </a:rPr>
              <a:t>[94, 67, 88]])</a:t>
            </a:r>
            <a:endParaRPr lang="en-US" sz="2000" dirty="0"/>
          </a:p>
        </p:txBody>
      </p:sp>
      <p:sp>
        <p:nvSpPr>
          <p:cNvPr id="13" name="Rectangle 12"/>
          <p:cNvSpPr/>
          <p:nvPr/>
        </p:nvSpPr>
        <p:spPr>
          <a:xfrm>
            <a:off x="4869531" y="1960994"/>
            <a:ext cx="6189785" cy="3970318"/>
          </a:xfrm>
          <a:prstGeom prst="rect">
            <a:avLst/>
          </a:prstGeom>
          <a:ln>
            <a:solidFill>
              <a:schemeClr val="accent1"/>
            </a:solidFill>
          </a:ln>
        </p:spPr>
        <p:txBody>
          <a:bodyPr wrap="square">
            <a:spAutoFit/>
          </a:bodyPr>
          <a:lstStyle/>
          <a:p>
            <a:r>
              <a:rPr lang="en-US" dirty="0">
                <a:solidFill>
                  <a:srgbClr val="000080"/>
                </a:solidFill>
              </a:rPr>
              <a:t>In [</a:t>
            </a:r>
            <a:r>
              <a:rPr lang="en-US" b="1" dirty="0">
                <a:solidFill>
                  <a:srgbClr val="000080"/>
                </a:solidFill>
              </a:rPr>
              <a:t>5</a:t>
            </a:r>
            <a:r>
              <a:rPr lang="en-US" dirty="0">
                <a:solidFill>
                  <a:srgbClr val="000080"/>
                </a:solidFill>
              </a:rPr>
              <a:t>]:</a:t>
            </a:r>
            <a:r>
              <a:rPr lang="en-US" dirty="0"/>
              <a:t> </a:t>
            </a:r>
            <a:r>
              <a:rPr lang="en-US" dirty="0" err="1"/>
              <a:t>gArray</a:t>
            </a:r>
            <a:r>
              <a:rPr lang="en-US" dirty="0"/>
              <a:t>[0,2].              # </a:t>
            </a:r>
            <a:r>
              <a:rPr lang="en-US" dirty="0" err="1"/>
              <a:t>gArray</a:t>
            </a:r>
            <a:r>
              <a:rPr lang="en-US" dirty="0"/>
              <a:t>[0][2]</a:t>
            </a:r>
          </a:p>
          <a:p>
            <a:r>
              <a:rPr lang="en-US" dirty="0">
                <a:solidFill>
                  <a:srgbClr val="8B0000"/>
                </a:solidFill>
              </a:rPr>
              <a:t>Out[</a:t>
            </a:r>
            <a:r>
              <a:rPr lang="en-US" b="1" dirty="0">
                <a:solidFill>
                  <a:srgbClr val="8B0000"/>
                </a:solidFill>
              </a:rPr>
              <a:t>5</a:t>
            </a:r>
            <a:r>
              <a:rPr lang="en-US" dirty="0">
                <a:solidFill>
                  <a:srgbClr val="8B0000"/>
                </a:solidFill>
              </a:rPr>
              <a:t>]:</a:t>
            </a:r>
            <a:r>
              <a:rPr lang="en-US" dirty="0"/>
              <a:t> 60</a:t>
            </a:r>
          </a:p>
          <a:p>
            <a:endParaRPr lang="en-US" dirty="0">
              <a:solidFill>
                <a:srgbClr val="000080"/>
              </a:solidFill>
              <a:effectLst/>
            </a:endParaRPr>
          </a:p>
          <a:p>
            <a:r>
              <a:rPr lang="en-US" dirty="0">
                <a:solidFill>
                  <a:srgbClr val="000080"/>
                </a:solidFill>
                <a:effectLst/>
              </a:rPr>
              <a:t>In [</a:t>
            </a:r>
            <a:r>
              <a:rPr lang="en-US" b="1" dirty="0">
                <a:solidFill>
                  <a:srgbClr val="000080"/>
                </a:solidFill>
                <a:effectLst/>
              </a:rPr>
              <a:t>7</a:t>
            </a:r>
            <a:r>
              <a:rPr lang="en-US" dirty="0">
                <a:solidFill>
                  <a:srgbClr val="000080"/>
                </a:solidFill>
                <a:effectLst/>
              </a:rPr>
              <a:t>]:</a:t>
            </a:r>
            <a:r>
              <a:rPr lang="en-US" dirty="0">
                <a:effectLst/>
              </a:rPr>
              <a:t> </a:t>
            </a:r>
            <a:r>
              <a:rPr lang="en-US" dirty="0" err="1">
                <a:effectLst/>
              </a:rPr>
              <a:t>gArray</a:t>
            </a:r>
            <a:r>
              <a:rPr lang="en-US" dirty="0">
                <a:effectLst/>
              </a:rPr>
              <a:t>[2,:]                #</a:t>
            </a:r>
            <a:r>
              <a:rPr lang="en-US" dirty="0" err="1">
                <a:effectLst/>
              </a:rPr>
              <a:t>gArray</a:t>
            </a:r>
            <a:r>
              <a:rPr lang="en-US" dirty="0">
                <a:effectLst/>
              </a:rPr>
              <a:t>[2]</a:t>
            </a:r>
          </a:p>
          <a:p>
            <a:r>
              <a:rPr lang="en-US" dirty="0">
                <a:solidFill>
                  <a:srgbClr val="8B0000"/>
                </a:solidFill>
                <a:effectLst/>
              </a:rPr>
              <a:t>Out[</a:t>
            </a:r>
            <a:r>
              <a:rPr lang="en-US" b="1" dirty="0">
                <a:solidFill>
                  <a:srgbClr val="8B0000"/>
                </a:solidFill>
                <a:effectLst/>
              </a:rPr>
              <a:t>7</a:t>
            </a:r>
            <a:r>
              <a:rPr lang="en-US" dirty="0">
                <a:solidFill>
                  <a:srgbClr val="8B0000"/>
                </a:solidFill>
                <a:effectLst/>
              </a:rPr>
              <a:t>]:</a:t>
            </a:r>
            <a:r>
              <a:rPr lang="en-US" dirty="0">
                <a:effectLst/>
              </a:rPr>
              <a:t> array([99, 67, 84])</a:t>
            </a:r>
          </a:p>
          <a:p>
            <a:endParaRPr lang="en-US" dirty="0">
              <a:effectLst/>
            </a:endParaRPr>
          </a:p>
          <a:p>
            <a:r>
              <a:rPr lang="en-US" dirty="0">
                <a:solidFill>
                  <a:srgbClr val="000080"/>
                </a:solidFill>
                <a:effectLst/>
              </a:rPr>
              <a:t>In [</a:t>
            </a:r>
            <a:r>
              <a:rPr lang="en-US" b="1" dirty="0">
                <a:solidFill>
                  <a:srgbClr val="000080"/>
                </a:solidFill>
                <a:effectLst/>
              </a:rPr>
              <a:t>8</a:t>
            </a:r>
            <a:r>
              <a:rPr lang="en-US" dirty="0">
                <a:solidFill>
                  <a:srgbClr val="000080"/>
                </a:solidFill>
                <a:effectLst/>
              </a:rPr>
              <a:t>]:</a:t>
            </a:r>
            <a:r>
              <a:rPr lang="en-US" dirty="0">
                <a:effectLst/>
              </a:rPr>
              <a:t> </a:t>
            </a:r>
            <a:r>
              <a:rPr lang="en-US" dirty="0" err="1">
                <a:effectLst/>
              </a:rPr>
              <a:t>gArray</a:t>
            </a:r>
            <a:r>
              <a:rPr lang="en-US" dirty="0">
                <a:effectLst/>
              </a:rPr>
              <a:t>[:, 0]</a:t>
            </a:r>
          </a:p>
          <a:p>
            <a:r>
              <a:rPr lang="en-US" dirty="0">
                <a:solidFill>
                  <a:srgbClr val="8B0000"/>
                </a:solidFill>
                <a:effectLst/>
              </a:rPr>
              <a:t>Out[</a:t>
            </a:r>
            <a:r>
              <a:rPr lang="en-US" b="1" dirty="0">
                <a:solidFill>
                  <a:srgbClr val="8B0000"/>
                </a:solidFill>
                <a:effectLst/>
              </a:rPr>
              <a:t>8</a:t>
            </a:r>
            <a:r>
              <a:rPr lang="en-US" dirty="0">
                <a:solidFill>
                  <a:srgbClr val="8B0000"/>
                </a:solidFill>
                <a:effectLst/>
              </a:rPr>
              <a:t>]:</a:t>
            </a:r>
            <a:r>
              <a:rPr lang="en-US" dirty="0">
                <a:effectLst/>
              </a:rPr>
              <a:t> array([79, 95, 99, 76, 91, 70, 88, 67, 82, 94])</a:t>
            </a:r>
          </a:p>
          <a:p>
            <a:endParaRPr lang="en-US" dirty="0">
              <a:solidFill>
                <a:srgbClr val="000080"/>
              </a:solidFill>
              <a:effectLst/>
            </a:endParaRPr>
          </a:p>
          <a:p>
            <a:r>
              <a:rPr lang="en-US" dirty="0">
                <a:solidFill>
                  <a:srgbClr val="000080"/>
                </a:solidFill>
                <a:effectLst/>
              </a:rPr>
              <a:t>In [</a:t>
            </a:r>
            <a:r>
              <a:rPr lang="en-US" b="1" dirty="0">
                <a:solidFill>
                  <a:srgbClr val="000080"/>
                </a:solidFill>
                <a:effectLst/>
              </a:rPr>
              <a:t>9</a:t>
            </a:r>
            <a:r>
              <a:rPr lang="en-US" dirty="0">
                <a:solidFill>
                  <a:srgbClr val="000080"/>
                </a:solidFill>
                <a:effectLst/>
              </a:rPr>
              <a:t>]:</a:t>
            </a:r>
            <a:r>
              <a:rPr lang="en-US" dirty="0">
                <a:effectLst/>
              </a:rPr>
              <a:t> </a:t>
            </a:r>
            <a:r>
              <a:rPr lang="en-US" dirty="0" err="1">
                <a:effectLst/>
              </a:rPr>
              <a:t>gArray</a:t>
            </a:r>
            <a:r>
              <a:rPr lang="en-US" dirty="0">
                <a:effectLst/>
              </a:rPr>
              <a:t>[:3, :2]</a:t>
            </a:r>
          </a:p>
          <a:p>
            <a:r>
              <a:rPr lang="en-US" dirty="0">
                <a:solidFill>
                  <a:srgbClr val="8B0000"/>
                </a:solidFill>
                <a:effectLst/>
              </a:rPr>
              <a:t>Out[</a:t>
            </a:r>
            <a:r>
              <a:rPr lang="en-US" b="1" dirty="0">
                <a:solidFill>
                  <a:srgbClr val="8B0000"/>
                </a:solidFill>
                <a:effectLst/>
              </a:rPr>
              <a:t>9</a:t>
            </a:r>
            <a:r>
              <a:rPr lang="en-US" dirty="0">
                <a:solidFill>
                  <a:srgbClr val="8B0000"/>
                </a:solidFill>
                <a:effectLst/>
              </a:rPr>
              <a:t>]:</a:t>
            </a:r>
            <a:r>
              <a:rPr lang="en-US" dirty="0">
                <a:effectLst/>
              </a:rPr>
              <a:t> </a:t>
            </a:r>
          </a:p>
          <a:p>
            <a:r>
              <a:rPr lang="en-US" dirty="0">
                <a:effectLst/>
              </a:rPr>
              <a:t>array([[79, 95],</a:t>
            </a:r>
          </a:p>
          <a:p>
            <a:r>
              <a:rPr lang="en-US" dirty="0">
                <a:effectLst/>
              </a:rPr>
              <a:t>[95, 60],</a:t>
            </a:r>
          </a:p>
          <a:p>
            <a:r>
              <a:rPr lang="en-US" dirty="0">
                <a:effectLst/>
              </a:rPr>
              <a:t>[99, 67]])</a:t>
            </a:r>
            <a:endParaRPr lang="en-US" dirty="0"/>
          </a:p>
        </p:txBody>
      </p:sp>
      <p:sp>
        <p:nvSpPr>
          <p:cNvPr id="4" name="Date Placeholder 3">
            <a:extLst>
              <a:ext uri="{FF2B5EF4-FFF2-40B4-BE49-F238E27FC236}">
                <a16:creationId xmlns:a16="http://schemas.microsoft.com/office/drawing/2014/main" id="{EC760B93-CB72-4749-B1FA-A9425BA130E4}"/>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791664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ndarray</a:t>
            </a:r>
            <a:endParaRPr lang="en-US" dirty="0"/>
          </a:p>
        </p:txBody>
      </p:sp>
      <p:sp>
        <p:nvSpPr>
          <p:cNvPr id="3" name="Content Placeholder 2"/>
          <p:cNvSpPr>
            <a:spLocks noGrp="1"/>
          </p:cNvSpPr>
          <p:nvPr>
            <p:ph idx="1"/>
          </p:nvPr>
        </p:nvSpPr>
        <p:spPr>
          <a:xfrm>
            <a:off x="561703" y="1825625"/>
            <a:ext cx="7707086" cy="4351338"/>
          </a:xfrm>
        </p:spPr>
        <p:txBody>
          <a:bodyPr/>
          <a:lstStyle/>
          <a:p>
            <a:r>
              <a:rPr lang="en-US" dirty="0" err="1"/>
              <a:t>ndarray</a:t>
            </a:r>
            <a:r>
              <a:rPr lang="en-US" dirty="0"/>
              <a:t> is used for storage of homogeneous data</a:t>
            </a:r>
          </a:p>
          <a:p>
            <a:pPr lvl="1"/>
            <a:r>
              <a:rPr lang="en-US" dirty="0"/>
              <a:t>i.e., all elements must be the same type</a:t>
            </a:r>
          </a:p>
          <a:p>
            <a:r>
              <a:rPr lang="en-US" dirty="0"/>
              <a:t>Every array must have a shape and a </a:t>
            </a:r>
            <a:r>
              <a:rPr lang="en-US" dirty="0" err="1"/>
              <a:t>dtype</a:t>
            </a:r>
            <a:endParaRPr lang="en-US" dirty="0"/>
          </a:p>
          <a:p>
            <a:r>
              <a:rPr lang="en-US" dirty="0"/>
              <a:t>Supports convenient slicing, indexing and efficient </a:t>
            </a:r>
            <a:r>
              <a:rPr lang="en-US" dirty="0" err="1"/>
              <a:t>vectorized</a:t>
            </a:r>
            <a:r>
              <a:rPr lang="en-US" dirty="0"/>
              <a:t> computation</a:t>
            </a:r>
          </a:p>
          <a:p>
            <a:pPr lvl="1"/>
            <a:r>
              <a:rPr lang="en-US" dirty="0"/>
              <a:t>Avoid for loops, and much more efficient</a:t>
            </a:r>
          </a:p>
        </p:txBody>
      </p:sp>
      <p:sp>
        <p:nvSpPr>
          <p:cNvPr id="6" name="Rectangle 5"/>
          <p:cNvSpPr/>
          <p:nvPr/>
        </p:nvSpPr>
        <p:spPr>
          <a:xfrm>
            <a:off x="8268789" y="1809017"/>
            <a:ext cx="3801292" cy="4154984"/>
          </a:xfrm>
          <a:prstGeom prst="rect">
            <a:avLst/>
          </a:prstGeom>
          <a:ln>
            <a:solidFill>
              <a:schemeClr val="accent1"/>
            </a:solidFill>
          </a:ln>
        </p:spPr>
        <p:txBody>
          <a:bodyPr wrap="square">
            <a:spAutoFit/>
          </a:bodyPr>
          <a:lstStyle/>
          <a:p>
            <a:r>
              <a:rPr lang="en-US" sz="2400" dirty="0">
                <a:solidFill>
                  <a:srgbClr val="000080"/>
                </a:solidFill>
                <a:effectLst/>
              </a:rPr>
              <a:t>In [</a:t>
            </a:r>
            <a:r>
              <a:rPr lang="en-US" sz="2400" b="1" dirty="0">
                <a:solidFill>
                  <a:srgbClr val="000080"/>
                </a:solidFill>
                <a:effectLst/>
              </a:rPr>
              <a:t>15</a:t>
            </a:r>
            <a:r>
              <a:rPr lang="en-US" sz="2400" dirty="0">
                <a:solidFill>
                  <a:srgbClr val="000080"/>
                </a:solidFill>
                <a:effectLst/>
              </a:rPr>
              <a:t>]:</a:t>
            </a:r>
            <a:r>
              <a:rPr lang="en-US" sz="2400" dirty="0">
                <a:effectLst/>
              </a:rPr>
              <a:t> type(</a:t>
            </a:r>
            <a:r>
              <a:rPr lang="en-US" sz="2400" dirty="0" err="1">
                <a:effectLst/>
              </a:rPr>
              <a:t>gArray</a:t>
            </a:r>
            <a:r>
              <a:rPr lang="en-US" sz="2400" dirty="0">
                <a:effectLst/>
              </a:rPr>
              <a:t>)</a:t>
            </a:r>
          </a:p>
          <a:p>
            <a:r>
              <a:rPr lang="en-US" sz="2400" dirty="0">
                <a:solidFill>
                  <a:srgbClr val="8B0000"/>
                </a:solidFill>
                <a:effectLst/>
              </a:rPr>
              <a:t>Out[</a:t>
            </a:r>
            <a:r>
              <a:rPr lang="en-US" sz="2400" b="1" dirty="0">
                <a:solidFill>
                  <a:srgbClr val="8B0000"/>
                </a:solidFill>
                <a:effectLst/>
              </a:rPr>
              <a:t>15</a:t>
            </a:r>
            <a:r>
              <a:rPr lang="en-US" sz="2400" dirty="0">
                <a:solidFill>
                  <a:srgbClr val="8B0000"/>
                </a:solidFill>
                <a:effectLst/>
              </a:rPr>
              <a:t>]:</a:t>
            </a:r>
            <a:r>
              <a:rPr lang="en-US" sz="2400" dirty="0">
                <a:effectLst/>
              </a:rPr>
              <a:t> </a:t>
            </a:r>
            <a:r>
              <a:rPr lang="en-US" sz="2400" dirty="0" err="1">
                <a:effectLst/>
              </a:rPr>
              <a:t>numpy.ndarray</a:t>
            </a:r>
            <a:br>
              <a:rPr lang="en-US" sz="2400" dirty="0">
                <a:effectLst/>
              </a:rPr>
            </a:br>
            <a:endParaRPr lang="en-US" sz="2400" dirty="0">
              <a:effectLst/>
            </a:endParaRPr>
          </a:p>
          <a:p>
            <a:r>
              <a:rPr lang="en-US" sz="2400" dirty="0">
                <a:solidFill>
                  <a:srgbClr val="000080"/>
                </a:solidFill>
                <a:effectLst/>
              </a:rPr>
              <a:t>In [</a:t>
            </a:r>
            <a:r>
              <a:rPr lang="en-US" sz="2400" b="1" dirty="0">
                <a:solidFill>
                  <a:srgbClr val="000080"/>
                </a:solidFill>
                <a:effectLst/>
              </a:rPr>
              <a:t>16</a:t>
            </a:r>
            <a:r>
              <a:rPr lang="en-US" sz="2400" dirty="0">
                <a:solidFill>
                  <a:srgbClr val="000080"/>
                </a:solidFill>
                <a:effectLst/>
              </a:rPr>
              <a:t>]:</a:t>
            </a:r>
            <a:r>
              <a:rPr lang="en-US" sz="2400" dirty="0">
                <a:effectLst/>
              </a:rPr>
              <a:t> </a:t>
            </a:r>
            <a:r>
              <a:rPr lang="en-US" sz="2400" dirty="0" err="1">
                <a:effectLst/>
              </a:rPr>
              <a:t>gArray.ndim</a:t>
            </a:r>
            <a:endParaRPr lang="en-US" sz="2400" dirty="0">
              <a:effectLst/>
            </a:endParaRPr>
          </a:p>
          <a:p>
            <a:r>
              <a:rPr lang="en-US" sz="2400" dirty="0">
                <a:solidFill>
                  <a:srgbClr val="8B0000"/>
                </a:solidFill>
                <a:effectLst/>
              </a:rPr>
              <a:t>Out[</a:t>
            </a:r>
            <a:r>
              <a:rPr lang="en-US" sz="2400" b="1" dirty="0">
                <a:solidFill>
                  <a:srgbClr val="8B0000"/>
                </a:solidFill>
                <a:effectLst/>
              </a:rPr>
              <a:t>16</a:t>
            </a:r>
            <a:r>
              <a:rPr lang="en-US" sz="2400" dirty="0">
                <a:solidFill>
                  <a:srgbClr val="8B0000"/>
                </a:solidFill>
                <a:effectLst/>
              </a:rPr>
              <a:t>]:</a:t>
            </a:r>
            <a:r>
              <a:rPr lang="en-US" sz="2400" dirty="0">
                <a:effectLst/>
              </a:rPr>
              <a:t> 2</a:t>
            </a:r>
          </a:p>
          <a:p>
            <a:endParaRPr lang="en-US" sz="2400" dirty="0">
              <a:effectLst/>
            </a:endParaRPr>
          </a:p>
          <a:p>
            <a:r>
              <a:rPr lang="en-US" sz="2400" dirty="0">
                <a:solidFill>
                  <a:srgbClr val="000080"/>
                </a:solidFill>
                <a:effectLst/>
              </a:rPr>
              <a:t>In [</a:t>
            </a:r>
            <a:r>
              <a:rPr lang="en-US" sz="2400" b="1" dirty="0">
                <a:solidFill>
                  <a:srgbClr val="000080"/>
                </a:solidFill>
                <a:effectLst/>
              </a:rPr>
              <a:t>17</a:t>
            </a:r>
            <a:r>
              <a:rPr lang="en-US" sz="2400" dirty="0">
                <a:solidFill>
                  <a:srgbClr val="000080"/>
                </a:solidFill>
                <a:effectLst/>
              </a:rPr>
              <a:t>]:</a:t>
            </a:r>
            <a:r>
              <a:rPr lang="en-US" sz="2400" dirty="0">
                <a:effectLst/>
              </a:rPr>
              <a:t> </a:t>
            </a:r>
            <a:r>
              <a:rPr lang="en-US" sz="2400" dirty="0" err="1">
                <a:effectLst/>
              </a:rPr>
              <a:t>gArray.shape</a:t>
            </a:r>
            <a:endParaRPr lang="en-US" sz="2400" dirty="0">
              <a:effectLst/>
            </a:endParaRPr>
          </a:p>
          <a:p>
            <a:r>
              <a:rPr lang="en-US" sz="2400" dirty="0">
                <a:solidFill>
                  <a:srgbClr val="8B0000"/>
                </a:solidFill>
                <a:effectLst/>
              </a:rPr>
              <a:t>Out[</a:t>
            </a:r>
            <a:r>
              <a:rPr lang="en-US" sz="2400" b="1" dirty="0">
                <a:solidFill>
                  <a:srgbClr val="8B0000"/>
                </a:solidFill>
                <a:effectLst/>
              </a:rPr>
              <a:t>17</a:t>
            </a:r>
            <a:r>
              <a:rPr lang="en-US" sz="2400" dirty="0">
                <a:solidFill>
                  <a:srgbClr val="8B0000"/>
                </a:solidFill>
                <a:effectLst/>
              </a:rPr>
              <a:t>]:</a:t>
            </a:r>
            <a:r>
              <a:rPr lang="en-US" sz="2400" dirty="0">
                <a:effectLst/>
              </a:rPr>
              <a:t> (10, 3)</a:t>
            </a:r>
          </a:p>
          <a:p>
            <a:endParaRPr lang="en-US" sz="2400" dirty="0">
              <a:effectLst/>
            </a:endParaRPr>
          </a:p>
          <a:p>
            <a:r>
              <a:rPr lang="en-US" sz="2400" dirty="0">
                <a:solidFill>
                  <a:srgbClr val="000080"/>
                </a:solidFill>
                <a:effectLst/>
              </a:rPr>
              <a:t>In [</a:t>
            </a:r>
            <a:r>
              <a:rPr lang="en-US" sz="2400" b="1" dirty="0">
                <a:solidFill>
                  <a:srgbClr val="000080"/>
                </a:solidFill>
                <a:effectLst/>
              </a:rPr>
              <a:t>18</a:t>
            </a:r>
            <a:r>
              <a:rPr lang="en-US" sz="2400" dirty="0">
                <a:solidFill>
                  <a:srgbClr val="000080"/>
                </a:solidFill>
                <a:effectLst/>
              </a:rPr>
              <a:t>]:</a:t>
            </a:r>
            <a:r>
              <a:rPr lang="en-US" sz="2400" dirty="0">
                <a:effectLst/>
              </a:rPr>
              <a:t> </a:t>
            </a:r>
            <a:r>
              <a:rPr lang="en-US" sz="2400" dirty="0" err="1">
                <a:effectLst/>
              </a:rPr>
              <a:t>gArray.dtype</a:t>
            </a:r>
            <a:endParaRPr lang="en-US" sz="2400" dirty="0">
              <a:effectLst/>
            </a:endParaRPr>
          </a:p>
          <a:p>
            <a:r>
              <a:rPr lang="en-US" sz="2400" dirty="0">
                <a:solidFill>
                  <a:srgbClr val="8B0000"/>
                </a:solidFill>
                <a:effectLst/>
              </a:rPr>
              <a:t>Out[</a:t>
            </a:r>
            <a:r>
              <a:rPr lang="en-US" sz="2400" b="1" dirty="0">
                <a:solidFill>
                  <a:srgbClr val="8B0000"/>
                </a:solidFill>
                <a:effectLst/>
              </a:rPr>
              <a:t>18</a:t>
            </a:r>
            <a:r>
              <a:rPr lang="en-US" sz="2400" dirty="0">
                <a:solidFill>
                  <a:srgbClr val="8B0000"/>
                </a:solidFill>
                <a:effectLst/>
              </a:rPr>
              <a:t>]:</a:t>
            </a:r>
            <a:r>
              <a:rPr lang="en-US" sz="2400" dirty="0">
                <a:effectLst/>
              </a:rPr>
              <a:t> </a:t>
            </a:r>
            <a:r>
              <a:rPr lang="en-US" sz="2400" dirty="0" err="1">
                <a:effectLst/>
              </a:rPr>
              <a:t>dtype</a:t>
            </a:r>
            <a:r>
              <a:rPr lang="en-US" sz="2400" dirty="0">
                <a:effectLst/>
              </a:rPr>
              <a:t>('int32')</a:t>
            </a:r>
            <a:endParaRPr lang="en-US" sz="2400" dirty="0"/>
          </a:p>
        </p:txBody>
      </p:sp>
      <p:sp>
        <p:nvSpPr>
          <p:cNvPr id="4" name="Date Placeholder 3">
            <a:extLst>
              <a:ext uri="{FF2B5EF4-FFF2-40B4-BE49-F238E27FC236}">
                <a16:creationId xmlns:a16="http://schemas.microsoft.com/office/drawing/2014/main" id="{51AE339F-F695-1540-91E7-C918324C91E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582995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407C-93CA-4E47-B41B-74C7910E73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304B7F-8E77-124A-8F66-27C47AEFCD1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2623F0D-F1B6-CE4E-95F8-75DFDAAE398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1C3B943C-3B3C-244B-AB05-67B093779FC2}"/>
              </a:ext>
            </a:extLst>
          </p:cNvPr>
          <p:cNvPicPr>
            <a:picLocks noChangeAspect="1"/>
          </p:cNvPicPr>
          <p:nvPr/>
        </p:nvPicPr>
        <p:blipFill rotWithShape="1">
          <a:blip r:embed="rId2"/>
          <a:srcRect l="28299" t="4375" r="19965" b="34723"/>
          <a:stretch/>
        </p:blipFill>
        <p:spPr>
          <a:xfrm>
            <a:off x="314325" y="206111"/>
            <a:ext cx="8401050" cy="6180973"/>
          </a:xfrm>
          <a:prstGeom prst="rect">
            <a:avLst/>
          </a:prstGeom>
        </p:spPr>
      </p:pic>
    </p:spTree>
    <p:extLst>
      <p:ext uri="{BB962C8B-B14F-4D97-AF65-F5344CB8AC3E}">
        <p14:creationId xmlns:p14="http://schemas.microsoft.com/office/powerpoint/2010/main" val="3889232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25" y="182245"/>
            <a:ext cx="6518198" cy="1325563"/>
          </a:xfrm>
          <a:ln>
            <a:solidFill>
              <a:srgbClr val="FF0000"/>
            </a:solidFill>
          </a:ln>
        </p:spPr>
        <p:txBody>
          <a:bodyPr>
            <a:normAutofit/>
          </a:bodyPr>
          <a:lstStyle/>
          <a:p>
            <a:r>
              <a:rPr lang="en-US" dirty="0"/>
              <a:t>Creating </a:t>
            </a:r>
            <a:r>
              <a:rPr lang="en-US" dirty="0" err="1"/>
              <a:t>ndarrays</a:t>
            </a:r>
            <a:endParaRPr lang="en-US" dirty="0"/>
          </a:p>
        </p:txBody>
      </p:sp>
      <p:sp>
        <p:nvSpPr>
          <p:cNvPr id="3" name="Content Placeholder 2"/>
          <p:cNvSpPr>
            <a:spLocks noGrp="1"/>
          </p:cNvSpPr>
          <p:nvPr>
            <p:ph idx="1"/>
          </p:nvPr>
        </p:nvSpPr>
        <p:spPr>
          <a:xfrm>
            <a:off x="453095" y="1747248"/>
            <a:ext cx="1650025" cy="4351338"/>
          </a:xfrm>
          <a:ln>
            <a:solidFill>
              <a:srgbClr val="FF0000"/>
            </a:solidFill>
          </a:ln>
        </p:spPr>
        <p:txBody>
          <a:bodyPr>
            <a:normAutofit fontScale="92500" lnSpcReduction="10000"/>
          </a:bodyPr>
          <a:lstStyle/>
          <a:p>
            <a:r>
              <a:rPr lang="en-US" dirty="0" err="1"/>
              <a:t>np.array</a:t>
            </a:r>
            <a:endParaRPr lang="en-US" dirty="0"/>
          </a:p>
          <a:p>
            <a:endParaRPr lang="en-US" dirty="0"/>
          </a:p>
          <a:p>
            <a:r>
              <a:rPr lang="en-US" dirty="0" err="1"/>
              <a:t>np.zeros</a:t>
            </a:r>
            <a:endParaRPr lang="en-US" dirty="0"/>
          </a:p>
          <a:p>
            <a:endParaRPr lang="en-US" dirty="0"/>
          </a:p>
          <a:p>
            <a:r>
              <a:rPr lang="en-US" dirty="0" err="1"/>
              <a:t>np.ones</a:t>
            </a:r>
            <a:endParaRPr lang="en-US" dirty="0"/>
          </a:p>
          <a:p>
            <a:endParaRPr lang="en-US" dirty="0"/>
          </a:p>
          <a:p>
            <a:r>
              <a:rPr lang="en-US" dirty="0" err="1"/>
              <a:t>np.eye</a:t>
            </a:r>
            <a:endParaRPr lang="en-US" dirty="0"/>
          </a:p>
          <a:p>
            <a:endParaRPr lang="en-US" dirty="0"/>
          </a:p>
          <a:p>
            <a:r>
              <a:rPr lang="en-US" dirty="0" err="1"/>
              <a:t>np.arange</a:t>
            </a:r>
            <a:endParaRPr lang="en-US" dirty="0"/>
          </a:p>
          <a:p>
            <a:endParaRPr lang="en-US" dirty="0"/>
          </a:p>
          <a:p>
            <a:r>
              <a:rPr lang="en-US" dirty="0" err="1"/>
              <a:t>np.random</a:t>
            </a:r>
            <a:endParaRPr lang="en-US" dirty="0"/>
          </a:p>
        </p:txBody>
      </p:sp>
      <p:sp>
        <p:nvSpPr>
          <p:cNvPr id="6" name="Rectangle 5"/>
          <p:cNvSpPr/>
          <p:nvPr/>
        </p:nvSpPr>
        <p:spPr>
          <a:xfrm>
            <a:off x="2292626" y="1593154"/>
            <a:ext cx="4876800" cy="4401205"/>
          </a:xfrm>
          <a:prstGeom prst="rect">
            <a:avLst/>
          </a:prstGeom>
        </p:spPr>
        <p:txBody>
          <a:bodyPr wrap="square">
            <a:spAutoFit/>
          </a:bodyPr>
          <a:lstStyle/>
          <a:p>
            <a:r>
              <a:rPr lang="en-US" sz="2000" dirty="0">
                <a:solidFill>
                  <a:srgbClr val="000080"/>
                </a:solidFill>
              </a:rPr>
              <a:t>In [</a:t>
            </a:r>
            <a:r>
              <a:rPr lang="en-US" sz="2000" b="1" dirty="0">
                <a:solidFill>
                  <a:srgbClr val="000080"/>
                </a:solidFill>
              </a:rPr>
              <a:t>65</a:t>
            </a:r>
            <a:r>
              <a:rPr lang="en-US" sz="2000" dirty="0">
                <a:solidFill>
                  <a:srgbClr val="000080"/>
                </a:solidFill>
              </a:rPr>
              <a:t>]:</a:t>
            </a:r>
            <a:r>
              <a:rPr lang="en-US" sz="2000" dirty="0"/>
              <a:t> </a:t>
            </a:r>
            <a:r>
              <a:rPr lang="en-US" sz="2000" dirty="0" err="1"/>
              <a:t>np.array</a:t>
            </a:r>
            <a:r>
              <a:rPr lang="en-US" sz="2000" dirty="0"/>
              <a:t>([[0,1,2],[2,3,4]])</a:t>
            </a:r>
          </a:p>
          <a:p>
            <a:r>
              <a:rPr lang="en-US" sz="2000" dirty="0">
                <a:solidFill>
                  <a:srgbClr val="8B0000"/>
                </a:solidFill>
              </a:rPr>
              <a:t>Out[</a:t>
            </a:r>
            <a:r>
              <a:rPr lang="en-US" sz="2000" b="1" dirty="0">
                <a:solidFill>
                  <a:srgbClr val="8B0000"/>
                </a:solidFill>
              </a:rPr>
              <a:t>65</a:t>
            </a:r>
            <a:r>
              <a:rPr lang="en-US" sz="2000" dirty="0">
                <a:solidFill>
                  <a:srgbClr val="8B0000"/>
                </a:solidFill>
              </a:rPr>
              <a:t>]:</a:t>
            </a:r>
            <a:r>
              <a:rPr lang="en-US" sz="2000" dirty="0"/>
              <a:t> </a:t>
            </a:r>
          </a:p>
          <a:p>
            <a:r>
              <a:rPr lang="en-US" sz="2000" dirty="0"/>
              <a:t>array([[0, 1, 2],</a:t>
            </a:r>
          </a:p>
          <a:p>
            <a:r>
              <a:rPr lang="en-US" sz="2000" dirty="0"/>
              <a:t>[2, 3, 4]])</a:t>
            </a:r>
            <a:br>
              <a:rPr lang="en-US" sz="2000" dirty="0"/>
            </a:br>
            <a:endParaRPr lang="en-US" sz="2000" dirty="0"/>
          </a:p>
          <a:p>
            <a:r>
              <a:rPr lang="en-US" sz="2000" dirty="0">
                <a:solidFill>
                  <a:srgbClr val="000080"/>
                </a:solidFill>
              </a:rPr>
              <a:t>In [</a:t>
            </a:r>
            <a:r>
              <a:rPr lang="en-US" sz="2000" b="1" dirty="0">
                <a:solidFill>
                  <a:srgbClr val="000080"/>
                </a:solidFill>
              </a:rPr>
              <a:t>66</a:t>
            </a:r>
            <a:r>
              <a:rPr lang="en-US" sz="2000" dirty="0">
                <a:solidFill>
                  <a:srgbClr val="000080"/>
                </a:solidFill>
              </a:rPr>
              <a:t>]:</a:t>
            </a:r>
            <a:r>
              <a:rPr lang="en-US" sz="2000" dirty="0"/>
              <a:t> </a:t>
            </a:r>
            <a:r>
              <a:rPr lang="en-US" sz="2000" dirty="0" err="1"/>
              <a:t>np.zeros</a:t>
            </a:r>
            <a:r>
              <a:rPr lang="en-US" sz="2000" dirty="0"/>
              <a:t>((2,3))</a:t>
            </a:r>
          </a:p>
          <a:p>
            <a:r>
              <a:rPr lang="en-US" sz="2000" dirty="0">
                <a:solidFill>
                  <a:srgbClr val="8B0000"/>
                </a:solidFill>
              </a:rPr>
              <a:t>Out[</a:t>
            </a:r>
            <a:r>
              <a:rPr lang="en-US" sz="2000" b="1" dirty="0">
                <a:solidFill>
                  <a:srgbClr val="8B0000"/>
                </a:solidFill>
              </a:rPr>
              <a:t>66</a:t>
            </a:r>
            <a:r>
              <a:rPr lang="en-US" sz="2000" dirty="0">
                <a:solidFill>
                  <a:srgbClr val="8B0000"/>
                </a:solidFill>
              </a:rPr>
              <a:t>]:</a:t>
            </a:r>
            <a:r>
              <a:rPr lang="en-US" sz="2000" dirty="0"/>
              <a:t> </a:t>
            </a:r>
          </a:p>
          <a:p>
            <a:r>
              <a:rPr lang="en-US" sz="2000" dirty="0"/>
              <a:t>array([[ 0., 0., 0.],</a:t>
            </a:r>
          </a:p>
          <a:p>
            <a:r>
              <a:rPr lang="en-US" sz="2000" dirty="0"/>
              <a:t>[ 0., 0., 0.]])</a:t>
            </a:r>
          </a:p>
          <a:p>
            <a:endParaRPr lang="en-US" sz="2000" dirty="0"/>
          </a:p>
          <a:p>
            <a:r>
              <a:rPr lang="en-US" sz="2000" dirty="0">
                <a:solidFill>
                  <a:srgbClr val="000080"/>
                </a:solidFill>
              </a:rPr>
              <a:t>In [</a:t>
            </a:r>
            <a:r>
              <a:rPr lang="en-US" sz="2000" b="1" dirty="0">
                <a:solidFill>
                  <a:srgbClr val="000080"/>
                </a:solidFill>
              </a:rPr>
              <a:t>67</a:t>
            </a:r>
            <a:r>
              <a:rPr lang="en-US" sz="2000" dirty="0">
                <a:solidFill>
                  <a:srgbClr val="000080"/>
                </a:solidFill>
              </a:rPr>
              <a:t>]:</a:t>
            </a:r>
            <a:r>
              <a:rPr lang="en-US" sz="2000" dirty="0"/>
              <a:t> </a:t>
            </a:r>
            <a:r>
              <a:rPr lang="en-US" sz="2000" dirty="0" err="1"/>
              <a:t>np.ones</a:t>
            </a:r>
            <a:r>
              <a:rPr lang="en-US" sz="2000" dirty="0"/>
              <a:t>((2,3))</a:t>
            </a:r>
          </a:p>
          <a:p>
            <a:r>
              <a:rPr lang="en-US" sz="2000" dirty="0">
                <a:solidFill>
                  <a:srgbClr val="8B0000"/>
                </a:solidFill>
              </a:rPr>
              <a:t>Out[</a:t>
            </a:r>
            <a:r>
              <a:rPr lang="en-US" sz="2000" b="1" dirty="0">
                <a:solidFill>
                  <a:srgbClr val="8B0000"/>
                </a:solidFill>
              </a:rPr>
              <a:t>67</a:t>
            </a:r>
            <a:r>
              <a:rPr lang="en-US" sz="2000" dirty="0">
                <a:solidFill>
                  <a:srgbClr val="8B0000"/>
                </a:solidFill>
              </a:rPr>
              <a:t>]:</a:t>
            </a:r>
            <a:r>
              <a:rPr lang="en-US" sz="2000" dirty="0"/>
              <a:t> </a:t>
            </a:r>
          </a:p>
          <a:p>
            <a:r>
              <a:rPr lang="en-US" sz="2000" dirty="0"/>
              <a:t>array([[ 1., 1., 1.],</a:t>
            </a:r>
          </a:p>
          <a:p>
            <a:r>
              <a:rPr lang="en-US" sz="2000" dirty="0"/>
              <a:t>[ 1., 1., 1.]])</a:t>
            </a:r>
          </a:p>
        </p:txBody>
      </p:sp>
      <p:sp>
        <p:nvSpPr>
          <p:cNvPr id="7" name="Rectangle 6"/>
          <p:cNvSpPr/>
          <p:nvPr/>
        </p:nvSpPr>
        <p:spPr>
          <a:xfrm>
            <a:off x="7580243" y="430252"/>
            <a:ext cx="4325295" cy="31393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200" dirty="0">
                <a:solidFill>
                  <a:srgbClr val="000080"/>
                </a:solidFill>
              </a:rPr>
              <a:t>In [</a:t>
            </a:r>
            <a:r>
              <a:rPr lang="en-US" sz="2200" b="1" dirty="0">
                <a:solidFill>
                  <a:srgbClr val="000080"/>
                </a:solidFill>
              </a:rPr>
              <a:t>69</a:t>
            </a:r>
            <a:r>
              <a:rPr lang="en-US" sz="2200" dirty="0">
                <a:solidFill>
                  <a:srgbClr val="000080"/>
                </a:solidFill>
              </a:rPr>
              <a:t>]:</a:t>
            </a:r>
            <a:r>
              <a:rPr lang="en-US" sz="2200" dirty="0"/>
              <a:t> </a:t>
            </a:r>
            <a:r>
              <a:rPr lang="en-US" sz="2200" dirty="0" err="1"/>
              <a:t>np.eye</a:t>
            </a:r>
            <a:r>
              <a:rPr lang="en-US" sz="2200" dirty="0"/>
              <a:t>(3)</a:t>
            </a:r>
          </a:p>
          <a:p>
            <a:r>
              <a:rPr lang="en-US" sz="2200" dirty="0">
                <a:solidFill>
                  <a:srgbClr val="8B0000"/>
                </a:solidFill>
              </a:rPr>
              <a:t>Out[</a:t>
            </a:r>
            <a:r>
              <a:rPr lang="en-US" sz="2200" b="1" dirty="0">
                <a:solidFill>
                  <a:srgbClr val="8B0000"/>
                </a:solidFill>
              </a:rPr>
              <a:t>69</a:t>
            </a:r>
            <a:r>
              <a:rPr lang="en-US" sz="2200" dirty="0">
                <a:solidFill>
                  <a:srgbClr val="8B0000"/>
                </a:solidFill>
              </a:rPr>
              <a:t>]:</a:t>
            </a:r>
            <a:r>
              <a:rPr lang="en-US" sz="2200" dirty="0"/>
              <a:t> </a:t>
            </a:r>
          </a:p>
          <a:p>
            <a:r>
              <a:rPr lang="en-US" sz="2200" dirty="0"/>
              <a:t>array([[ 1., 0., 0.],</a:t>
            </a:r>
          </a:p>
          <a:p>
            <a:r>
              <a:rPr lang="en-US" sz="2200" dirty="0"/>
              <a:t>[ 0., 1., 0.],</a:t>
            </a:r>
          </a:p>
          <a:p>
            <a:r>
              <a:rPr lang="en-US" sz="2200" dirty="0"/>
              <a:t>[ 0., 0., 1.]])</a:t>
            </a:r>
            <a:br>
              <a:rPr lang="en-US" sz="2200" dirty="0"/>
            </a:br>
            <a:endParaRPr lang="en-US" sz="2200" dirty="0"/>
          </a:p>
          <a:p>
            <a:r>
              <a:rPr lang="en-US" sz="2200" dirty="0">
                <a:solidFill>
                  <a:srgbClr val="000080"/>
                </a:solidFill>
              </a:rPr>
              <a:t>In [</a:t>
            </a:r>
            <a:r>
              <a:rPr lang="en-US" sz="2200" b="1" dirty="0">
                <a:solidFill>
                  <a:srgbClr val="000080"/>
                </a:solidFill>
              </a:rPr>
              <a:t>70</a:t>
            </a:r>
            <a:r>
              <a:rPr lang="en-US" sz="2200" dirty="0">
                <a:solidFill>
                  <a:srgbClr val="000080"/>
                </a:solidFill>
              </a:rPr>
              <a:t>]:</a:t>
            </a:r>
            <a:r>
              <a:rPr lang="en-US" sz="2200" dirty="0"/>
              <a:t> </a:t>
            </a:r>
            <a:r>
              <a:rPr lang="en-US" sz="2200" dirty="0" err="1"/>
              <a:t>np.arange</a:t>
            </a:r>
            <a:r>
              <a:rPr lang="en-US" sz="2200" dirty="0"/>
              <a:t>(0, 10, 2)</a:t>
            </a:r>
          </a:p>
          <a:p>
            <a:r>
              <a:rPr lang="en-US" sz="2200" dirty="0">
                <a:solidFill>
                  <a:srgbClr val="8B0000"/>
                </a:solidFill>
              </a:rPr>
              <a:t>Out[</a:t>
            </a:r>
            <a:r>
              <a:rPr lang="en-US" sz="2200" b="1" dirty="0">
                <a:solidFill>
                  <a:srgbClr val="8B0000"/>
                </a:solidFill>
              </a:rPr>
              <a:t>70</a:t>
            </a:r>
            <a:r>
              <a:rPr lang="en-US" sz="2200" dirty="0">
                <a:solidFill>
                  <a:srgbClr val="8B0000"/>
                </a:solidFill>
              </a:rPr>
              <a:t>]:</a:t>
            </a:r>
            <a:r>
              <a:rPr lang="en-US" sz="2200" dirty="0"/>
              <a:t> array([0, 2, 4, 6, 8])</a:t>
            </a:r>
          </a:p>
          <a:p>
            <a:endParaRPr lang="en-US" sz="2200" dirty="0"/>
          </a:p>
        </p:txBody>
      </p:sp>
      <p:sp>
        <p:nvSpPr>
          <p:cNvPr id="10" name="Rectangle 9"/>
          <p:cNvSpPr/>
          <p:nvPr/>
        </p:nvSpPr>
        <p:spPr>
          <a:xfrm>
            <a:off x="6373588" y="3922917"/>
            <a:ext cx="5818412"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000080"/>
                </a:solidFill>
              </a:rPr>
              <a:t>In [</a:t>
            </a:r>
            <a:r>
              <a:rPr lang="en-US" sz="2400" b="1" dirty="0">
                <a:solidFill>
                  <a:srgbClr val="000080"/>
                </a:solidFill>
              </a:rPr>
              <a:t>295</a:t>
            </a:r>
            <a:r>
              <a:rPr lang="en-US" sz="2400" dirty="0">
                <a:solidFill>
                  <a:srgbClr val="000080"/>
                </a:solidFill>
              </a:rPr>
              <a:t>]:</a:t>
            </a:r>
            <a:r>
              <a:rPr lang="en-US" sz="2400" dirty="0"/>
              <a:t> </a:t>
            </a:r>
            <a:r>
              <a:rPr lang="en-US" sz="2400" dirty="0" err="1"/>
              <a:t>np.random.randint</a:t>
            </a:r>
            <a:r>
              <a:rPr lang="en-US" sz="2400" dirty="0"/>
              <a:t>(0, 10, (3,3))</a:t>
            </a:r>
          </a:p>
          <a:p>
            <a:r>
              <a:rPr lang="en-US" sz="2400" dirty="0">
                <a:solidFill>
                  <a:srgbClr val="8B0000"/>
                </a:solidFill>
              </a:rPr>
              <a:t>Out[</a:t>
            </a:r>
            <a:r>
              <a:rPr lang="en-US" sz="2400" b="1" dirty="0">
                <a:solidFill>
                  <a:srgbClr val="8B0000"/>
                </a:solidFill>
              </a:rPr>
              <a:t>295</a:t>
            </a:r>
            <a:r>
              <a:rPr lang="en-US" sz="2400" dirty="0">
                <a:solidFill>
                  <a:srgbClr val="8B0000"/>
                </a:solidFill>
              </a:rPr>
              <a:t>]:</a:t>
            </a:r>
            <a:r>
              <a:rPr lang="en-US" sz="2400" dirty="0"/>
              <a:t> </a:t>
            </a:r>
          </a:p>
          <a:p>
            <a:r>
              <a:rPr lang="en-US" sz="2400" dirty="0"/>
              <a:t>array([[8, 7, 6],</a:t>
            </a:r>
          </a:p>
          <a:p>
            <a:r>
              <a:rPr lang="en-US" sz="2400" dirty="0"/>
              <a:t>[0, 8, 9],</a:t>
            </a:r>
          </a:p>
          <a:p>
            <a:r>
              <a:rPr lang="en-US" sz="2400" dirty="0"/>
              <a:t>[9, 0, 4]])</a:t>
            </a:r>
          </a:p>
        </p:txBody>
      </p:sp>
      <p:sp>
        <p:nvSpPr>
          <p:cNvPr id="4" name="Date Placeholder 3">
            <a:extLst>
              <a:ext uri="{FF2B5EF4-FFF2-40B4-BE49-F238E27FC236}">
                <a16:creationId xmlns:a16="http://schemas.microsoft.com/office/drawing/2014/main" id="{0297C144-2EEB-9546-B73D-D7E1F0DE745C}"/>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19600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r>
              <a:rPr lang="en-US" dirty="0"/>
              <a:t> data types</a:t>
            </a:r>
          </a:p>
        </p:txBody>
      </p:sp>
      <p:sp>
        <p:nvSpPr>
          <p:cNvPr id="3" name="Content Placeholder 2"/>
          <p:cNvSpPr>
            <a:spLocks noGrp="1"/>
          </p:cNvSpPr>
          <p:nvPr>
            <p:ph idx="1"/>
          </p:nvPr>
        </p:nvSpPr>
        <p:spPr>
          <a:xfrm>
            <a:off x="314324" y="1396729"/>
            <a:ext cx="5198200" cy="4429125"/>
          </a:xfrm>
        </p:spPr>
        <p:txBody>
          <a:bodyPr>
            <a:normAutofit/>
          </a:bodyPr>
          <a:lstStyle/>
          <a:p>
            <a:r>
              <a:rPr lang="en-US" dirty="0"/>
              <a:t>int8, int16, int32, int64</a:t>
            </a:r>
          </a:p>
          <a:p>
            <a:r>
              <a:rPr lang="en-US" dirty="0"/>
              <a:t>float16, float32, float64, float128</a:t>
            </a:r>
          </a:p>
          <a:p>
            <a:r>
              <a:rPr lang="en-US" dirty="0"/>
              <a:t>bool</a:t>
            </a:r>
          </a:p>
          <a:p>
            <a:r>
              <a:rPr lang="en-US" dirty="0"/>
              <a:t>object</a:t>
            </a:r>
          </a:p>
          <a:p>
            <a:r>
              <a:rPr lang="en-US" dirty="0"/>
              <a:t>String</a:t>
            </a:r>
          </a:p>
          <a:p>
            <a:r>
              <a:rPr lang="en-US" dirty="0"/>
              <a:t>Unicode</a:t>
            </a:r>
          </a:p>
          <a:p>
            <a:endParaRPr lang="en-US" dirty="0"/>
          </a:p>
          <a:p>
            <a:r>
              <a:rPr lang="en-US" dirty="0" err="1"/>
              <a:t>gArray.astype</a:t>
            </a:r>
            <a:endParaRPr lang="en-US" dirty="0"/>
          </a:p>
        </p:txBody>
      </p:sp>
      <p:sp>
        <p:nvSpPr>
          <p:cNvPr id="6" name="Rectangle 5"/>
          <p:cNvSpPr/>
          <p:nvPr/>
        </p:nvSpPr>
        <p:spPr>
          <a:xfrm>
            <a:off x="5421086" y="138166"/>
            <a:ext cx="6635505" cy="310854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000080"/>
                </a:solidFill>
                <a:effectLst/>
              </a:rPr>
              <a:t>In [</a:t>
            </a:r>
            <a:r>
              <a:rPr lang="en-US" sz="2800" b="1" dirty="0">
                <a:solidFill>
                  <a:srgbClr val="000080"/>
                </a:solidFill>
                <a:effectLst/>
              </a:rPr>
              <a:t>34</a:t>
            </a:r>
            <a:r>
              <a:rPr lang="en-US" sz="2800" dirty="0">
                <a:solidFill>
                  <a:srgbClr val="000080"/>
                </a:solidFill>
                <a:effectLst/>
              </a:rPr>
              <a:t>]:</a:t>
            </a:r>
            <a:r>
              <a:rPr lang="en-US" sz="2800" dirty="0">
                <a:effectLst/>
              </a:rPr>
              <a:t> </a:t>
            </a:r>
            <a:r>
              <a:rPr lang="en-US" sz="2800" dirty="0" err="1">
                <a:effectLst/>
              </a:rPr>
              <a:t>gArray.astype</a:t>
            </a:r>
            <a:r>
              <a:rPr lang="en-US" sz="2800" dirty="0">
                <a:effectLst/>
              </a:rPr>
              <a:t>(float64)</a:t>
            </a:r>
          </a:p>
          <a:p>
            <a:r>
              <a:rPr lang="en-US" sz="2800" dirty="0">
                <a:solidFill>
                  <a:srgbClr val="8B0000"/>
                </a:solidFill>
                <a:effectLst/>
              </a:rPr>
              <a:t>Out[</a:t>
            </a:r>
            <a:r>
              <a:rPr lang="en-US" sz="2800" b="1" dirty="0">
                <a:solidFill>
                  <a:srgbClr val="8B0000"/>
                </a:solidFill>
                <a:effectLst/>
              </a:rPr>
              <a:t>34</a:t>
            </a:r>
            <a:r>
              <a:rPr lang="en-US" sz="2800" dirty="0">
                <a:solidFill>
                  <a:srgbClr val="8B0000"/>
                </a:solidFill>
                <a:effectLst/>
              </a:rPr>
              <a:t>]:</a:t>
            </a:r>
            <a:r>
              <a:rPr lang="en-US" sz="2800" dirty="0">
                <a:effectLst/>
              </a:rPr>
              <a:t> </a:t>
            </a:r>
          </a:p>
          <a:p>
            <a:r>
              <a:rPr lang="en-US" sz="2800" dirty="0">
                <a:effectLst/>
              </a:rPr>
              <a:t>array([[ 79., 95., 60.],</a:t>
            </a:r>
          </a:p>
          <a:p>
            <a:r>
              <a:rPr lang="en-US" sz="2800" dirty="0">
                <a:effectLst/>
              </a:rPr>
              <a:t>[ 95., 60., 61.],</a:t>
            </a:r>
          </a:p>
          <a:p>
            <a:r>
              <a:rPr lang="en-US" sz="2800" dirty="0">
                <a:effectLst/>
              </a:rPr>
              <a:t>..., </a:t>
            </a:r>
          </a:p>
          <a:p>
            <a:r>
              <a:rPr lang="en-US" sz="2800" dirty="0">
                <a:effectLst/>
              </a:rPr>
              <a:t>[ 82., 89., 61.],</a:t>
            </a:r>
          </a:p>
          <a:p>
            <a:r>
              <a:rPr lang="en-US" sz="2800" dirty="0">
                <a:effectLst/>
              </a:rPr>
              <a:t>[ 94., 67., 88.]])</a:t>
            </a:r>
            <a:endParaRPr lang="en-US" sz="2800" dirty="0"/>
          </a:p>
        </p:txBody>
      </p:sp>
      <p:sp>
        <p:nvSpPr>
          <p:cNvPr id="4" name="TextBox 3"/>
          <p:cNvSpPr txBox="1"/>
          <p:nvPr/>
        </p:nvSpPr>
        <p:spPr>
          <a:xfrm>
            <a:off x="2510537" y="2716957"/>
            <a:ext cx="1354517" cy="461665"/>
          </a:xfrm>
          <a:prstGeom prst="rect">
            <a:avLst/>
          </a:prstGeom>
          <a:noFill/>
        </p:spPr>
        <p:txBody>
          <a:bodyPr wrap="square" rtlCol="0">
            <a:spAutoFit/>
          </a:bodyPr>
          <a:lstStyle/>
          <a:p>
            <a:r>
              <a:rPr lang="en-US" sz="2400" dirty="0"/>
              <a:t>64 bits</a:t>
            </a:r>
          </a:p>
        </p:txBody>
      </p:sp>
      <p:cxnSp>
        <p:nvCxnSpPr>
          <p:cNvPr id="7" name="Straight Arrow Connector 6"/>
          <p:cNvCxnSpPr/>
          <p:nvPr/>
        </p:nvCxnSpPr>
        <p:spPr>
          <a:xfrm flipH="1" flipV="1">
            <a:off x="2807916" y="2161617"/>
            <a:ext cx="211015" cy="562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421086" y="3418159"/>
            <a:ext cx="6635505"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000080"/>
                </a:solidFill>
              </a:rPr>
              <a:t>In [</a:t>
            </a:r>
            <a:r>
              <a:rPr lang="en-US" sz="2400" b="1" dirty="0">
                <a:solidFill>
                  <a:srgbClr val="000080"/>
                </a:solidFill>
              </a:rPr>
              <a:t>79</a:t>
            </a:r>
            <a:r>
              <a:rPr lang="en-US" sz="2400" dirty="0">
                <a:solidFill>
                  <a:srgbClr val="000080"/>
                </a:solidFill>
              </a:rPr>
              <a:t>]:</a:t>
            </a:r>
            <a:r>
              <a:rPr lang="en-US" sz="2400" dirty="0"/>
              <a:t> </a:t>
            </a:r>
            <a:r>
              <a:rPr lang="en-US" sz="2400" dirty="0" err="1"/>
              <a:t>num_string</a:t>
            </a:r>
            <a:r>
              <a:rPr lang="en-US" sz="2400" dirty="0"/>
              <a:t> = array(['1.0', '2.05', '3'])</a:t>
            </a:r>
          </a:p>
          <a:p>
            <a:br>
              <a:rPr lang="en-US" sz="2400" dirty="0"/>
            </a:br>
            <a:r>
              <a:rPr lang="en-US" sz="2400" dirty="0">
                <a:solidFill>
                  <a:srgbClr val="000080"/>
                </a:solidFill>
              </a:rPr>
              <a:t>In [</a:t>
            </a:r>
            <a:r>
              <a:rPr lang="en-US" sz="2400" b="1" dirty="0">
                <a:solidFill>
                  <a:srgbClr val="000080"/>
                </a:solidFill>
              </a:rPr>
              <a:t>81</a:t>
            </a:r>
            <a:r>
              <a:rPr lang="en-US" sz="2400" dirty="0">
                <a:solidFill>
                  <a:srgbClr val="000080"/>
                </a:solidFill>
              </a:rPr>
              <a:t>]:</a:t>
            </a:r>
            <a:r>
              <a:rPr lang="en-US" sz="2400" dirty="0"/>
              <a:t> </a:t>
            </a:r>
            <a:r>
              <a:rPr lang="en-US" sz="2400" dirty="0" err="1"/>
              <a:t>num_string</a:t>
            </a:r>
            <a:endParaRPr lang="en-US" sz="2400" dirty="0"/>
          </a:p>
          <a:p>
            <a:r>
              <a:rPr lang="en-US" sz="2400" dirty="0">
                <a:solidFill>
                  <a:srgbClr val="8B0000"/>
                </a:solidFill>
              </a:rPr>
              <a:t>Out[</a:t>
            </a:r>
            <a:r>
              <a:rPr lang="en-US" sz="2400" b="1" dirty="0">
                <a:solidFill>
                  <a:srgbClr val="8B0000"/>
                </a:solidFill>
              </a:rPr>
              <a:t>81</a:t>
            </a:r>
            <a:r>
              <a:rPr lang="en-US" sz="2400" dirty="0">
                <a:solidFill>
                  <a:srgbClr val="8B0000"/>
                </a:solidFill>
              </a:rPr>
              <a:t>]:</a:t>
            </a:r>
            <a:r>
              <a:rPr lang="en-US" sz="2400" dirty="0"/>
              <a:t> </a:t>
            </a:r>
          </a:p>
          <a:p>
            <a:r>
              <a:rPr lang="en-US" sz="2400" dirty="0"/>
              <a:t>array(['1.0', '2.05', '3’],  </a:t>
            </a:r>
            <a:r>
              <a:rPr lang="en-US" sz="2400" dirty="0" err="1"/>
              <a:t>dtype</a:t>
            </a:r>
            <a:r>
              <a:rPr lang="en-US" sz="2400" dirty="0"/>
              <a:t>='&lt;U4')</a:t>
            </a:r>
          </a:p>
          <a:p>
            <a:br>
              <a:rPr lang="en-US" sz="2400" dirty="0"/>
            </a:br>
            <a:r>
              <a:rPr lang="en-US" sz="2400" dirty="0">
                <a:solidFill>
                  <a:srgbClr val="000080"/>
                </a:solidFill>
              </a:rPr>
              <a:t>In [</a:t>
            </a:r>
            <a:r>
              <a:rPr lang="en-US" sz="2400" b="1" dirty="0">
                <a:solidFill>
                  <a:srgbClr val="000080"/>
                </a:solidFill>
              </a:rPr>
              <a:t>82</a:t>
            </a:r>
            <a:r>
              <a:rPr lang="en-US" sz="2400" dirty="0">
                <a:solidFill>
                  <a:srgbClr val="000080"/>
                </a:solidFill>
              </a:rPr>
              <a:t>]:</a:t>
            </a:r>
            <a:r>
              <a:rPr lang="en-US" sz="2400" dirty="0"/>
              <a:t> </a:t>
            </a:r>
            <a:r>
              <a:rPr lang="en-US" sz="2400" dirty="0" err="1"/>
              <a:t>num_string.astype</a:t>
            </a:r>
            <a:r>
              <a:rPr lang="en-US" sz="2400" dirty="0"/>
              <a:t>(float)</a:t>
            </a:r>
          </a:p>
          <a:p>
            <a:r>
              <a:rPr lang="en-US" sz="2400" dirty="0">
                <a:solidFill>
                  <a:srgbClr val="8B0000"/>
                </a:solidFill>
              </a:rPr>
              <a:t>Out[</a:t>
            </a:r>
            <a:r>
              <a:rPr lang="en-US" sz="2400" b="1" dirty="0">
                <a:solidFill>
                  <a:srgbClr val="8B0000"/>
                </a:solidFill>
              </a:rPr>
              <a:t>82</a:t>
            </a:r>
            <a:r>
              <a:rPr lang="en-US" sz="2400" dirty="0">
                <a:solidFill>
                  <a:srgbClr val="8B0000"/>
                </a:solidFill>
              </a:rPr>
              <a:t>]:</a:t>
            </a:r>
            <a:r>
              <a:rPr lang="en-US" sz="2400" dirty="0"/>
              <a:t> array([ 1. , 2.05, 3. ])</a:t>
            </a:r>
          </a:p>
        </p:txBody>
      </p:sp>
      <p:pic>
        <p:nvPicPr>
          <p:cNvPr id="5" name="Picture 4">
            <a:extLst>
              <a:ext uri="{FF2B5EF4-FFF2-40B4-BE49-F238E27FC236}">
                <a16:creationId xmlns:a16="http://schemas.microsoft.com/office/drawing/2014/main" id="{DA90EA68-161A-9A43-BF63-7E4A8650BA21}"/>
              </a:ext>
            </a:extLst>
          </p:cNvPr>
          <p:cNvPicPr>
            <a:picLocks noChangeAspect="1"/>
          </p:cNvPicPr>
          <p:nvPr/>
        </p:nvPicPr>
        <p:blipFill rotWithShape="1">
          <a:blip r:embed="rId2"/>
          <a:srcRect l="13372" t="67428" r="69467" b="13715"/>
          <a:stretch/>
        </p:blipFill>
        <p:spPr>
          <a:xfrm>
            <a:off x="221725" y="4789178"/>
            <a:ext cx="2968471" cy="1573528"/>
          </a:xfrm>
          <a:prstGeom prst="rect">
            <a:avLst/>
          </a:prstGeom>
        </p:spPr>
      </p:pic>
      <p:sp>
        <p:nvSpPr>
          <p:cNvPr id="8" name="Date Placeholder 7">
            <a:extLst>
              <a:ext uri="{FF2B5EF4-FFF2-40B4-BE49-F238E27FC236}">
                <a16:creationId xmlns:a16="http://schemas.microsoft.com/office/drawing/2014/main" id="{B63A3BE2-E43D-0A46-B0F1-DBD552C37CF0}"/>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731606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0943-5348-8D42-911D-8A884C2AA1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6A3291-1A96-6F42-8732-91BDD4A2006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CE6C5B-F0F0-F34D-B41B-565676F21B36}"/>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A6A2930A-C127-F04C-BC0B-317C7B07E89D}"/>
              </a:ext>
            </a:extLst>
          </p:cNvPr>
          <p:cNvPicPr>
            <a:picLocks noChangeAspect="1"/>
          </p:cNvPicPr>
          <p:nvPr/>
        </p:nvPicPr>
        <p:blipFill rotWithShape="1">
          <a:blip r:embed="rId2"/>
          <a:srcRect l="28865" t="4375" r="12983" b="55652"/>
          <a:stretch/>
        </p:blipFill>
        <p:spPr>
          <a:xfrm>
            <a:off x="314325" y="1216301"/>
            <a:ext cx="11188664" cy="4806812"/>
          </a:xfrm>
          <a:prstGeom prst="rect">
            <a:avLst/>
          </a:prstGeom>
        </p:spPr>
      </p:pic>
    </p:spTree>
    <p:extLst>
      <p:ext uri="{BB962C8B-B14F-4D97-AF65-F5344CB8AC3E}">
        <p14:creationId xmlns:p14="http://schemas.microsoft.com/office/powerpoint/2010/main" val="267810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DBAD-BA4D-FE45-B5F0-C29DEF6F83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82EE7-E078-3347-9818-24F556D99D0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4516DB7-602D-F140-A7D7-7EED2445E9F6}"/>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8A329A7-C4FB-2646-B2AC-33205DF42EDB}"/>
              </a:ext>
            </a:extLst>
          </p:cNvPr>
          <p:cNvPicPr>
            <a:picLocks noChangeAspect="1"/>
          </p:cNvPicPr>
          <p:nvPr/>
        </p:nvPicPr>
        <p:blipFill>
          <a:blip r:embed="rId2"/>
          <a:stretch>
            <a:fillRect/>
          </a:stretch>
        </p:blipFill>
        <p:spPr>
          <a:xfrm>
            <a:off x="303982" y="220091"/>
            <a:ext cx="8058361" cy="5884724"/>
          </a:xfrm>
          <a:prstGeom prst="rect">
            <a:avLst/>
          </a:prstGeom>
        </p:spPr>
      </p:pic>
    </p:spTree>
    <p:extLst>
      <p:ext uri="{BB962C8B-B14F-4D97-AF65-F5344CB8AC3E}">
        <p14:creationId xmlns:p14="http://schemas.microsoft.com/office/powerpoint/2010/main" val="146333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indexing and slicing (cont’d)</a:t>
            </a:r>
          </a:p>
        </p:txBody>
      </p:sp>
      <p:sp>
        <p:nvSpPr>
          <p:cNvPr id="4" name="Rectangle 3"/>
          <p:cNvSpPr/>
          <p:nvPr/>
        </p:nvSpPr>
        <p:spPr>
          <a:xfrm>
            <a:off x="6106161" y="1571625"/>
            <a:ext cx="5078825" cy="1200329"/>
          </a:xfrm>
          <a:prstGeom prst="rect">
            <a:avLst/>
          </a:prstGeom>
          <a:ln>
            <a:solidFill>
              <a:schemeClr val="accent1"/>
            </a:solidFill>
          </a:ln>
        </p:spPr>
        <p:txBody>
          <a:bodyPr wrap="square">
            <a:spAutoFit/>
          </a:bodyPr>
          <a:lstStyle/>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79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p>
        </p:txBody>
      </p:sp>
      <p:sp>
        <p:nvSpPr>
          <p:cNvPr id="5" name="Rectangle 4"/>
          <p:cNvSpPr/>
          <p:nvPr/>
        </p:nvSpPr>
        <p:spPr>
          <a:xfrm>
            <a:off x="559654" y="2344988"/>
            <a:ext cx="5287889" cy="2585323"/>
          </a:xfrm>
          <a:prstGeom prst="rect">
            <a:avLst/>
          </a:prstGeom>
          <a:ln>
            <a:solidFill>
              <a:schemeClr val="accent1"/>
            </a:solidFill>
          </a:ln>
        </p:spPr>
        <p:txBody>
          <a:bodyPr wrap="square">
            <a:spAutoFit/>
          </a:bodyPr>
          <a:lstStyle/>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152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152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79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84</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82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88</a:t>
            </a:r>
            <a:r>
              <a:rPr lang="en-US" b="1" dirty="0">
                <a:solidFill>
                  <a:srgbClr val="000080"/>
                </a:solidFill>
                <a:latin typeface="Courier New" panose="02070309020205020404" pitchFamily="49" charset="0"/>
              </a:rPr>
              <a:t>]])</a:t>
            </a:r>
            <a:endParaRPr lang="en-US" dirty="0"/>
          </a:p>
        </p:txBody>
      </p:sp>
      <p:sp>
        <p:nvSpPr>
          <p:cNvPr id="8" name="Rectangle 7"/>
          <p:cNvSpPr/>
          <p:nvPr/>
        </p:nvSpPr>
        <p:spPr>
          <a:xfrm>
            <a:off x="6122835" y="2957155"/>
            <a:ext cx="5062151" cy="1200329"/>
          </a:xfrm>
          <a:prstGeom prst="rect">
            <a:avLst/>
          </a:prstGeom>
          <a:ln>
            <a:solidFill>
              <a:schemeClr val="accent1"/>
            </a:solidFill>
          </a:ln>
        </p:spPr>
        <p:txBody>
          <a:bodyPr wrap="square">
            <a:spAutoFit/>
          </a:bodyPr>
          <a:lstStyle/>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175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175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79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84</a:t>
            </a:r>
            <a:r>
              <a:rPr lang="en-US" b="1" dirty="0">
                <a:solidFill>
                  <a:srgbClr val="000080"/>
                </a:solidFill>
                <a:latin typeface="Courier New" panose="02070309020205020404" pitchFamily="49" charset="0"/>
              </a:rPr>
              <a:t>]])</a:t>
            </a:r>
            <a:endParaRPr lang="en-US" dirty="0"/>
          </a:p>
        </p:txBody>
      </p:sp>
      <p:sp>
        <p:nvSpPr>
          <p:cNvPr id="19" name="Rectangle 18"/>
          <p:cNvSpPr/>
          <p:nvPr/>
        </p:nvSpPr>
        <p:spPr>
          <a:xfrm>
            <a:off x="6099516" y="4330147"/>
            <a:ext cx="5085471" cy="1200329"/>
          </a:xfrm>
          <a:prstGeom prst="rect">
            <a:avLst/>
          </a:prstGeom>
          <a:ln>
            <a:solidFill>
              <a:schemeClr val="accent1"/>
            </a:solidFill>
          </a:ln>
        </p:spPr>
        <p:txBody>
          <a:bodyPr wrap="square">
            <a:spAutoFit/>
          </a:bodyPr>
          <a:lstStyle/>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79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84</a:t>
            </a:r>
            <a:r>
              <a:rPr lang="en-US" b="1" dirty="0">
                <a:solidFill>
                  <a:srgbClr val="000080"/>
                </a:solidFill>
                <a:latin typeface="Courier New" panose="02070309020205020404" pitchFamily="49" charset="0"/>
              </a:rPr>
              <a:t>]])</a:t>
            </a:r>
            <a:endParaRPr lang="en-US" dirty="0"/>
          </a:p>
        </p:txBody>
      </p:sp>
      <p:sp>
        <p:nvSpPr>
          <p:cNvPr id="3" name="Date Placeholder 2">
            <a:extLst>
              <a:ext uri="{FF2B5EF4-FFF2-40B4-BE49-F238E27FC236}">
                <a16:creationId xmlns:a16="http://schemas.microsoft.com/office/drawing/2014/main" id="{16A1C17C-D346-8545-BAC7-92B775A9DEB4}"/>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39634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slices are views</a:t>
            </a:r>
          </a:p>
        </p:txBody>
      </p:sp>
      <p:sp>
        <p:nvSpPr>
          <p:cNvPr id="6" name="Rectangle 5"/>
          <p:cNvSpPr/>
          <p:nvPr/>
        </p:nvSpPr>
        <p:spPr>
          <a:xfrm>
            <a:off x="838200" y="1476604"/>
            <a:ext cx="4230189" cy="3139321"/>
          </a:xfrm>
          <a:prstGeom prst="rect">
            <a:avLst/>
          </a:prstGeom>
        </p:spPr>
        <p:txBody>
          <a:bodyPr wrap="square">
            <a:spAutoFit/>
          </a:bodyPr>
          <a:lstStyle/>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202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100</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203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203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84</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88</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p:txBody>
      </p:sp>
      <p:sp>
        <p:nvSpPr>
          <p:cNvPr id="9" name="Rectangle 8"/>
          <p:cNvSpPr/>
          <p:nvPr/>
        </p:nvSpPr>
        <p:spPr>
          <a:xfrm>
            <a:off x="6100689" y="1476604"/>
            <a:ext cx="5508381" cy="2585323"/>
          </a:xfrm>
          <a:prstGeom prst="rect">
            <a:avLst/>
          </a:prstGeom>
        </p:spPr>
        <p:txBody>
          <a:bodyPr wrap="square">
            <a:spAutoFit/>
          </a:bodyPr>
          <a:lstStyle/>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254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arr2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copy</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arr2 </a:t>
            </a:r>
            <a:r>
              <a:rPr lang="en-US" b="1" dirty="0">
                <a:solidFill>
                  <a:srgbClr val="0000FF"/>
                </a:solidFill>
                <a:latin typeface="Courier New" panose="02070309020205020404" pitchFamily="49" charset="0"/>
              </a:rPr>
              <a:t>is</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258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arr2</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100</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p>
        </p:txBody>
      </p:sp>
      <p:sp>
        <p:nvSpPr>
          <p:cNvPr id="11" name="TextBox 10"/>
          <p:cNvSpPr txBox="1"/>
          <p:nvPr/>
        </p:nvSpPr>
        <p:spPr>
          <a:xfrm>
            <a:off x="838200" y="5238493"/>
            <a:ext cx="7167090" cy="523220"/>
          </a:xfrm>
          <a:prstGeom prst="rect">
            <a:avLst/>
          </a:prstGeom>
          <a:noFill/>
        </p:spPr>
        <p:txBody>
          <a:bodyPr wrap="none" rtlCol="0">
            <a:spAutoFit/>
          </a:bodyPr>
          <a:lstStyle/>
          <a:p>
            <a:r>
              <a:rPr lang="en-US" sz="2800" dirty="0"/>
              <a:t>Use .copy() to make a copy of an array explicitly.</a:t>
            </a:r>
          </a:p>
        </p:txBody>
      </p:sp>
      <p:sp>
        <p:nvSpPr>
          <p:cNvPr id="3" name="Date Placeholder 2">
            <a:extLst>
              <a:ext uri="{FF2B5EF4-FFF2-40B4-BE49-F238E27FC236}">
                <a16:creationId xmlns:a16="http://schemas.microsoft.com/office/drawing/2014/main" id="{26F108F4-56B8-D440-8F37-7CE51D474B9F}"/>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33921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7B14-1A06-6142-B832-B9D5027BBE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1E8758-7A5B-4F4A-B7CF-6C4E31AFA32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A798D6E-6D01-DC4A-BC69-AF4AB4FC9AC3}"/>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360F954E-CB54-8149-BB81-E42760C851F0}"/>
              </a:ext>
            </a:extLst>
          </p:cNvPr>
          <p:cNvPicPr>
            <a:picLocks noChangeAspect="1"/>
          </p:cNvPicPr>
          <p:nvPr/>
        </p:nvPicPr>
        <p:blipFill rotWithShape="1">
          <a:blip r:embed="rId2"/>
          <a:srcRect l="9843" t="8985" r="17331" b="8533"/>
          <a:stretch/>
        </p:blipFill>
        <p:spPr>
          <a:xfrm>
            <a:off x="254691" y="300037"/>
            <a:ext cx="9008579" cy="6376819"/>
          </a:xfrm>
          <a:prstGeom prst="rect">
            <a:avLst/>
          </a:prstGeom>
        </p:spPr>
      </p:pic>
    </p:spTree>
    <p:extLst>
      <p:ext uri="{BB962C8B-B14F-4D97-AF65-F5344CB8AC3E}">
        <p14:creationId xmlns:p14="http://schemas.microsoft.com/office/powerpoint/2010/main" val="378745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indexing</a:t>
            </a:r>
          </a:p>
        </p:txBody>
      </p:sp>
      <p:sp>
        <p:nvSpPr>
          <p:cNvPr id="7" name="Rectangle 6"/>
          <p:cNvSpPr/>
          <p:nvPr/>
        </p:nvSpPr>
        <p:spPr>
          <a:xfrm>
            <a:off x="220647" y="1697906"/>
            <a:ext cx="5693229" cy="3139321"/>
          </a:xfrm>
          <a:prstGeom prst="rect">
            <a:avLst/>
          </a:prstGeom>
        </p:spPr>
        <p:txBody>
          <a:bodyPr wrap="square">
            <a:spAutoFit/>
          </a:bodyPr>
          <a:lstStyle/>
          <a:p>
            <a:r>
              <a:rPr lang="en-US" dirty="0">
                <a:solidFill>
                  <a:srgbClr val="008000"/>
                </a:solidFill>
                <a:latin typeface="Courier New" panose="02070309020205020404" pitchFamily="49" charset="0"/>
              </a:rPr>
              <a:t># select record for female students</a:t>
            </a:r>
            <a:endParaRPr lang="en-US" dirty="0">
              <a:solidFill>
                <a:srgbClr val="000000"/>
              </a:solidFill>
              <a:latin typeface="Courier New" panose="02070309020205020404" pitchFamily="49" charset="0"/>
            </a:endParaRPr>
          </a:p>
          <a:p>
            <a:r>
              <a:rPr lang="da-DK" dirty="0">
                <a:solidFill>
                  <a:srgbClr val="000000"/>
                </a:solidFill>
                <a:latin typeface="Courier New" panose="02070309020205020404" pitchFamily="49" charset="0"/>
              </a:rPr>
              <a:t>In </a:t>
            </a:r>
            <a:r>
              <a:rPr lang="da-DK" b="1" dirty="0">
                <a:solidFill>
                  <a:srgbClr val="000080"/>
                </a:solidFill>
                <a:latin typeface="Courier New" panose="02070309020205020404" pitchFamily="49" charset="0"/>
              </a:rPr>
              <a:t>[</a:t>
            </a:r>
            <a:r>
              <a:rPr lang="da-DK" dirty="0">
                <a:solidFill>
                  <a:srgbClr val="FF0000"/>
                </a:solidFill>
                <a:latin typeface="Courier New" panose="02070309020205020404" pitchFamily="49" charset="0"/>
              </a:rPr>
              <a:t>262</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female </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True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False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True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True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False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True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False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False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False</a:t>
            </a:r>
            <a:r>
              <a:rPr lang="da-DK" b="1" dirty="0">
                <a:solidFill>
                  <a:srgbClr val="000080"/>
                </a:solidFill>
                <a:latin typeface="Courier New" panose="02070309020205020404" pitchFamily="49" charset="0"/>
              </a:rPr>
              <a:t>,</a:t>
            </a:r>
            <a:r>
              <a:rPr lang="da-DK" dirty="0">
                <a:solidFill>
                  <a:srgbClr val="000000"/>
                </a:solidFill>
                <a:latin typeface="Courier New" panose="02070309020205020404" pitchFamily="49" charset="0"/>
              </a:rPr>
              <a:t> </a:t>
            </a:r>
            <a:r>
              <a:rPr lang="da-DK" b="1" dirty="0">
                <a:solidFill>
                  <a:srgbClr val="0000FF"/>
                </a:solidFill>
                <a:latin typeface="Courier New" panose="02070309020205020404" pitchFamily="49" charset="0"/>
              </a:rPr>
              <a:t>False</a:t>
            </a:r>
            <a:r>
              <a:rPr lang="da-DK" b="1" dirty="0">
                <a:solidFill>
                  <a:srgbClr val="000080"/>
                </a:solidFill>
                <a:latin typeface="Courier New" panose="02070309020205020404" pitchFamily="49" charset="0"/>
              </a:rPr>
              <a:t>]</a:t>
            </a:r>
            <a:endParaRPr lang="da-DK"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female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84</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97</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96</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p:txBody>
      </p:sp>
      <p:sp>
        <p:nvSpPr>
          <p:cNvPr id="8" name="Rectangle 7"/>
          <p:cNvSpPr/>
          <p:nvPr/>
        </p:nvSpPr>
        <p:spPr>
          <a:xfrm>
            <a:off x="6175513" y="1027906"/>
            <a:ext cx="5844209" cy="1754326"/>
          </a:xfrm>
          <a:prstGeom prst="rect">
            <a:avLst/>
          </a:prstGeom>
        </p:spPr>
        <p:txBody>
          <a:bodyPr wrap="square">
            <a:spAutoFit/>
          </a:bodyPr>
          <a:lstStyle/>
          <a:p>
            <a:r>
              <a:rPr lang="en-US" dirty="0">
                <a:solidFill>
                  <a:srgbClr val="008000"/>
                </a:solidFill>
                <a:latin typeface="Courier New" panose="02070309020205020404" pitchFamily="49" charset="0"/>
              </a:rPr>
              <a:t># select record for those who had # &lt;= 70 in final</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]&lt;</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82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61</a:t>
            </a:r>
            <a:r>
              <a:rPr lang="en-US" b="1" dirty="0">
                <a:solidFill>
                  <a:srgbClr val="000080"/>
                </a:solidFill>
                <a:latin typeface="Courier New" panose="02070309020205020404" pitchFamily="49" charset="0"/>
              </a:rPr>
              <a:t>]])</a:t>
            </a:r>
            <a:endParaRPr lang="en-US" dirty="0"/>
          </a:p>
        </p:txBody>
      </p:sp>
      <p:sp>
        <p:nvSpPr>
          <p:cNvPr id="9" name="Rectangle 8"/>
          <p:cNvSpPr/>
          <p:nvPr/>
        </p:nvSpPr>
        <p:spPr>
          <a:xfrm>
            <a:off x="6175513" y="3441680"/>
            <a:ext cx="5844209" cy="3416320"/>
          </a:xfrm>
          <a:prstGeom prst="rect">
            <a:avLst/>
          </a:prstGeom>
        </p:spPr>
        <p:txBody>
          <a:bodyPr wrap="square">
            <a:spAutoFit/>
          </a:bodyPr>
          <a:lstStyle/>
          <a:p>
            <a:r>
              <a:rPr lang="en-US" dirty="0">
                <a:solidFill>
                  <a:srgbClr val="008000"/>
                </a:solidFill>
                <a:latin typeface="Courier New" panose="02070309020205020404" pitchFamily="49" charset="0"/>
              </a:rPr>
              <a:t># anything &lt; 70 is changed to 70</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gArray</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gArray</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268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100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84</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94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88</a:t>
            </a:r>
            <a:r>
              <a:rPr lang="en-US" b="1" dirty="0">
                <a:solidFill>
                  <a:srgbClr val="000080"/>
                </a:solidFill>
                <a:latin typeface="Courier New" panose="02070309020205020404" pitchFamily="49" charset="0"/>
              </a:rPr>
              <a:t>]])</a:t>
            </a:r>
            <a:endParaRPr lang="en-US" dirty="0"/>
          </a:p>
        </p:txBody>
      </p:sp>
      <p:sp>
        <p:nvSpPr>
          <p:cNvPr id="3" name="Date Placeholder 2">
            <a:extLst>
              <a:ext uri="{FF2B5EF4-FFF2-40B4-BE49-F238E27FC236}">
                <a16:creationId xmlns:a16="http://schemas.microsoft.com/office/drawing/2014/main" id="{B301C246-DCBB-974F-8B90-EDB55F5EBDC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73555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F878-F69A-FF47-8C74-7308E7C3A91D}"/>
              </a:ext>
            </a:extLst>
          </p:cNvPr>
          <p:cNvSpPr>
            <a:spLocks noGrp="1"/>
          </p:cNvSpPr>
          <p:nvPr>
            <p:ph type="title"/>
          </p:nvPr>
        </p:nvSpPr>
        <p:spPr/>
        <p:txBody>
          <a:bodyPr/>
          <a:lstStyle/>
          <a:p>
            <a:r>
              <a:rPr lang="en-US" dirty="0"/>
              <a:t>Reshape</a:t>
            </a:r>
          </a:p>
        </p:txBody>
      </p:sp>
      <p:sp>
        <p:nvSpPr>
          <p:cNvPr id="3" name="Content Placeholder 2">
            <a:extLst>
              <a:ext uri="{FF2B5EF4-FFF2-40B4-BE49-F238E27FC236}">
                <a16:creationId xmlns:a16="http://schemas.microsoft.com/office/drawing/2014/main" id="{905A0B6C-ADF2-BC40-8B15-2F61500E3DF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8F6F533-F63A-D345-9E6E-B9AB2BDCF420}"/>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E5161206-B617-A449-A387-2B3F83A8DD73}"/>
              </a:ext>
            </a:extLst>
          </p:cNvPr>
          <p:cNvPicPr>
            <a:picLocks noChangeAspect="1"/>
          </p:cNvPicPr>
          <p:nvPr/>
        </p:nvPicPr>
        <p:blipFill rotWithShape="1">
          <a:blip r:embed="rId2"/>
          <a:srcRect l="27960" t="59710" r="-3360" b="10185"/>
          <a:stretch/>
        </p:blipFill>
        <p:spPr>
          <a:xfrm>
            <a:off x="437137" y="2348378"/>
            <a:ext cx="12097440" cy="3018752"/>
          </a:xfrm>
          <a:prstGeom prst="rect">
            <a:avLst/>
          </a:prstGeom>
        </p:spPr>
      </p:pic>
    </p:spTree>
    <p:extLst>
      <p:ext uri="{BB962C8B-B14F-4D97-AF65-F5344CB8AC3E}">
        <p14:creationId xmlns:p14="http://schemas.microsoft.com/office/powerpoint/2010/main" val="1894980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Reshaping and transposing</a:t>
            </a:r>
          </a:p>
        </p:txBody>
      </p:sp>
      <p:pic>
        <p:nvPicPr>
          <p:cNvPr id="4" name="Picture 3"/>
          <p:cNvPicPr>
            <a:picLocks noChangeAspect="1"/>
          </p:cNvPicPr>
          <p:nvPr/>
        </p:nvPicPr>
        <p:blipFill>
          <a:blip r:embed="rId2" cstate="print"/>
          <a:stretch>
            <a:fillRect/>
          </a:stretch>
        </p:blipFill>
        <p:spPr>
          <a:xfrm>
            <a:off x="7926445" y="3637378"/>
            <a:ext cx="3019425" cy="2609850"/>
          </a:xfrm>
          <a:prstGeom prst="rect">
            <a:avLst/>
          </a:prstGeom>
        </p:spPr>
      </p:pic>
      <p:sp>
        <p:nvSpPr>
          <p:cNvPr id="11" name="Rectangle 10"/>
          <p:cNvSpPr/>
          <p:nvPr/>
        </p:nvSpPr>
        <p:spPr>
          <a:xfrm>
            <a:off x="314325" y="4942303"/>
            <a:ext cx="5472521" cy="1477328"/>
          </a:xfrm>
          <a:prstGeom prst="rect">
            <a:avLst/>
          </a:prstGeom>
        </p:spPr>
        <p:txBody>
          <a:bodyPr wrap="square">
            <a:spAutoFit/>
          </a:bodyPr>
          <a:lstStyle/>
          <a:p>
            <a:r>
              <a:rPr lang="de-DE" dirty="0">
                <a:solidFill>
                  <a:srgbClr val="000000"/>
                </a:solidFill>
                <a:latin typeface="Courier New" panose="02070309020205020404" pitchFamily="49" charset="0"/>
              </a:rPr>
              <a:t>In </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290</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 np</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arange</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6</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reshape</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2</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3</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T</a:t>
            </a: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290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3</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4</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5</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p:txBody>
      </p:sp>
      <p:sp>
        <p:nvSpPr>
          <p:cNvPr id="12" name="Rectangle 11"/>
          <p:cNvSpPr/>
          <p:nvPr/>
        </p:nvSpPr>
        <p:spPr>
          <a:xfrm>
            <a:off x="314324" y="1767020"/>
            <a:ext cx="8365849" cy="2585323"/>
          </a:xfrm>
          <a:prstGeom prst="rect">
            <a:avLst/>
          </a:prstGeom>
        </p:spPr>
        <p:txBody>
          <a:bodyPr wrap="square">
            <a:spAutoFit/>
          </a:bodyPr>
          <a:lstStyle/>
          <a:p>
            <a:r>
              <a:rPr lang="de-DE" dirty="0">
                <a:solidFill>
                  <a:srgbClr val="000000"/>
                </a:solidFill>
                <a:latin typeface="Courier New" panose="02070309020205020404" pitchFamily="49" charset="0"/>
              </a:rPr>
              <a:t>In </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280</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 In </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77</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 np</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arange</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6</a:t>
            </a:r>
            <a:r>
              <a:rPr lang="de-DE" b="1" dirty="0">
                <a:solidFill>
                  <a:srgbClr val="000080"/>
                </a:solidFill>
                <a:latin typeface="Courier New" panose="02070309020205020404" pitchFamily="49" charset="0"/>
              </a:rPr>
              <a:t>).</a:t>
            </a:r>
            <a:r>
              <a:rPr lang="de-DE" dirty="0">
                <a:solidFill>
                  <a:srgbClr val="000000"/>
                </a:solidFill>
                <a:latin typeface="Courier New" panose="02070309020205020404" pitchFamily="49" charset="0"/>
              </a:rPr>
              <a:t>reshape</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2</a:t>
            </a:r>
            <a:r>
              <a:rPr lang="de-DE" b="1" dirty="0">
                <a:solidFill>
                  <a:srgbClr val="000080"/>
                </a:solidFill>
                <a:latin typeface="Courier New" panose="02070309020205020404" pitchFamily="49" charset="0"/>
              </a:rPr>
              <a:t>,</a:t>
            </a:r>
            <a:r>
              <a:rPr lang="de-DE" dirty="0">
                <a:solidFill>
                  <a:srgbClr val="FF0000"/>
                </a:solidFill>
                <a:latin typeface="Courier New" panose="02070309020205020404" pitchFamily="49" charset="0"/>
              </a:rPr>
              <a:t>3</a:t>
            </a:r>
            <a:r>
              <a:rPr lang="de-DE" b="1" dirty="0">
                <a:solidFill>
                  <a:srgbClr val="000080"/>
                </a:solidFill>
                <a:latin typeface="Courier New" panose="02070309020205020404" pitchFamily="49" charset="0"/>
              </a:rPr>
              <a:t>))</a:t>
            </a:r>
            <a:endParaRPr lang="de-DE"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280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5</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281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77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np</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arange</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reshape</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order</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'F'</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Out</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281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array</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4</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0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0000"/>
                </a:solidFill>
                <a:latin typeface="Courier New" panose="02070309020205020404" pitchFamily="49" charset="0"/>
              </a:rPr>
              <a:t>5</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p:txBody>
      </p:sp>
      <p:sp>
        <p:nvSpPr>
          <p:cNvPr id="3" name="Date Placeholder 2">
            <a:extLst>
              <a:ext uri="{FF2B5EF4-FFF2-40B4-BE49-F238E27FC236}">
                <a16:creationId xmlns:a16="http://schemas.microsoft.com/office/drawing/2014/main" id="{4746DD69-8BBF-654D-93FD-1854B235274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867852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001" y="180459"/>
            <a:ext cx="2813912" cy="369332"/>
          </a:xfrm>
          <a:prstGeom prst="rect">
            <a:avLst/>
          </a:prstGeom>
        </p:spPr>
        <p:txBody>
          <a:bodyPr wrap="none">
            <a:spAutoFit/>
          </a:bodyPr>
          <a:lstStyle/>
          <a:p>
            <a:r>
              <a:rPr lang="en-US" dirty="0"/>
              <a:t>Fast element-wise functions</a:t>
            </a:r>
          </a:p>
        </p:txBody>
      </p:sp>
      <p:pic>
        <p:nvPicPr>
          <p:cNvPr id="5" name="Picture 4"/>
          <p:cNvPicPr>
            <a:picLocks noChangeAspect="1"/>
          </p:cNvPicPr>
          <p:nvPr/>
        </p:nvPicPr>
        <p:blipFill>
          <a:blip r:embed="rId2" cstate="print"/>
          <a:stretch>
            <a:fillRect/>
          </a:stretch>
        </p:blipFill>
        <p:spPr>
          <a:xfrm>
            <a:off x="4107316" y="0"/>
            <a:ext cx="7712936" cy="6743700"/>
          </a:xfrm>
          <a:prstGeom prst="rect">
            <a:avLst/>
          </a:prstGeom>
        </p:spPr>
      </p:pic>
      <p:sp>
        <p:nvSpPr>
          <p:cNvPr id="2" name="Rectangle 1">
            <a:extLst>
              <a:ext uri="{FF2B5EF4-FFF2-40B4-BE49-F238E27FC236}">
                <a16:creationId xmlns:a16="http://schemas.microsoft.com/office/drawing/2014/main" id="{EA7882CD-191B-B44A-B935-4FF943491289}"/>
              </a:ext>
            </a:extLst>
          </p:cNvPr>
          <p:cNvSpPr/>
          <p:nvPr/>
        </p:nvSpPr>
        <p:spPr>
          <a:xfrm>
            <a:off x="264001" y="1793220"/>
            <a:ext cx="2855397" cy="369332"/>
          </a:xfrm>
          <a:prstGeom prst="rect">
            <a:avLst/>
          </a:prstGeom>
        </p:spPr>
        <p:txBody>
          <a:bodyPr wrap="none">
            <a:spAutoFit/>
          </a:bodyPr>
          <a:lstStyle/>
          <a:p>
            <a:r>
              <a:rPr lang="en-US" dirty="0"/>
              <a:t>print (</a:t>
            </a:r>
            <a:r>
              <a:rPr lang="en-US" dirty="0" err="1"/>
              <a:t>np.sqrt</a:t>
            </a:r>
            <a:r>
              <a:rPr lang="en-US" dirty="0"/>
              <a:t>(</a:t>
            </a:r>
            <a:r>
              <a:rPr lang="en-US" dirty="0" err="1"/>
              <a:t>my_array</a:t>
            </a:r>
            <a:r>
              <a:rPr lang="en-US" dirty="0"/>
              <a:t>))</a:t>
            </a:r>
          </a:p>
        </p:txBody>
      </p:sp>
      <p:sp>
        <p:nvSpPr>
          <p:cNvPr id="3" name="Date Placeholder 2">
            <a:extLst>
              <a:ext uri="{FF2B5EF4-FFF2-40B4-BE49-F238E27FC236}">
                <a16:creationId xmlns:a16="http://schemas.microsoft.com/office/drawing/2014/main" id="{9D531DAE-D6E8-C848-BE4A-38B80ED5BAC7}"/>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198249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857B-37A2-6E46-9112-B0AAE9E10E5E}"/>
              </a:ext>
            </a:extLst>
          </p:cNvPr>
          <p:cNvSpPr>
            <a:spLocks noGrp="1"/>
          </p:cNvSpPr>
          <p:nvPr>
            <p:ph type="title"/>
          </p:nvPr>
        </p:nvSpPr>
        <p:spPr>
          <a:xfrm>
            <a:off x="314325" y="300038"/>
            <a:ext cx="11387137" cy="1271587"/>
          </a:xfrm>
        </p:spPr>
        <p:txBody>
          <a:bodyPr/>
          <a:lstStyle/>
          <a:p>
            <a:endParaRPr lang="en-US"/>
          </a:p>
        </p:txBody>
      </p:sp>
      <p:sp>
        <p:nvSpPr>
          <p:cNvPr id="3" name="Content Placeholder 2">
            <a:extLst>
              <a:ext uri="{FF2B5EF4-FFF2-40B4-BE49-F238E27FC236}">
                <a16:creationId xmlns:a16="http://schemas.microsoft.com/office/drawing/2014/main" id="{143A5432-80B8-BE4E-9AB8-4E3760B94568}"/>
              </a:ext>
            </a:extLst>
          </p:cNvPr>
          <p:cNvSpPr>
            <a:spLocks noGrp="1"/>
          </p:cNvSpPr>
          <p:nvPr>
            <p:ph idx="1"/>
          </p:nvPr>
        </p:nvSpPr>
        <p:spPr>
          <a:xfrm>
            <a:off x="314325" y="1743075"/>
            <a:ext cx="11387137" cy="4429125"/>
          </a:xfrm>
        </p:spPr>
        <p:txBody>
          <a:bodyPr/>
          <a:lstStyle/>
          <a:p>
            <a:endParaRPr lang="en-US"/>
          </a:p>
        </p:txBody>
      </p:sp>
      <p:sp>
        <p:nvSpPr>
          <p:cNvPr id="4" name="Date Placeholder 3">
            <a:extLst>
              <a:ext uri="{FF2B5EF4-FFF2-40B4-BE49-F238E27FC236}">
                <a16:creationId xmlns:a16="http://schemas.microsoft.com/office/drawing/2014/main" id="{40A5651D-4CFA-DF4D-861E-7A3345439363}"/>
              </a:ext>
            </a:extLst>
          </p:cNvPr>
          <p:cNvSpPr>
            <a:spLocks noGrp="1"/>
          </p:cNvSpPr>
          <p:nvPr>
            <p:ph type="dt" sz="half" idx="10"/>
          </p:nvPr>
        </p:nvSpPr>
        <p:spPr>
          <a:xfrm>
            <a:off x="7964424" y="6272784"/>
            <a:ext cx="3273552" cy="365125"/>
          </a:xfrm>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A5E8F81D-6537-E849-BC76-9CC7AE7E5635}"/>
              </a:ext>
            </a:extLst>
          </p:cNvPr>
          <p:cNvPicPr>
            <a:picLocks noChangeAspect="1"/>
          </p:cNvPicPr>
          <p:nvPr/>
        </p:nvPicPr>
        <p:blipFill rotWithShape="1">
          <a:blip r:embed="rId2"/>
          <a:srcRect l="2959" t="14493" r="3139" b="8533"/>
          <a:stretch/>
        </p:blipFill>
        <p:spPr>
          <a:xfrm>
            <a:off x="314324" y="300038"/>
            <a:ext cx="11387137" cy="5833947"/>
          </a:xfrm>
          <a:prstGeom prst="rect">
            <a:avLst/>
          </a:prstGeom>
        </p:spPr>
      </p:pic>
    </p:spTree>
    <p:extLst>
      <p:ext uri="{BB962C8B-B14F-4D97-AF65-F5344CB8AC3E}">
        <p14:creationId xmlns:p14="http://schemas.microsoft.com/office/powerpoint/2010/main" val="561694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637722" y="172022"/>
            <a:ext cx="8554278" cy="5354136"/>
            <a:chOff x="2807967" y="365125"/>
            <a:chExt cx="8801100" cy="5674382"/>
          </a:xfrm>
        </p:grpSpPr>
        <p:pic>
          <p:nvPicPr>
            <p:cNvPr id="4" name="Picture 3"/>
            <p:cNvPicPr>
              <a:picLocks noChangeAspect="1"/>
            </p:cNvPicPr>
            <p:nvPr/>
          </p:nvPicPr>
          <p:blipFill>
            <a:blip r:embed="rId2" cstate="print"/>
            <a:stretch>
              <a:fillRect/>
            </a:stretch>
          </p:blipFill>
          <p:spPr>
            <a:xfrm>
              <a:off x="2847294" y="365125"/>
              <a:ext cx="8757023" cy="4071937"/>
            </a:xfrm>
            <a:prstGeom prst="rect">
              <a:avLst/>
            </a:prstGeom>
          </p:spPr>
        </p:pic>
        <p:pic>
          <p:nvPicPr>
            <p:cNvPr id="5" name="Picture 4"/>
            <p:cNvPicPr>
              <a:picLocks noChangeAspect="1"/>
            </p:cNvPicPr>
            <p:nvPr/>
          </p:nvPicPr>
          <p:blipFill>
            <a:blip r:embed="rId3" cstate="print"/>
            <a:stretch>
              <a:fillRect/>
            </a:stretch>
          </p:blipFill>
          <p:spPr>
            <a:xfrm>
              <a:off x="2807967" y="4420733"/>
              <a:ext cx="8801100" cy="1618774"/>
            </a:xfrm>
            <a:prstGeom prst="rect">
              <a:avLst/>
            </a:prstGeom>
          </p:spPr>
        </p:pic>
      </p:grpSp>
      <p:sp>
        <p:nvSpPr>
          <p:cNvPr id="7" name="Rectangle 6"/>
          <p:cNvSpPr/>
          <p:nvPr/>
        </p:nvSpPr>
        <p:spPr>
          <a:xfrm>
            <a:off x="3009161" y="6170137"/>
            <a:ext cx="8255766" cy="523220"/>
          </a:xfrm>
          <a:prstGeom prst="rect">
            <a:avLst/>
          </a:prstGeom>
        </p:spPr>
        <p:txBody>
          <a:bodyPr wrap="square">
            <a:spAutoFit/>
          </a:bodyPr>
          <a:lstStyle/>
          <a:p>
            <a:r>
              <a:rPr lang="en-US" sz="2800" dirty="0"/>
              <a:t>https://docs.scipy.org/doc/numpy/reference/</a:t>
            </a:r>
          </a:p>
        </p:txBody>
      </p:sp>
      <p:sp>
        <p:nvSpPr>
          <p:cNvPr id="2" name="Rectangle 1">
            <a:extLst>
              <a:ext uri="{FF2B5EF4-FFF2-40B4-BE49-F238E27FC236}">
                <a16:creationId xmlns:a16="http://schemas.microsoft.com/office/drawing/2014/main" id="{2E1FFF1B-9AB6-B643-B953-B15B9E473B82}"/>
              </a:ext>
            </a:extLst>
          </p:cNvPr>
          <p:cNvSpPr/>
          <p:nvPr/>
        </p:nvSpPr>
        <p:spPr>
          <a:xfrm>
            <a:off x="0" y="2625185"/>
            <a:ext cx="3892925" cy="369332"/>
          </a:xfrm>
          <a:prstGeom prst="rect">
            <a:avLst/>
          </a:prstGeom>
        </p:spPr>
        <p:txBody>
          <a:bodyPr wrap="none">
            <a:spAutoFit/>
          </a:bodyPr>
          <a:lstStyle/>
          <a:p>
            <a:r>
              <a:rPr lang="en-US" dirty="0"/>
              <a:t>print (</a:t>
            </a:r>
            <a:r>
              <a:rPr lang="en-US" dirty="0" err="1"/>
              <a:t>np.add</a:t>
            </a:r>
            <a:r>
              <a:rPr lang="en-US" dirty="0"/>
              <a:t>(</a:t>
            </a:r>
            <a:r>
              <a:rPr lang="en-US" dirty="0" err="1"/>
              <a:t>my_array,my_array</a:t>
            </a:r>
            <a:r>
              <a:rPr lang="en-US" dirty="0"/>
              <a:t>))</a:t>
            </a:r>
          </a:p>
        </p:txBody>
      </p:sp>
      <p:sp>
        <p:nvSpPr>
          <p:cNvPr id="3" name="Date Placeholder 2">
            <a:extLst>
              <a:ext uri="{FF2B5EF4-FFF2-40B4-BE49-F238E27FC236}">
                <a16:creationId xmlns:a16="http://schemas.microsoft.com/office/drawing/2014/main" id="{55FB2118-2C5A-DC42-8402-B7CC6B8CBA0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942400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product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stretch>
            <a:fillRect/>
          </a:stretch>
        </p:blipFill>
        <p:spPr>
          <a:xfrm>
            <a:off x="314324" y="1415620"/>
            <a:ext cx="9008579" cy="4469264"/>
          </a:xfrm>
          <a:prstGeom prst="rect">
            <a:avLst/>
          </a:prstGeom>
        </p:spPr>
      </p:pic>
      <p:sp>
        <p:nvSpPr>
          <p:cNvPr id="5" name="Rectangle 4"/>
          <p:cNvSpPr/>
          <p:nvPr/>
        </p:nvSpPr>
        <p:spPr>
          <a:xfrm>
            <a:off x="6798365" y="3538330"/>
            <a:ext cx="4903097" cy="2677656"/>
          </a:xfrm>
          <a:prstGeom prst="rect">
            <a:avLst/>
          </a:prstGeom>
        </p:spPr>
        <p:txBody>
          <a:bodyPr wrap="square">
            <a:spAutoFit/>
          </a:bodyPr>
          <a:lstStyle/>
          <a:p>
            <a:r>
              <a:rPr lang="en-US" sz="2400" dirty="0">
                <a:solidFill>
                  <a:srgbClr val="000080"/>
                </a:solidFill>
              </a:rPr>
              <a:t>In [</a:t>
            </a:r>
            <a:r>
              <a:rPr lang="en-US" sz="2400" b="1" dirty="0">
                <a:solidFill>
                  <a:srgbClr val="000080"/>
                </a:solidFill>
              </a:rPr>
              <a:t>303</a:t>
            </a:r>
            <a:r>
              <a:rPr lang="en-US" sz="2400" dirty="0">
                <a:solidFill>
                  <a:srgbClr val="000080"/>
                </a:solidFill>
              </a:rPr>
              <a:t>]:</a:t>
            </a:r>
            <a:r>
              <a:rPr lang="en-US" sz="2400" dirty="0"/>
              <a:t> a = b = </a:t>
            </a:r>
            <a:r>
              <a:rPr lang="en-US" sz="2400" dirty="0" err="1"/>
              <a:t>np.arange</a:t>
            </a:r>
            <a:r>
              <a:rPr lang="en-US" sz="2400" dirty="0"/>
              <a:t>(5)</a:t>
            </a:r>
          </a:p>
          <a:p>
            <a:r>
              <a:rPr lang="en-US" sz="2400" dirty="0">
                <a:solidFill>
                  <a:srgbClr val="000080"/>
                </a:solidFill>
              </a:rPr>
              <a:t>In [</a:t>
            </a:r>
            <a:r>
              <a:rPr lang="en-US" sz="2400" b="1" dirty="0">
                <a:solidFill>
                  <a:srgbClr val="000080"/>
                </a:solidFill>
              </a:rPr>
              <a:t>305</a:t>
            </a:r>
            <a:r>
              <a:rPr lang="en-US" sz="2400" dirty="0">
                <a:solidFill>
                  <a:srgbClr val="000080"/>
                </a:solidFill>
              </a:rPr>
              <a:t>]:</a:t>
            </a:r>
            <a:r>
              <a:rPr lang="en-US" sz="2400" dirty="0"/>
              <a:t> a</a:t>
            </a:r>
          </a:p>
          <a:p>
            <a:r>
              <a:rPr lang="en-US" sz="2400" dirty="0">
                <a:solidFill>
                  <a:srgbClr val="8B0000"/>
                </a:solidFill>
              </a:rPr>
              <a:t>Out[</a:t>
            </a:r>
            <a:r>
              <a:rPr lang="en-US" sz="2400" b="1" dirty="0">
                <a:solidFill>
                  <a:srgbClr val="8B0000"/>
                </a:solidFill>
              </a:rPr>
              <a:t>305</a:t>
            </a:r>
            <a:r>
              <a:rPr lang="en-US" sz="2400" dirty="0">
                <a:solidFill>
                  <a:srgbClr val="8B0000"/>
                </a:solidFill>
              </a:rPr>
              <a:t>]:</a:t>
            </a:r>
            <a:r>
              <a:rPr lang="en-US" sz="2400" dirty="0"/>
              <a:t> array([0, 1, 2, 3, 4])</a:t>
            </a:r>
          </a:p>
          <a:p>
            <a:r>
              <a:rPr lang="en-US" sz="2400" dirty="0">
                <a:solidFill>
                  <a:srgbClr val="000080"/>
                </a:solidFill>
              </a:rPr>
              <a:t>In [</a:t>
            </a:r>
            <a:r>
              <a:rPr lang="en-US" sz="2400" b="1" dirty="0">
                <a:solidFill>
                  <a:srgbClr val="000080"/>
                </a:solidFill>
              </a:rPr>
              <a:t>306</a:t>
            </a:r>
            <a:r>
              <a:rPr lang="en-US" sz="2400" dirty="0">
                <a:solidFill>
                  <a:srgbClr val="000080"/>
                </a:solidFill>
              </a:rPr>
              <a:t>]:</a:t>
            </a:r>
            <a:r>
              <a:rPr lang="en-US" sz="2400" dirty="0"/>
              <a:t> b</a:t>
            </a:r>
          </a:p>
          <a:p>
            <a:r>
              <a:rPr lang="en-US" sz="2400" dirty="0">
                <a:solidFill>
                  <a:srgbClr val="8B0000"/>
                </a:solidFill>
              </a:rPr>
              <a:t>Out[</a:t>
            </a:r>
            <a:r>
              <a:rPr lang="en-US" sz="2400" b="1" dirty="0">
                <a:solidFill>
                  <a:srgbClr val="8B0000"/>
                </a:solidFill>
              </a:rPr>
              <a:t>306</a:t>
            </a:r>
            <a:r>
              <a:rPr lang="en-US" sz="2400" dirty="0">
                <a:solidFill>
                  <a:srgbClr val="8B0000"/>
                </a:solidFill>
              </a:rPr>
              <a:t>]:</a:t>
            </a:r>
            <a:r>
              <a:rPr lang="en-US" sz="2400" dirty="0"/>
              <a:t> array([0, 1, 2, 3, 4])</a:t>
            </a:r>
          </a:p>
          <a:p>
            <a:r>
              <a:rPr lang="en-US" sz="2400" dirty="0">
                <a:solidFill>
                  <a:srgbClr val="000080"/>
                </a:solidFill>
              </a:rPr>
              <a:t>In [</a:t>
            </a:r>
            <a:r>
              <a:rPr lang="en-US" sz="2400" b="1" dirty="0">
                <a:solidFill>
                  <a:srgbClr val="000080"/>
                </a:solidFill>
              </a:rPr>
              <a:t>307</a:t>
            </a:r>
            <a:r>
              <a:rPr lang="en-US" sz="2400" dirty="0">
                <a:solidFill>
                  <a:srgbClr val="000080"/>
                </a:solidFill>
              </a:rPr>
              <a:t>]:</a:t>
            </a:r>
            <a:r>
              <a:rPr lang="en-US" sz="2400" dirty="0"/>
              <a:t> a.dot(b)</a:t>
            </a:r>
          </a:p>
          <a:p>
            <a:r>
              <a:rPr lang="en-US" sz="2400" dirty="0">
                <a:solidFill>
                  <a:srgbClr val="8B0000"/>
                </a:solidFill>
              </a:rPr>
              <a:t>Out[</a:t>
            </a:r>
            <a:r>
              <a:rPr lang="en-US" sz="2400" b="1" dirty="0">
                <a:solidFill>
                  <a:srgbClr val="8B0000"/>
                </a:solidFill>
              </a:rPr>
              <a:t>307</a:t>
            </a:r>
            <a:r>
              <a:rPr lang="en-US" sz="2400" dirty="0">
                <a:solidFill>
                  <a:srgbClr val="8B0000"/>
                </a:solidFill>
              </a:rPr>
              <a:t>]:</a:t>
            </a:r>
            <a:r>
              <a:rPr lang="en-US" sz="2400" dirty="0"/>
              <a:t> 30</a:t>
            </a:r>
          </a:p>
        </p:txBody>
      </p:sp>
      <p:sp>
        <p:nvSpPr>
          <p:cNvPr id="6" name="Date Placeholder 5">
            <a:extLst>
              <a:ext uri="{FF2B5EF4-FFF2-40B4-BE49-F238E27FC236}">
                <a16:creationId xmlns:a16="http://schemas.microsoft.com/office/drawing/2014/main" id="{D5BF8D2A-7FD5-1145-81D1-62F740DA8990}"/>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62929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C0E9-14B9-7849-A3D1-5EA5BCD3F3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3B520-718C-434C-A133-BF70F6641A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92F712F-3797-4948-B9A7-AD65CFE94520}"/>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4AF40993-738D-2943-94D2-1B35E360C49A}"/>
              </a:ext>
            </a:extLst>
          </p:cNvPr>
          <p:cNvPicPr>
            <a:picLocks noChangeAspect="1"/>
          </p:cNvPicPr>
          <p:nvPr/>
        </p:nvPicPr>
        <p:blipFill>
          <a:blip r:embed="rId2"/>
          <a:stretch>
            <a:fillRect/>
          </a:stretch>
        </p:blipFill>
        <p:spPr>
          <a:xfrm>
            <a:off x="0" y="29981"/>
            <a:ext cx="10116329" cy="4893712"/>
          </a:xfrm>
          <a:prstGeom prst="rect">
            <a:avLst/>
          </a:prstGeom>
        </p:spPr>
      </p:pic>
    </p:spTree>
    <p:extLst>
      <p:ext uri="{BB962C8B-B14F-4D97-AF65-F5344CB8AC3E}">
        <p14:creationId xmlns:p14="http://schemas.microsoft.com/office/powerpoint/2010/main" val="1070972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5A3D-2095-E448-98D6-425F7F121F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99E07A-2A1C-5D4C-A15F-E15A919DDA8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48E7BE8-07E5-6547-A8F8-09909D6E5BC6}"/>
              </a:ext>
            </a:extLst>
          </p:cNvPr>
          <p:cNvSpPr>
            <a:spLocks noGrp="1"/>
          </p:cNvSpPr>
          <p:nvPr>
            <p:ph type="dt" sz="half" idx="10"/>
          </p:nvPr>
        </p:nvSpPr>
        <p:spPr/>
        <p:txBody>
          <a:bodyPr/>
          <a:lstStyle/>
          <a:p>
            <a:r>
              <a:rPr lang="en-US"/>
              <a:t>First Semester 2021-2022</a:t>
            </a:r>
            <a:endParaRPr lang="en-US" dirty="0"/>
          </a:p>
        </p:txBody>
      </p:sp>
      <p:pic>
        <p:nvPicPr>
          <p:cNvPr id="6" name="Picture 5">
            <a:extLst>
              <a:ext uri="{FF2B5EF4-FFF2-40B4-BE49-F238E27FC236}">
                <a16:creationId xmlns:a16="http://schemas.microsoft.com/office/drawing/2014/main" id="{0E222D63-F599-E544-BD0D-0A2E383C1D16}"/>
              </a:ext>
            </a:extLst>
          </p:cNvPr>
          <p:cNvPicPr>
            <a:picLocks noChangeAspect="1"/>
          </p:cNvPicPr>
          <p:nvPr/>
        </p:nvPicPr>
        <p:blipFill rotWithShape="1">
          <a:blip r:embed="rId2"/>
          <a:srcRect l="27959" t="9565" r="42331" b="64638"/>
          <a:stretch/>
        </p:blipFill>
        <p:spPr>
          <a:xfrm>
            <a:off x="314324" y="1642491"/>
            <a:ext cx="8346881" cy="4529709"/>
          </a:xfrm>
          <a:prstGeom prst="rect">
            <a:avLst/>
          </a:prstGeom>
        </p:spPr>
      </p:pic>
    </p:spTree>
    <p:extLst>
      <p:ext uri="{BB962C8B-B14F-4D97-AF65-F5344CB8AC3E}">
        <p14:creationId xmlns:p14="http://schemas.microsoft.com/office/powerpoint/2010/main" val="2584915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1C1C-6B88-514A-A455-6D81F864BC4D}"/>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E1C3C788-936A-1B49-B5F5-FF261BB06323}"/>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E762C489-A876-C946-9121-1BE04A3E6667}"/>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A2C4B3B0-483A-FF4A-B956-D3356459D6DF}"/>
              </a:ext>
            </a:extLst>
          </p:cNvPr>
          <p:cNvPicPr>
            <a:picLocks noChangeAspect="1"/>
          </p:cNvPicPr>
          <p:nvPr/>
        </p:nvPicPr>
        <p:blipFill>
          <a:blip r:embed="rId2"/>
          <a:stretch>
            <a:fillRect/>
          </a:stretch>
        </p:blipFill>
        <p:spPr>
          <a:xfrm>
            <a:off x="314325" y="1542317"/>
            <a:ext cx="8162792" cy="1886683"/>
          </a:xfrm>
          <a:prstGeom prst="rect">
            <a:avLst/>
          </a:prstGeom>
        </p:spPr>
      </p:pic>
      <p:pic>
        <p:nvPicPr>
          <p:cNvPr id="8" name="Picture 7">
            <a:extLst>
              <a:ext uri="{FF2B5EF4-FFF2-40B4-BE49-F238E27FC236}">
                <a16:creationId xmlns:a16="http://schemas.microsoft.com/office/drawing/2014/main" id="{196D2212-4E4A-054A-B4C3-91BDAA5A880D}"/>
              </a:ext>
            </a:extLst>
          </p:cNvPr>
          <p:cNvPicPr>
            <a:picLocks noChangeAspect="1"/>
          </p:cNvPicPr>
          <p:nvPr/>
        </p:nvPicPr>
        <p:blipFill rotWithShape="1">
          <a:blip r:embed="rId3"/>
          <a:srcRect t="1711" r="849" b="50598"/>
          <a:stretch/>
        </p:blipFill>
        <p:spPr>
          <a:xfrm>
            <a:off x="0" y="3367903"/>
            <a:ext cx="8323385" cy="2804297"/>
          </a:xfrm>
          <a:prstGeom prst="rect">
            <a:avLst/>
          </a:prstGeom>
        </p:spPr>
      </p:pic>
      <p:pic>
        <p:nvPicPr>
          <p:cNvPr id="9" name="Picture 8">
            <a:extLst>
              <a:ext uri="{FF2B5EF4-FFF2-40B4-BE49-F238E27FC236}">
                <a16:creationId xmlns:a16="http://schemas.microsoft.com/office/drawing/2014/main" id="{4EB0BACF-344D-C648-9C84-80A4E8580FD2}"/>
              </a:ext>
            </a:extLst>
          </p:cNvPr>
          <p:cNvPicPr>
            <a:picLocks noChangeAspect="1"/>
          </p:cNvPicPr>
          <p:nvPr/>
        </p:nvPicPr>
        <p:blipFill rotWithShape="1">
          <a:blip r:embed="rId3"/>
          <a:srcRect l="6430" t="67914" r="33406"/>
          <a:stretch/>
        </p:blipFill>
        <p:spPr>
          <a:xfrm>
            <a:off x="6201508" y="4146940"/>
            <a:ext cx="5499955" cy="205456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45108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Probability</a:t>
            </a:r>
          </a:p>
        </p:txBody>
      </p:sp>
    </p:spTree>
    <p:extLst>
      <p:ext uri="{BB962C8B-B14F-4D97-AF65-F5344CB8AC3E}">
        <p14:creationId xmlns:p14="http://schemas.microsoft.com/office/powerpoint/2010/main" val="1624134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7DF1-B183-1D4F-8879-837933A6D3CC}"/>
              </a:ext>
            </a:extLst>
          </p:cNvPr>
          <p:cNvSpPr>
            <a:spLocks noGrp="1"/>
          </p:cNvSpPr>
          <p:nvPr>
            <p:ph type="title"/>
          </p:nvPr>
        </p:nvSpPr>
        <p:spPr>
          <a:xfrm>
            <a:off x="314325" y="300038"/>
            <a:ext cx="11387137" cy="1271587"/>
          </a:xfrm>
        </p:spPr>
        <p:txBody>
          <a:bodyPr/>
          <a:lstStyle/>
          <a:p>
            <a:endParaRPr lang="en-US" dirty="0"/>
          </a:p>
        </p:txBody>
      </p:sp>
      <p:sp>
        <p:nvSpPr>
          <p:cNvPr id="3" name="Content Placeholder 2">
            <a:extLst>
              <a:ext uri="{FF2B5EF4-FFF2-40B4-BE49-F238E27FC236}">
                <a16:creationId xmlns:a16="http://schemas.microsoft.com/office/drawing/2014/main" id="{B9CC44BB-0BB8-0F45-9FFB-A415281410CD}"/>
              </a:ext>
            </a:extLst>
          </p:cNvPr>
          <p:cNvSpPr>
            <a:spLocks noGrp="1"/>
          </p:cNvSpPr>
          <p:nvPr>
            <p:ph idx="1"/>
          </p:nvPr>
        </p:nvSpPr>
        <p:spPr>
          <a:xfrm>
            <a:off x="314325" y="1743075"/>
            <a:ext cx="11387137" cy="4429125"/>
          </a:xfrm>
        </p:spPr>
        <p:txBody>
          <a:bodyPr/>
          <a:lstStyle/>
          <a:p>
            <a:endParaRPr lang="en-US" dirty="0"/>
          </a:p>
        </p:txBody>
      </p:sp>
      <p:sp>
        <p:nvSpPr>
          <p:cNvPr id="4" name="Date Placeholder 3">
            <a:extLst>
              <a:ext uri="{FF2B5EF4-FFF2-40B4-BE49-F238E27FC236}">
                <a16:creationId xmlns:a16="http://schemas.microsoft.com/office/drawing/2014/main" id="{FBF884DE-FCFC-0840-B008-E6BD32C5F781}"/>
              </a:ext>
            </a:extLst>
          </p:cNvPr>
          <p:cNvSpPr>
            <a:spLocks noGrp="1"/>
          </p:cNvSpPr>
          <p:nvPr>
            <p:ph type="dt" sz="half" idx="10"/>
          </p:nvPr>
        </p:nvSpPr>
        <p:spPr>
          <a:xfrm>
            <a:off x="7964424" y="6272784"/>
            <a:ext cx="3273552" cy="365125"/>
          </a:xfrm>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87DBFF6-A773-DE4E-BBE5-CE46BD05FC14}"/>
              </a:ext>
            </a:extLst>
          </p:cNvPr>
          <p:cNvPicPr>
            <a:picLocks noChangeAspect="1"/>
          </p:cNvPicPr>
          <p:nvPr/>
        </p:nvPicPr>
        <p:blipFill>
          <a:blip r:embed="rId2"/>
          <a:stretch>
            <a:fillRect/>
          </a:stretch>
        </p:blipFill>
        <p:spPr>
          <a:xfrm>
            <a:off x="0" y="273811"/>
            <a:ext cx="8717756" cy="5948681"/>
          </a:xfrm>
          <a:prstGeom prst="rect">
            <a:avLst/>
          </a:prstGeom>
        </p:spPr>
      </p:pic>
      <p:sp>
        <p:nvSpPr>
          <p:cNvPr id="8" name="TextBox 7">
            <a:extLst>
              <a:ext uri="{FF2B5EF4-FFF2-40B4-BE49-F238E27FC236}">
                <a16:creationId xmlns:a16="http://schemas.microsoft.com/office/drawing/2014/main" id="{340FD592-1DBA-6045-88F0-10078EC9435D}"/>
              </a:ext>
            </a:extLst>
          </p:cNvPr>
          <p:cNvSpPr txBox="1"/>
          <p:nvPr/>
        </p:nvSpPr>
        <p:spPr>
          <a:xfrm>
            <a:off x="6999208" y="2093989"/>
            <a:ext cx="463196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Rolling a 6-sided dice:</a:t>
            </a:r>
            <a:br>
              <a:rPr lang="en-US" dirty="0"/>
            </a:br>
            <a:r>
              <a:rPr lang="en-US" dirty="0"/>
              <a:t>The number of possible outcomes = 6</a:t>
            </a:r>
            <a:br>
              <a:rPr lang="en-US" dirty="0"/>
            </a:br>
            <a:br>
              <a:rPr lang="en-US" dirty="0"/>
            </a:br>
            <a:r>
              <a:rPr lang="en-US" dirty="0"/>
              <a:t>The number of possible events = 2^6= 64</a:t>
            </a:r>
          </a:p>
          <a:p>
            <a:r>
              <a:rPr lang="en-US" dirty="0"/>
              <a:t>Example event: </a:t>
            </a:r>
          </a:p>
          <a:p>
            <a:r>
              <a:rPr lang="en-US" dirty="0"/>
              <a:t>	to roll 1 or 6</a:t>
            </a:r>
          </a:p>
          <a:p>
            <a:r>
              <a:rPr lang="en-US" dirty="0"/>
              <a:t>	to roll 1 or 2 or 6 …</a:t>
            </a:r>
            <a:r>
              <a:rPr lang="en-US" dirty="0" err="1"/>
              <a:t>etc</a:t>
            </a:r>
            <a:br>
              <a:rPr lang="en-US" dirty="0"/>
            </a:br>
            <a:r>
              <a:rPr lang="en-US" dirty="0"/>
              <a:t> </a:t>
            </a:r>
          </a:p>
        </p:txBody>
      </p:sp>
    </p:spTree>
    <p:extLst>
      <p:ext uri="{BB962C8B-B14F-4D97-AF65-F5344CB8AC3E}">
        <p14:creationId xmlns:p14="http://schemas.microsoft.com/office/powerpoint/2010/main" val="4122902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4699-5281-F544-A675-BA5C6FB6A8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74DDF1-A21A-D646-A921-B2266AF0485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D0B4827-189A-514C-9BA1-E9A1F374CC03}"/>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870C4CBA-86F7-C44B-85D8-42F1FE69AFEC}"/>
              </a:ext>
            </a:extLst>
          </p:cNvPr>
          <p:cNvPicPr>
            <a:picLocks noChangeAspect="1"/>
          </p:cNvPicPr>
          <p:nvPr/>
        </p:nvPicPr>
        <p:blipFill>
          <a:blip r:embed="rId2"/>
          <a:stretch>
            <a:fillRect/>
          </a:stretch>
        </p:blipFill>
        <p:spPr>
          <a:xfrm>
            <a:off x="45958" y="79863"/>
            <a:ext cx="7638191" cy="5376396"/>
          </a:xfrm>
          <a:prstGeom prst="rect">
            <a:avLst/>
          </a:prstGeom>
        </p:spPr>
      </p:pic>
    </p:spTree>
    <p:extLst>
      <p:ext uri="{BB962C8B-B14F-4D97-AF65-F5344CB8AC3E}">
        <p14:creationId xmlns:p14="http://schemas.microsoft.com/office/powerpoint/2010/main" val="320304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2360-3887-7C42-964A-196BAC691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7590D0-4682-2B45-8701-CBDA63E6B28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0FCCEA0-EC90-FB47-9146-21B1695B4C39}"/>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05721327-F139-E345-9124-35CC1C58C12C}"/>
              </a:ext>
            </a:extLst>
          </p:cNvPr>
          <p:cNvPicPr>
            <a:picLocks noChangeAspect="1"/>
          </p:cNvPicPr>
          <p:nvPr/>
        </p:nvPicPr>
        <p:blipFill>
          <a:blip r:embed="rId2"/>
          <a:stretch>
            <a:fillRect/>
          </a:stretch>
        </p:blipFill>
        <p:spPr>
          <a:xfrm>
            <a:off x="0" y="0"/>
            <a:ext cx="8631604" cy="5180917"/>
          </a:xfrm>
          <a:prstGeom prst="rect">
            <a:avLst/>
          </a:prstGeom>
        </p:spPr>
      </p:pic>
    </p:spTree>
    <p:extLst>
      <p:ext uri="{BB962C8B-B14F-4D97-AF65-F5344CB8AC3E}">
        <p14:creationId xmlns:p14="http://schemas.microsoft.com/office/powerpoint/2010/main" val="3876735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033A-FF82-5F41-8B23-DFA2E195E1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C3AF86-DC0C-E449-ABC6-D3A565309DC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5D9FD6F-0D60-134F-8FEB-5967D2628B6A}"/>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915DB9A7-D981-5D4E-AC75-0AD44E2D7E83}"/>
              </a:ext>
            </a:extLst>
          </p:cNvPr>
          <p:cNvPicPr>
            <a:picLocks noChangeAspect="1"/>
          </p:cNvPicPr>
          <p:nvPr/>
        </p:nvPicPr>
        <p:blipFill>
          <a:blip r:embed="rId2"/>
          <a:stretch>
            <a:fillRect/>
          </a:stretch>
        </p:blipFill>
        <p:spPr>
          <a:xfrm>
            <a:off x="0" y="220091"/>
            <a:ext cx="8181396" cy="5696262"/>
          </a:xfrm>
          <a:prstGeom prst="rect">
            <a:avLst/>
          </a:prstGeom>
        </p:spPr>
      </p:pic>
    </p:spTree>
    <p:extLst>
      <p:ext uri="{BB962C8B-B14F-4D97-AF65-F5344CB8AC3E}">
        <p14:creationId xmlns:p14="http://schemas.microsoft.com/office/powerpoint/2010/main" val="2681596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1960-91F4-F74E-BE48-3BC4CF9FB9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76EB4F-1271-0447-B006-0F1B71AE7AD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DC754A5-5392-3E45-8046-6EFBD8DEA296}"/>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C6D68DA0-558B-7D45-AD0F-5B684AD54337}"/>
              </a:ext>
            </a:extLst>
          </p:cNvPr>
          <p:cNvPicPr>
            <a:picLocks noChangeAspect="1"/>
          </p:cNvPicPr>
          <p:nvPr/>
        </p:nvPicPr>
        <p:blipFill>
          <a:blip r:embed="rId2"/>
          <a:stretch>
            <a:fillRect/>
          </a:stretch>
        </p:blipFill>
        <p:spPr>
          <a:xfrm>
            <a:off x="267493" y="748792"/>
            <a:ext cx="11480800" cy="5473700"/>
          </a:xfrm>
          <a:prstGeom prst="rect">
            <a:avLst/>
          </a:prstGeom>
        </p:spPr>
      </p:pic>
    </p:spTree>
    <p:extLst>
      <p:ext uri="{BB962C8B-B14F-4D97-AF65-F5344CB8AC3E}">
        <p14:creationId xmlns:p14="http://schemas.microsoft.com/office/powerpoint/2010/main" val="2123477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C737-6BC5-0844-808C-173751C2F572}"/>
              </a:ext>
            </a:extLst>
          </p:cNvPr>
          <p:cNvSpPr>
            <a:spLocks noGrp="1"/>
          </p:cNvSpPr>
          <p:nvPr>
            <p:ph type="title"/>
          </p:nvPr>
        </p:nvSpPr>
        <p:spPr/>
        <p:txBody>
          <a:bodyPr/>
          <a:lstStyle/>
          <a:p>
            <a:r>
              <a:rPr lang="en-US" dirty="0"/>
              <a:t>OR.   Union</a:t>
            </a:r>
          </a:p>
        </p:txBody>
      </p:sp>
      <p:sp>
        <p:nvSpPr>
          <p:cNvPr id="3" name="Content Placeholder 2">
            <a:extLst>
              <a:ext uri="{FF2B5EF4-FFF2-40B4-BE49-F238E27FC236}">
                <a16:creationId xmlns:a16="http://schemas.microsoft.com/office/drawing/2014/main" id="{36307762-83F5-4A40-B02A-AF2C9911C0C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7EE1EAB-BF73-604A-B47E-67C6F7B6FB85}"/>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7C2CBFC-1D00-A84F-BEC2-CD1D5A6D505E}"/>
              </a:ext>
            </a:extLst>
          </p:cNvPr>
          <p:cNvPicPr>
            <a:picLocks noChangeAspect="1"/>
          </p:cNvPicPr>
          <p:nvPr/>
        </p:nvPicPr>
        <p:blipFill>
          <a:blip r:embed="rId2"/>
          <a:stretch>
            <a:fillRect/>
          </a:stretch>
        </p:blipFill>
        <p:spPr>
          <a:xfrm>
            <a:off x="490538" y="1429610"/>
            <a:ext cx="10067561" cy="5056054"/>
          </a:xfrm>
          <a:prstGeom prst="rect">
            <a:avLst/>
          </a:prstGeom>
        </p:spPr>
      </p:pic>
    </p:spTree>
    <p:extLst>
      <p:ext uri="{BB962C8B-B14F-4D97-AF65-F5344CB8AC3E}">
        <p14:creationId xmlns:p14="http://schemas.microsoft.com/office/powerpoint/2010/main" val="1728836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C4DB-4914-0949-80BB-5AA68C7F1A4F}"/>
              </a:ext>
            </a:extLst>
          </p:cNvPr>
          <p:cNvSpPr>
            <a:spLocks noGrp="1"/>
          </p:cNvSpPr>
          <p:nvPr>
            <p:ph type="title"/>
          </p:nvPr>
        </p:nvSpPr>
        <p:spPr/>
        <p:txBody>
          <a:bodyPr/>
          <a:lstStyle/>
          <a:p>
            <a:r>
              <a:rPr lang="en-US" dirty="0"/>
              <a:t>Disjoint</a:t>
            </a:r>
          </a:p>
        </p:txBody>
      </p:sp>
      <p:sp>
        <p:nvSpPr>
          <p:cNvPr id="3" name="Content Placeholder 2">
            <a:extLst>
              <a:ext uri="{FF2B5EF4-FFF2-40B4-BE49-F238E27FC236}">
                <a16:creationId xmlns:a16="http://schemas.microsoft.com/office/drawing/2014/main" id="{C7091BE5-FA51-ED44-8674-FCA0FAB6BDB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026D650-395F-2A4C-8BED-6F2C210F65CE}"/>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04235BA-E638-7142-B9BD-C80856FECF86}"/>
              </a:ext>
            </a:extLst>
          </p:cNvPr>
          <p:cNvPicPr>
            <a:picLocks noChangeAspect="1"/>
          </p:cNvPicPr>
          <p:nvPr/>
        </p:nvPicPr>
        <p:blipFill>
          <a:blip r:embed="rId2"/>
          <a:stretch>
            <a:fillRect/>
          </a:stretch>
        </p:blipFill>
        <p:spPr>
          <a:xfrm>
            <a:off x="314325" y="2482407"/>
            <a:ext cx="4360657" cy="2950460"/>
          </a:xfrm>
          <a:prstGeom prst="rect">
            <a:avLst/>
          </a:prstGeom>
        </p:spPr>
      </p:pic>
      <p:pic>
        <p:nvPicPr>
          <p:cNvPr id="8" name="Picture 7">
            <a:extLst>
              <a:ext uri="{FF2B5EF4-FFF2-40B4-BE49-F238E27FC236}">
                <a16:creationId xmlns:a16="http://schemas.microsoft.com/office/drawing/2014/main" id="{71F682ED-53A2-9E43-98C7-5628FDCAD63D}"/>
              </a:ext>
            </a:extLst>
          </p:cNvPr>
          <p:cNvPicPr>
            <a:picLocks noChangeAspect="1"/>
          </p:cNvPicPr>
          <p:nvPr/>
        </p:nvPicPr>
        <p:blipFill>
          <a:blip r:embed="rId3"/>
          <a:stretch>
            <a:fillRect/>
          </a:stretch>
        </p:blipFill>
        <p:spPr>
          <a:xfrm>
            <a:off x="5364254" y="2533702"/>
            <a:ext cx="6513421" cy="2950460"/>
          </a:xfrm>
          <a:prstGeom prst="rect">
            <a:avLst/>
          </a:prstGeom>
        </p:spPr>
      </p:pic>
    </p:spTree>
    <p:extLst>
      <p:ext uri="{BB962C8B-B14F-4D97-AF65-F5344CB8AC3E}">
        <p14:creationId xmlns:p14="http://schemas.microsoft.com/office/powerpoint/2010/main" val="2968758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4582-ADD7-054D-977A-EA75840133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003EE4-8B47-5441-AE35-039E5B0FD82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AD79C121-47D0-2B4B-8D10-19357CCADA0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FDA72B10-8213-BF48-A823-32307F16602D}"/>
              </a:ext>
            </a:extLst>
          </p:cNvPr>
          <p:cNvPicPr>
            <a:picLocks noChangeAspect="1"/>
          </p:cNvPicPr>
          <p:nvPr/>
        </p:nvPicPr>
        <p:blipFill>
          <a:blip r:embed="rId2"/>
          <a:stretch>
            <a:fillRect/>
          </a:stretch>
        </p:blipFill>
        <p:spPr>
          <a:xfrm>
            <a:off x="130774" y="220091"/>
            <a:ext cx="8413619" cy="5962650"/>
          </a:xfrm>
          <a:prstGeom prst="rect">
            <a:avLst/>
          </a:prstGeom>
        </p:spPr>
      </p:pic>
    </p:spTree>
    <p:extLst>
      <p:ext uri="{BB962C8B-B14F-4D97-AF65-F5344CB8AC3E}">
        <p14:creationId xmlns:p14="http://schemas.microsoft.com/office/powerpoint/2010/main" val="1489383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4F62-C474-DC42-AEF6-C6093C80BE2B}"/>
              </a:ext>
            </a:extLst>
          </p:cNvPr>
          <p:cNvSpPr>
            <a:spLocks noGrp="1"/>
          </p:cNvSpPr>
          <p:nvPr>
            <p:ph type="title"/>
          </p:nvPr>
        </p:nvSpPr>
        <p:spPr/>
        <p:txBody>
          <a:bodyPr/>
          <a:lstStyle/>
          <a:p>
            <a:r>
              <a:rPr lang="en-US" dirty="0"/>
              <a:t>Exhaustive events</a:t>
            </a:r>
          </a:p>
        </p:txBody>
      </p:sp>
      <p:sp>
        <p:nvSpPr>
          <p:cNvPr id="3" name="Content Placeholder 2">
            <a:extLst>
              <a:ext uri="{FF2B5EF4-FFF2-40B4-BE49-F238E27FC236}">
                <a16:creationId xmlns:a16="http://schemas.microsoft.com/office/drawing/2014/main" id="{75079037-8691-4D4B-BBF5-EE2204A1E0D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9287BA8-6CDC-3D40-9023-579C2C1AB0AF}"/>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86BCEED2-13B1-004E-BF99-F4911C67DB3F}"/>
              </a:ext>
            </a:extLst>
          </p:cNvPr>
          <p:cNvPicPr>
            <a:picLocks noChangeAspect="1"/>
          </p:cNvPicPr>
          <p:nvPr/>
        </p:nvPicPr>
        <p:blipFill>
          <a:blip r:embed="rId2"/>
          <a:stretch>
            <a:fillRect/>
          </a:stretch>
        </p:blipFill>
        <p:spPr>
          <a:xfrm>
            <a:off x="0" y="1375844"/>
            <a:ext cx="8833579" cy="4106312"/>
          </a:xfrm>
          <a:prstGeom prst="rect">
            <a:avLst/>
          </a:prstGeom>
        </p:spPr>
      </p:pic>
      <p:pic>
        <p:nvPicPr>
          <p:cNvPr id="8" name="Picture 7">
            <a:extLst>
              <a:ext uri="{FF2B5EF4-FFF2-40B4-BE49-F238E27FC236}">
                <a16:creationId xmlns:a16="http://schemas.microsoft.com/office/drawing/2014/main" id="{01664608-90E6-8B45-9ADB-A82A81EE1069}"/>
              </a:ext>
            </a:extLst>
          </p:cNvPr>
          <p:cNvPicPr>
            <a:picLocks noChangeAspect="1"/>
          </p:cNvPicPr>
          <p:nvPr/>
        </p:nvPicPr>
        <p:blipFill>
          <a:blip r:embed="rId3"/>
          <a:stretch>
            <a:fillRect/>
          </a:stretch>
        </p:blipFill>
        <p:spPr>
          <a:xfrm>
            <a:off x="8690972" y="69058"/>
            <a:ext cx="3186703" cy="1556297"/>
          </a:xfrm>
          <a:prstGeom prst="rect">
            <a:avLst/>
          </a:prstGeom>
        </p:spPr>
      </p:pic>
    </p:spTree>
    <p:extLst>
      <p:ext uri="{BB962C8B-B14F-4D97-AF65-F5344CB8AC3E}">
        <p14:creationId xmlns:p14="http://schemas.microsoft.com/office/powerpoint/2010/main" val="367534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C992-7DC2-E84D-8ABB-66E90BB790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D44D38-1C78-ED4D-8A26-C4E83432FE0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9BB4A00-B718-9243-A96C-12FFA433D9D8}"/>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79BA22A-9ADD-0041-94BA-4841803924E3}"/>
              </a:ext>
            </a:extLst>
          </p:cNvPr>
          <p:cNvPicPr>
            <a:picLocks noChangeAspect="1"/>
          </p:cNvPicPr>
          <p:nvPr/>
        </p:nvPicPr>
        <p:blipFill>
          <a:blip r:embed="rId2"/>
          <a:stretch>
            <a:fillRect/>
          </a:stretch>
        </p:blipFill>
        <p:spPr>
          <a:xfrm>
            <a:off x="194049" y="300038"/>
            <a:ext cx="8047977" cy="5498123"/>
          </a:xfrm>
          <a:prstGeom prst="rect">
            <a:avLst/>
          </a:prstGeom>
        </p:spPr>
      </p:pic>
    </p:spTree>
    <p:extLst>
      <p:ext uri="{BB962C8B-B14F-4D97-AF65-F5344CB8AC3E}">
        <p14:creationId xmlns:p14="http://schemas.microsoft.com/office/powerpoint/2010/main" val="2122745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6A47-A059-E44E-B266-91DB644085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DC5D240-979D-994B-A5DA-2D2118C65C7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6743883E-751F-5748-A458-8AF807E9CCC0}"/>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A6E9AC4-A836-C445-950C-477A06FB9F11}"/>
              </a:ext>
            </a:extLst>
          </p:cNvPr>
          <p:cNvPicPr>
            <a:picLocks noChangeAspect="1"/>
          </p:cNvPicPr>
          <p:nvPr/>
        </p:nvPicPr>
        <p:blipFill>
          <a:blip r:embed="rId2"/>
          <a:stretch>
            <a:fillRect/>
          </a:stretch>
        </p:blipFill>
        <p:spPr>
          <a:xfrm>
            <a:off x="0" y="0"/>
            <a:ext cx="8567838" cy="6026046"/>
          </a:xfrm>
          <a:prstGeom prst="rect">
            <a:avLst/>
          </a:prstGeom>
        </p:spPr>
      </p:pic>
      <p:sp>
        <p:nvSpPr>
          <p:cNvPr id="8" name="Rectangle 7">
            <a:extLst>
              <a:ext uri="{FF2B5EF4-FFF2-40B4-BE49-F238E27FC236}">
                <a16:creationId xmlns:a16="http://schemas.microsoft.com/office/drawing/2014/main" id="{F4DE2912-43AD-2B4B-B76A-B950205F2D26}"/>
              </a:ext>
            </a:extLst>
          </p:cNvPr>
          <p:cNvSpPr/>
          <p:nvPr/>
        </p:nvSpPr>
        <p:spPr>
          <a:xfrm>
            <a:off x="7829064" y="4687314"/>
            <a:ext cx="329818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Segoe UI"/>
              </a:rPr>
              <a:t>The probability that a continuous random variable will assume a particular value is zero.</a:t>
            </a:r>
          </a:p>
        </p:txBody>
      </p:sp>
    </p:spTree>
    <p:extLst>
      <p:ext uri="{BB962C8B-B14F-4D97-AF65-F5344CB8AC3E}">
        <p14:creationId xmlns:p14="http://schemas.microsoft.com/office/powerpoint/2010/main" val="1223557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2F34-4FBF-804C-A51F-4EE3067A30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AB2E6E-EF49-A347-8850-9B1D522BA624}"/>
              </a:ext>
            </a:extLst>
          </p:cNvPr>
          <p:cNvSpPr>
            <a:spLocks noGrp="1"/>
          </p:cNvSpPr>
          <p:nvPr>
            <p:ph idx="1"/>
          </p:nvPr>
        </p:nvSpPr>
        <p:spPr/>
        <p:txBody>
          <a:bodyPr/>
          <a:lstStyle/>
          <a:p>
            <a:endParaRPr lang="en-US" dirty="0"/>
          </a:p>
          <a:p>
            <a:endParaRPr lang="en-US" dirty="0"/>
          </a:p>
        </p:txBody>
      </p:sp>
      <p:sp>
        <p:nvSpPr>
          <p:cNvPr id="4" name="Date Placeholder 3">
            <a:extLst>
              <a:ext uri="{FF2B5EF4-FFF2-40B4-BE49-F238E27FC236}">
                <a16:creationId xmlns:a16="http://schemas.microsoft.com/office/drawing/2014/main" id="{2B153127-5793-964A-80DD-33F45E8E2571}"/>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0D8C7F2-9CC4-084A-AB31-B7FFB293F9B5}"/>
              </a:ext>
            </a:extLst>
          </p:cNvPr>
          <p:cNvPicPr>
            <a:picLocks noChangeAspect="1"/>
          </p:cNvPicPr>
          <p:nvPr/>
        </p:nvPicPr>
        <p:blipFill>
          <a:blip r:embed="rId2"/>
          <a:stretch>
            <a:fillRect/>
          </a:stretch>
        </p:blipFill>
        <p:spPr>
          <a:xfrm>
            <a:off x="0" y="-5495"/>
            <a:ext cx="8178880" cy="5838092"/>
          </a:xfrm>
          <a:prstGeom prst="rect">
            <a:avLst/>
          </a:prstGeom>
        </p:spPr>
      </p:pic>
      <p:sp>
        <p:nvSpPr>
          <p:cNvPr id="8" name="Rectangle 7">
            <a:extLst>
              <a:ext uri="{FF2B5EF4-FFF2-40B4-BE49-F238E27FC236}">
                <a16:creationId xmlns:a16="http://schemas.microsoft.com/office/drawing/2014/main" id="{E46CD8AA-9377-804A-91BB-256DB02A7A49}"/>
              </a:ext>
            </a:extLst>
          </p:cNvPr>
          <p:cNvSpPr/>
          <p:nvPr/>
        </p:nvSpPr>
        <p:spPr>
          <a:xfrm>
            <a:off x="5986225" y="4920734"/>
            <a:ext cx="5513497" cy="646331"/>
          </a:xfrm>
          <a:prstGeom prst="rect">
            <a:avLst/>
          </a:prstGeom>
        </p:spPr>
        <p:txBody>
          <a:bodyPr wrap="none">
            <a:spAutoFit/>
          </a:bodyPr>
          <a:lstStyle/>
          <a:p>
            <a:r>
              <a:rPr lang="en-US" dirty="0">
                <a:hlinkClick r:id="rId3"/>
              </a:rPr>
              <a:t>https://www.youtube.com/watch?v=Fvi9A_tEmXQ</a:t>
            </a:r>
            <a:endParaRPr lang="en-US" dirty="0"/>
          </a:p>
          <a:p>
            <a:endParaRPr lang="en-US" dirty="0"/>
          </a:p>
        </p:txBody>
      </p:sp>
    </p:spTree>
    <p:extLst>
      <p:ext uri="{BB962C8B-B14F-4D97-AF65-F5344CB8AC3E}">
        <p14:creationId xmlns:p14="http://schemas.microsoft.com/office/powerpoint/2010/main" val="3377880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0912-B830-7641-B186-0AB67BAE9E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D0A514-96EF-C249-8DB7-51E5475127C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1CA2017-76B8-924F-A4C1-66492A473093}"/>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18FB404B-9585-1C4F-B1BC-C9B305751C89}"/>
              </a:ext>
            </a:extLst>
          </p:cNvPr>
          <p:cNvPicPr>
            <a:picLocks noChangeAspect="1"/>
          </p:cNvPicPr>
          <p:nvPr/>
        </p:nvPicPr>
        <p:blipFill>
          <a:blip r:embed="rId2"/>
          <a:stretch>
            <a:fillRect/>
          </a:stretch>
        </p:blipFill>
        <p:spPr>
          <a:xfrm>
            <a:off x="7588221" y="2308720"/>
            <a:ext cx="4597020" cy="3822492"/>
          </a:xfrm>
          <a:prstGeom prst="rect">
            <a:avLst/>
          </a:prstGeom>
        </p:spPr>
      </p:pic>
      <p:pic>
        <p:nvPicPr>
          <p:cNvPr id="8" name="Picture 7">
            <a:extLst>
              <a:ext uri="{FF2B5EF4-FFF2-40B4-BE49-F238E27FC236}">
                <a16:creationId xmlns:a16="http://schemas.microsoft.com/office/drawing/2014/main" id="{16D86757-77A7-5947-AB2B-3EE533843E95}"/>
              </a:ext>
            </a:extLst>
          </p:cNvPr>
          <p:cNvPicPr>
            <a:picLocks noChangeAspect="1"/>
          </p:cNvPicPr>
          <p:nvPr/>
        </p:nvPicPr>
        <p:blipFill>
          <a:blip r:embed="rId3"/>
          <a:stretch>
            <a:fillRect/>
          </a:stretch>
        </p:blipFill>
        <p:spPr>
          <a:xfrm>
            <a:off x="0" y="0"/>
            <a:ext cx="7558241" cy="5831174"/>
          </a:xfrm>
          <a:prstGeom prst="rect">
            <a:avLst/>
          </a:prstGeom>
        </p:spPr>
      </p:pic>
    </p:spTree>
    <p:extLst>
      <p:ext uri="{BB962C8B-B14F-4D97-AF65-F5344CB8AC3E}">
        <p14:creationId xmlns:p14="http://schemas.microsoft.com/office/powerpoint/2010/main" val="4213084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D0FA-1748-0849-AF6F-125F7E18EE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516E31-BF7B-8B43-BF2B-F1C8D0A72E0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83B99AB-DB59-A643-8A77-371E94974278}"/>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A1C458E0-A29E-6945-A14E-57F4B3CF3105}"/>
              </a:ext>
            </a:extLst>
          </p:cNvPr>
          <p:cNvPicPr>
            <a:picLocks noChangeAspect="1"/>
          </p:cNvPicPr>
          <p:nvPr/>
        </p:nvPicPr>
        <p:blipFill>
          <a:blip r:embed="rId2"/>
          <a:stretch>
            <a:fillRect/>
          </a:stretch>
        </p:blipFill>
        <p:spPr>
          <a:xfrm>
            <a:off x="0" y="0"/>
            <a:ext cx="9233941" cy="4226060"/>
          </a:xfrm>
          <a:prstGeom prst="rect">
            <a:avLst/>
          </a:prstGeom>
        </p:spPr>
      </p:pic>
      <p:pic>
        <p:nvPicPr>
          <p:cNvPr id="7" name="Picture 6">
            <a:extLst>
              <a:ext uri="{FF2B5EF4-FFF2-40B4-BE49-F238E27FC236}">
                <a16:creationId xmlns:a16="http://schemas.microsoft.com/office/drawing/2014/main" id="{9F605867-2CBA-1A4B-8460-A800359FF720}"/>
              </a:ext>
            </a:extLst>
          </p:cNvPr>
          <p:cNvPicPr>
            <a:picLocks noChangeAspect="1"/>
          </p:cNvPicPr>
          <p:nvPr/>
        </p:nvPicPr>
        <p:blipFill rotWithShape="1">
          <a:blip r:embed="rId3"/>
          <a:srcRect l="8126" r="-1"/>
          <a:stretch/>
        </p:blipFill>
        <p:spPr>
          <a:xfrm>
            <a:off x="4410348" y="3772424"/>
            <a:ext cx="4576136" cy="2953996"/>
          </a:xfrm>
          <a:prstGeom prst="rect">
            <a:avLst/>
          </a:prstGeom>
        </p:spPr>
      </p:pic>
    </p:spTree>
    <p:extLst>
      <p:ext uri="{BB962C8B-B14F-4D97-AF65-F5344CB8AC3E}">
        <p14:creationId xmlns:p14="http://schemas.microsoft.com/office/powerpoint/2010/main" val="1439970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0833-325B-2F45-81D5-694CC93897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3A70A9-0F83-594B-990B-C59203164A2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4CDD1E58-CA4D-8943-BD71-73671B018FA3}"/>
              </a:ext>
            </a:extLst>
          </p:cNvPr>
          <p:cNvSpPr>
            <a:spLocks noGrp="1"/>
          </p:cNvSpPr>
          <p:nvPr>
            <p:ph type="dt" sz="half" idx="10"/>
          </p:nvPr>
        </p:nvSpPr>
        <p:spPr/>
        <p:txBody>
          <a:bodyPr/>
          <a:lstStyle/>
          <a:p>
            <a:r>
              <a:rPr lang="en-US"/>
              <a:t>First Semester 2021-2022</a:t>
            </a:r>
            <a:endParaRPr lang="en-US" dirty="0"/>
          </a:p>
        </p:txBody>
      </p:sp>
      <p:pic>
        <p:nvPicPr>
          <p:cNvPr id="8" name="Picture 7">
            <a:extLst>
              <a:ext uri="{FF2B5EF4-FFF2-40B4-BE49-F238E27FC236}">
                <a16:creationId xmlns:a16="http://schemas.microsoft.com/office/drawing/2014/main" id="{BCD50CC6-6286-C54E-AF8E-4F18A0BB0331}"/>
              </a:ext>
            </a:extLst>
          </p:cNvPr>
          <p:cNvPicPr>
            <a:picLocks noChangeAspect="1"/>
          </p:cNvPicPr>
          <p:nvPr/>
        </p:nvPicPr>
        <p:blipFill>
          <a:blip r:embed="rId2"/>
          <a:stretch>
            <a:fillRect/>
          </a:stretch>
        </p:blipFill>
        <p:spPr>
          <a:xfrm>
            <a:off x="49765" y="0"/>
            <a:ext cx="7818376" cy="5517286"/>
          </a:xfrm>
          <a:prstGeom prst="rect">
            <a:avLst/>
          </a:prstGeom>
        </p:spPr>
      </p:pic>
      <p:sp>
        <p:nvSpPr>
          <p:cNvPr id="7" name="Rectangle 6">
            <a:extLst>
              <a:ext uri="{FF2B5EF4-FFF2-40B4-BE49-F238E27FC236}">
                <a16:creationId xmlns:a16="http://schemas.microsoft.com/office/drawing/2014/main" id="{4C739022-0B73-6743-BB7F-1E9E0B8866C5}"/>
              </a:ext>
            </a:extLst>
          </p:cNvPr>
          <p:cNvSpPr/>
          <p:nvPr/>
        </p:nvSpPr>
        <p:spPr>
          <a:xfrm>
            <a:off x="7752337" y="1882906"/>
            <a:ext cx="4100859" cy="1200329"/>
          </a:xfrm>
          <a:prstGeom prst="rect">
            <a:avLst/>
          </a:prstGeom>
        </p:spPr>
        <p:txBody>
          <a:bodyPr wrap="square">
            <a:spAutoFit/>
          </a:bodyPr>
          <a:lstStyle/>
          <a:p>
            <a:r>
              <a:rPr lang="en-US" dirty="0">
                <a:solidFill>
                  <a:srgbClr val="333333"/>
                </a:solidFill>
                <a:latin typeface="Helvetica Neue" panose="02000503000000020004" pitchFamily="2" charset="0"/>
              </a:rPr>
              <a:t>For instance, the probability of a coin flip giving a head is considered a marginal probability because we aren’t considering any other events.</a:t>
            </a:r>
            <a:endParaRPr lang="en-US" dirty="0"/>
          </a:p>
        </p:txBody>
      </p:sp>
    </p:spTree>
    <p:extLst>
      <p:ext uri="{BB962C8B-B14F-4D97-AF65-F5344CB8AC3E}">
        <p14:creationId xmlns:p14="http://schemas.microsoft.com/office/powerpoint/2010/main" val="4099639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EFE3-0AFC-1143-8062-11559E41EB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A3153C-E70C-A547-B3A3-82B8DBB2324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AE24D73D-807E-D549-9843-58B949282D0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96AA714-A572-D247-98B6-0F133F952538}"/>
              </a:ext>
            </a:extLst>
          </p:cNvPr>
          <p:cNvPicPr>
            <a:picLocks noChangeAspect="1"/>
          </p:cNvPicPr>
          <p:nvPr/>
        </p:nvPicPr>
        <p:blipFill>
          <a:blip r:embed="rId2"/>
          <a:stretch>
            <a:fillRect/>
          </a:stretch>
        </p:blipFill>
        <p:spPr>
          <a:xfrm>
            <a:off x="-1" y="0"/>
            <a:ext cx="6774845" cy="4676931"/>
          </a:xfrm>
          <a:prstGeom prst="rect">
            <a:avLst/>
          </a:prstGeom>
        </p:spPr>
      </p:pic>
      <p:pic>
        <p:nvPicPr>
          <p:cNvPr id="8" name="Picture 7">
            <a:extLst>
              <a:ext uri="{FF2B5EF4-FFF2-40B4-BE49-F238E27FC236}">
                <a16:creationId xmlns:a16="http://schemas.microsoft.com/office/drawing/2014/main" id="{914C1245-E706-4E4E-9A9A-DD5D78B41A87}"/>
              </a:ext>
            </a:extLst>
          </p:cNvPr>
          <p:cNvPicPr>
            <a:picLocks noChangeAspect="1"/>
          </p:cNvPicPr>
          <p:nvPr/>
        </p:nvPicPr>
        <p:blipFill>
          <a:blip r:embed="rId3"/>
          <a:stretch>
            <a:fillRect/>
          </a:stretch>
        </p:blipFill>
        <p:spPr>
          <a:xfrm>
            <a:off x="6016020" y="1335699"/>
            <a:ext cx="6084658" cy="4540445"/>
          </a:xfrm>
          <a:prstGeom prst="rect">
            <a:avLst/>
          </a:prstGeom>
        </p:spPr>
      </p:pic>
    </p:spTree>
    <p:extLst>
      <p:ext uri="{BB962C8B-B14F-4D97-AF65-F5344CB8AC3E}">
        <p14:creationId xmlns:p14="http://schemas.microsoft.com/office/powerpoint/2010/main" val="212530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07CA-D8A3-CD4C-A5AC-2F604EB54207}"/>
              </a:ext>
            </a:extLst>
          </p:cNvPr>
          <p:cNvSpPr>
            <a:spLocks noGrp="1"/>
          </p:cNvSpPr>
          <p:nvPr>
            <p:ph type="title"/>
          </p:nvPr>
        </p:nvSpPr>
        <p:spPr/>
        <p:txBody>
          <a:bodyPr/>
          <a:lstStyle/>
          <a:p>
            <a:r>
              <a:rPr lang="en-US" dirty="0"/>
              <a:t>Lets stop for a 5 min and think</a:t>
            </a:r>
          </a:p>
        </p:txBody>
      </p:sp>
      <p:sp>
        <p:nvSpPr>
          <p:cNvPr id="3" name="Content Placeholder 2">
            <a:extLst>
              <a:ext uri="{FF2B5EF4-FFF2-40B4-BE49-F238E27FC236}">
                <a16:creationId xmlns:a16="http://schemas.microsoft.com/office/drawing/2014/main" id="{689A9BB6-C625-2442-AAE5-78DAC8A3965D}"/>
              </a:ext>
            </a:extLst>
          </p:cNvPr>
          <p:cNvSpPr>
            <a:spLocks noGrp="1"/>
          </p:cNvSpPr>
          <p:nvPr>
            <p:ph idx="1"/>
          </p:nvPr>
        </p:nvSpPr>
        <p:spPr/>
        <p:txBody>
          <a:bodyPr/>
          <a:lstStyle/>
          <a:p>
            <a:r>
              <a:rPr lang="en-US" dirty="0"/>
              <a:t>Why do we need Probability</a:t>
            </a:r>
            <a:br>
              <a:rPr lang="en-US" dirty="0"/>
            </a:br>
            <a:br>
              <a:rPr lang="en-US" dirty="0"/>
            </a:br>
            <a:br>
              <a:rPr lang="en-US" dirty="0"/>
            </a:br>
            <a:r>
              <a:rPr lang="en-US" dirty="0">
                <a:hlinkClick r:id="rId2"/>
              </a:rPr>
              <a:t>https://www.youtube.com/watch?v=oeyZNemZe04</a:t>
            </a:r>
            <a:endParaRPr lang="en-US" dirty="0"/>
          </a:p>
          <a:p>
            <a:endParaRPr lang="en-US" dirty="0"/>
          </a:p>
        </p:txBody>
      </p:sp>
      <p:sp>
        <p:nvSpPr>
          <p:cNvPr id="4" name="Date Placeholder 3">
            <a:extLst>
              <a:ext uri="{FF2B5EF4-FFF2-40B4-BE49-F238E27FC236}">
                <a16:creationId xmlns:a16="http://schemas.microsoft.com/office/drawing/2014/main" id="{F8AA9401-5FF7-344E-962A-C19E49AB93AF}"/>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7159373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6754-7650-494B-8910-042FAA0555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59F81E-9813-FC47-843B-63830935A74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EFCFC7F-C2B9-0944-896C-1667F3688E3B}"/>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8D88AB6-0C28-404A-BA46-F5EF2F0DCDCC}"/>
              </a:ext>
            </a:extLst>
          </p:cNvPr>
          <p:cNvPicPr>
            <a:picLocks noChangeAspect="1"/>
          </p:cNvPicPr>
          <p:nvPr/>
        </p:nvPicPr>
        <p:blipFill>
          <a:blip r:embed="rId2"/>
          <a:stretch>
            <a:fillRect/>
          </a:stretch>
        </p:blipFill>
        <p:spPr>
          <a:xfrm>
            <a:off x="0" y="1"/>
            <a:ext cx="7794886" cy="6259680"/>
          </a:xfrm>
          <a:prstGeom prst="rect">
            <a:avLst/>
          </a:prstGeom>
        </p:spPr>
      </p:pic>
    </p:spTree>
    <p:extLst>
      <p:ext uri="{BB962C8B-B14F-4D97-AF65-F5344CB8AC3E}">
        <p14:creationId xmlns:p14="http://schemas.microsoft.com/office/powerpoint/2010/main" val="277318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B0B5-E2A9-8443-A64C-22FB7E960679}"/>
              </a:ext>
            </a:extLst>
          </p:cNvPr>
          <p:cNvSpPr>
            <a:spLocks noGrp="1"/>
          </p:cNvSpPr>
          <p:nvPr>
            <p:ph type="title"/>
          </p:nvPr>
        </p:nvSpPr>
        <p:spPr/>
        <p:txBody>
          <a:bodyPr/>
          <a:lstStyle/>
          <a:p>
            <a:r>
              <a:rPr lang="en-US" dirty="0"/>
              <a:t>Span &amp; Plane</a:t>
            </a:r>
          </a:p>
        </p:txBody>
      </p:sp>
      <p:sp>
        <p:nvSpPr>
          <p:cNvPr id="3" name="Content Placeholder 2">
            <a:extLst>
              <a:ext uri="{FF2B5EF4-FFF2-40B4-BE49-F238E27FC236}">
                <a16:creationId xmlns:a16="http://schemas.microsoft.com/office/drawing/2014/main" id="{5EEBFA44-5274-324D-BD78-D884CA2A92DD}"/>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E53B05B1-A2A2-C945-A3CC-E9F071C5AB34}"/>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C379F62B-19B8-C24A-9C24-FD79A5472DEC}"/>
              </a:ext>
            </a:extLst>
          </p:cNvPr>
          <p:cNvPicPr>
            <a:picLocks noChangeAspect="1"/>
          </p:cNvPicPr>
          <p:nvPr/>
        </p:nvPicPr>
        <p:blipFill>
          <a:blip r:embed="rId2"/>
          <a:stretch>
            <a:fillRect/>
          </a:stretch>
        </p:blipFill>
        <p:spPr>
          <a:xfrm>
            <a:off x="3822492" y="-20223"/>
            <a:ext cx="8369508" cy="2097927"/>
          </a:xfrm>
          <a:prstGeom prst="rect">
            <a:avLst/>
          </a:prstGeom>
        </p:spPr>
      </p:pic>
      <p:pic>
        <p:nvPicPr>
          <p:cNvPr id="9" name="Picture 8">
            <a:extLst>
              <a:ext uri="{FF2B5EF4-FFF2-40B4-BE49-F238E27FC236}">
                <a16:creationId xmlns:a16="http://schemas.microsoft.com/office/drawing/2014/main" id="{7B06BFE8-307C-4940-A026-4F5C230AD9A5}"/>
              </a:ext>
            </a:extLst>
          </p:cNvPr>
          <p:cNvPicPr>
            <a:picLocks noChangeAspect="1"/>
          </p:cNvPicPr>
          <p:nvPr/>
        </p:nvPicPr>
        <p:blipFill rotWithShape="1">
          <a:blip r:embed="rId3"/>
          <a:srcRect l="-1" r="1029" b="56506"/>
          <a:stretch/>
        </p:blipFill>
        <p:spPr>
          <a:xfrm>
            <a:off x="4532901" y="2003098"/>
            <a:ext cx="7659099" cy="3217032"/>
          </a:xfrm>
          <a:prstGeom prst="rect">
            <a:avLst/>
          </a:prstGeom>
        </p:spPr>
      </p:pic>
      <p:pic>
        <p:nvPicPr>
          <p:cNvPr id="8" name="Picture 7">
            <a:extLst>
              <a:ext uri="{FF2B5EF4-FFF2-40B4-BE49-F238E27FC236}">
                <a16:creationId xmlns:a16="http://schemas.microsoft.com/office/drawing/2014/main" id="{64AF3125-AFE2-854E-988A-E421EEE72D66}"/>
              </a:ext>
            </a:extLst>
          </p:cNvPr>
          <p:cNvPicPr>
            <a:picLocks noChangeAspect="1"/>
          </p:cNvPicPr>
          <p:nvPr/>
        </p:nvPicPr>
        <p:blipFill rotWithShape="1">
          <a:blip r:embed="rId3"/>
          <a:srcRect t="47738"/>
          <a:stretch/>
        </p:blipFill>
        <p:spPr>
          <a:xfrm>
            <a:off x="101768" y="2822676"/>
            <a:ext cx="6705600" cy="3349524"/>
          </a:xfrm>
          <a:prstGeom prst="rect">
            <a:avLst/>
          </a:prstGeom>
        </p:spPr>
      </p:pic>
      <p:pic>
        <p:nvPicPr>
          <p:cNvPr id="10" name="Picture 9">
            <a:extLst>
              <a:ext uri="{FF2B5EF4-FFF2-40B4-BE49-F238E27FC236}">
                <a16:creationId xmlns:a16="http://schemas.microsoft.com/office/drawing/2014/main" id="{93A63151-37C8-574E-9E99-0F75F9EEC7C6}"/>
              </a:ext>
            </a:extLst>
          </p:cNvPr>
          <p:cNvPicPr>
            <a:picLocks noChangeAspect="1"/>
          </p:cNvPicPr>
          <p:nvPr/>
        </p:nvPicPr>
        <p:blipFill>
          <a:blip r:embed="rId4"/>
          <a:stretch>
            <a:fillRect/>
          </a:stretch>
        </p:blipFill>
        <p:spPr>
          <a:xfrm>
            <a:off x="6272238" y="5220130"/>
            <a:ext cx="5919762" cy="1543514"/>
          </a:xfrm>
          <a:prstGeom prst="rect">
            <a:avLst/>
          </a:prstGeom>
        </p:spPr>
      </p:pic>
    </p:spTree>
    <p:extLst>
      <p:ext uri="{BB962C8B-B14F-4D97-AF65-F5344CB8AC3E}">
        <p14:creationId xmlns:p14="http://schemas.microsoft.com/office/powerpoint/2010/main" val="147889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4F18-E43B-4B4C-B049-9F163EB7C1A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9B6B11-5DC6-8142-9DEF-C4C07D14BB53}"/>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E019BC5-62AD-E444-AEB8-A3A39D7B654E}"/>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B5F2E182-6681-F343-A116-628E05800276}"/>
              </a:ext>
            </a:extLst>
          </p:cNvPr>
          <p:cNvPicPr>
            <a:picLocks noChangeAspect="1"/>
          </p:cNvPicPr>
          <p:nvPr/>
        </p:nvPicPr>
        <p:blipFill rotWithShape="1">
          <a:blip r:embed="rId2"/>
          <a:srcRect l="7106"/>
          <a:stretch/>
        </p:blipFill>
        <p:spPr>
          <a:xfrm>
            <a:off x="209537" y="0"/>
            <a:ext cx="4972157" cy="4114800"/>
          </a:xfrm>
          <a:prstGeom prst="rect">
            <a:avLst/>
          </a:prstGeom>
        </p:spPr>
      </p:pic>
      <p:pic>
        <p:nvPicPr>
          <p:cNvPr id="8" name="Picture 7">
            <a:extLst>
              <a:ext uri="{FF2B5EF4-FFF2-40B4-BE49-F238E27FC236}">
                <a16:creationId xmlns:a16="http://schemas.microsoft.com/office/drawing/2014/main" id="{05E40FCB-7ED7-D54E-8229-B49B7CF2235A}"/>
              </a:ext>
            </a:extLst>
          </p:cNvPr>
          <p:cNvPicPr>
            <a:picLocks noChangeAspect="1"/>
          </p:cNvPicPr>
          <p:nvPr/>
        </p:nvPicPr>
        <p:blipFill>
          <a:blip r:embed="rId3"/>
          <a:stretch>
            <a:fillRect/>
          </a:stretch>
        </p:blipFill>
        <p:spPr>
          <a:xfrm>
            <a:off x="5859420" y="1626122"/>
            <a:ext cx="6091788" cy="2788721"/>
          </a:xfrm>
          <a:prstGeom prst="rect">
            <a:avLst/>
          </a:prstGeom>
        </p:spPr>
      </p:pic>
      <p:pic>
        <p:nvPicPr>
          <p:cNvPr id="10" name="Picture 9">
            <a:extLst>
              <a:ext uri="{FF2B5EF4-FFF2-40B4-BE49-F238E27FC236}">
                <a16:creationId xmlns:a16="http://schemas.microsoft.com/office/drawing/2014/main" id="{F03DE538-EFFD-8944-A4D1-965A1B164FC8}"/>
              </a:ext>
            </a:extLst>
          </p:cNvPr>
          <p:cNvPicPr>
            <a:picLocks noChangeAspect="1"/>
          </p:cNvPicPr>
          <p:nvPr/>
        </p:nvPicPr>
        <p:blipFill rotWithShape="1">
          <a:blip r:embed="rId4"/>
          <a:srcRect l="5016" t="17901" r="7745" b="28615"/>
          <a:stretch/>
        </p:blipFill>
        <p:spPr>
          <a:xfrm>
            <a:off x="0" y="4392370"/>
            <a:ext cx="10048969" cy="2465630"/>
          </a:xfrm>
          <a:prstGeom prst="rect">
            <a:avLst/>
          </a:prstGeom>
        </p:spPr>
      </p:pic>
    </p:spTree>
    <p:extLst>
      <p:ext uri="{BB962C8B-B14F-4D97-AF65-F5344CB8AC3E}">
        <p14:creationId xmlns:p14="http://schemas.microsoft.com/office/powerpoint/2010/main" val="96867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4F7D-3B4E-A446-96B7-59FFBC7836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2B6650-EAD3-554E-A37D-7DC62F4BFE4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B864E4B-063C-1D46-94A3-7E8DF433F8A9}"/>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390E06C1-6EC4-8E43-9492-B3877F2DE85F}"/>
              </a:ext>
            </a:extLst>
          </p:cNvPr>
          <p:cNvPicPr>
            <a:picLocks noChangeAspect="1"/>
          </p:cNvPicPr>
          <p:nvPr/>
        </p:nvPicPr>
        <p:blipFill>
          <a:blip r:embed="rId2"/>
          <a:stretch>
            <a:fillRect/>
          </a:stretch>
        </p:blipFill>
        <p:spPr>
          <a:xfrm>
            <a:off x="260625" y="0"/>
            <a:ext cx="7155159" cy="5711252"/>
          </a:xfrm>
          <a:prstGeom prst="rect">
            <a:avLst/>
          </a:prstGeom>
        </p:spPr>
      </p:pic>
    </p:spTree>
    <p:extLst>
      <p:ext uri="{BB962C8B-B14F-4D97-AF65-F5344CB8AC3E}">
        <p14:creationId xmlns:p14="http://schemas.microsoft.com/office/powerpoint/2010/main" val="1664732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45B0-A5FD-A942-9DAF-5494D04312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F9FA79-BC79-B942-9714-6F6C159AD30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823B3C7-5566-3948-96EE-D098606C1656}"/>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52CD060-1E0E-A441-933E-B147501CB3AE}"/>
              </a:ext>
            </a:extLst>
          </p:cNvPr>
          <p:cNvPicPr>
            <a:picLocks noChangeAspect="1"/>
          </p:cNvPicPr>
          <p:nvPr/>
        </p:nvPicPr>
        <p:blipFill>
          <a:blip r:embed="rId2"/>
          <a:stretch>
            <a:fillRect/>
          </a:stretch>
        </p:blipFill>
        <p:spPr>
          <a:xfrm>
            <a:off x="-152682" y="0"/>
            <a:ext cx="7707724" cy="5821791"/>
          </a:xfrm>
          <a:prstGeom prst="rect">
            <a:avLst/>
          </a:prstGeom>
        </p:spPr>
      </p:pic>
    </p:spTree>
    <p:extLst>
      <p:ext uri="{BB962C8B-B14F-4D97-AF65-F5344CB8AC3E}">
        <p14:creationId xmlns:p14="http://schemas.microsoft.com/office/powerpoint/2010/main" val="1450911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F8EF-2595-1F40-8389-D7F4516DD5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0D51BA-8FFD-AB4E-86F6-980BD71F4DD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CF83114-DC54-C048-99D1-6BBEEDB175C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EA2DC7D2-387C-4D4A-9E60-7237B6DD4417}"/>
              </a:ext>
            </a:extLst>
          </p:cNvPr>
          <p:cNvPicPr>
            <a:picLocks noChangeAspect="1"/>
          </p:cNvPicPr>
          <p:nvPr/>
        </p:nvPicPr>
        <p:blipFill>
          <a:blip r:embed="rId2"/>
          <a:stretch>
            <a:fillRect/>
          </a:stretch>
        </p:blipFill>
        <p:spPr>
          <a:xfrm>
            <a:off x="142764" y="0"/>
            <a:ext cx="8484718" cy="5861154"/>
          </a:xfrm>
          <a:prstGeom prst="rect">
            <a:avLst/>
          </a:prstGeom>
        </p:spPr>
      </p:pic>
    </p:spTree>
    <p:extLst>
      <p:ext uri="{BB962C8B-B14F-4D97-AF65-F5344CB8AC3E}">
        <p14:creationId xmlns:p14="http://schemas.microsoft.com/office/powerpoint/2010/main" val="3050351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FED2-49DF-9C4B-8B42-40A0DCA9D46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B94197D-079A-3848-B30D-9FEAE3E01FC0}"/>
              </a:ext>
            </a:extLst>
          </p:cNvPr>
          <p:cNvPicPr>
            <a:picLocks noGrp="1" noChangeAspect="1"/>
          </p:cNvPicPr>
          <p:nvPr>
            <p:ph idx="1"/>
          </p:nvPr>
        </p:nvPicPr>
        <p:blipFill>
          <a:blip r:embed="rId2"/>
          <a:stretch>
            <a:fillRect/>
          </a:stretch>
        </p:blipFill>
        <p:spPr>
          <a:xfrm>
            <a:off x="-1" y="220091"/>
            <a:ext cx="8640709" cy="5775975"/>
          </a:xfrm>
          <a:prstGeom prst="rect">
            <a:avLst/>
          </a:prstGeom>
        </p:spPr>
      </p:pic>
      <p:sp>
        <p:nvSpPr>
          <p:cNvPr id="4" name="Date Placeholder 3">
            <a:extLst>
              <a:ext uri="{FF2B5EF4-FFF2-40B4-BE49-F238E27FC236}">
                <a16:creationId xmlns:a16="http://schemas.microsoft.com/office/drawing/2014/main" id="{66ED0C3A-A753-514B-AF4F-6924D7D3771E}"/>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702928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51EE-789B-F44B-A657-1E6AFC5C04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07BF9C-0DC7-A94E-8126-C8980076D8B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81D2243-F3FC-9941-AC6A-CD516433B389}"/>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128BCE24-1301-8544-B093-342DD87A7A49}"/>
              </a:ext>
            </a:extLst>
          </p:cNvPr>
          <p:cNvPicPr>
            <a:picLocks noChangeAspect="1"/>
          </p:cNvPicPr>
          <p:nvPr/>
        </p:nvPicPr>
        <p:blipFill>
          <a:blip r:embed="rId2"/>
          <a:stretch>
            <a:fillRect/>
          </a:stretch>
        </p:blipFill>
        <p:spPr>
          <a:xfrm>
            <a:off x="0" y="0"/>
            <a:ext cx="8188686" cy="5936105"/>
          </a:xfrm>
          <a:prstGeom prst="rect">
            <a:avLst/>
          </a:prstGeom>
        </p:spPr>
      </p:pic>
    </p:spTree>
    <p:extLst>
      <p:ext uri="{BB962C8B-B14F-4D97-AF65-F5344CB8AC3E}">
        <p14:creationId xmlns:p14="http://schemas.microsoft.com/office/powerpoint/2010/main" val="3376513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B2FD-AD7A-D24F-9926-6761D63C19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6D0821-0428-4045-9C2A-81380C1EBA8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817AE63B-AF01-0840-BAB9-C7015D87F0D4}"/>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2DF6E738-E43D-294E-8C7E-F09F13C9DEA2}"/>
              </a:ext>
            </a:extLst>
          </p:cNvPr>
          <p:cNvPicPr>
            <a:picLocks noChangeAspect="1"/>
          </p:cNvPicPr>
          <p:nvPr/>
        </p:nvPicPr>
        <p:blipFill>
          <a:blip r:embed="rId2"/>
          <a:stretch>
            <a:fillRect/>
          </a:stretch>
        </p:blipFill>
        <p:spPr>
          <a:xfrm>
            <a:off x="117275" y="-1"/>
            <a:ext cx="8157295" cy="6199151"/>
          </a:xfrm>
          <a:prstGeom prst="rect">
            <a:avLst/>
          </a:prstGeom>
        </p:spPr>
      </p:pic>
      <p:sp>
        <p:nvSpPr>
          <p:cNvPr id="8" name="Rectangle 7">
            <a:extLst>
              <a:ext uri="{FF2B5EF4-FFF2-40B4-BE49-F238E27FC236}">
                <a16:creationId xmlns:a16="http://schemas.microsoft.com/office/drawing/2014/main" id="{320FED16-19AB-F84D-9D49-66AB95E0457A}"/>
              </a:ext>
            </a:extLst>
          </p:cNvPr>
          <p:cNvSpPr/>
          <p:nvPr/>
        </p:nvSpPr>
        <p:spPr>
          <a:xfrm>
            <a:off x="2170988" y="6245834"/>
            <a:ext cx="5720284" cy="646331"/>
          </a:xfrm>
          <a:prstGeom prst="rect">
            <a:avLst/>
          </a:prstGeom>
        </p:spPr>
        <p:txBody>
          <a:bodyPr wrap="none">
            <a:spAutoFit/>
          </a:bodyPr>
          <a:lstStyle/>
          <a:p>
            <a:r>
              <a:rPr lang="en-US" dirty="0">
                <a:hlinkClick r:id="rId3"/>
              </a:rPr>
              <a:t>https://www.youtube.com/watch?v=HZGCoVF3YvM</a:t>
            </a:r>
            <a:endParaRPr lang="en-US" dirty="0"/>
          </a:p>
          <a:p>
            <a:endParaRPr lang="en-US" dirty="0"/>
          </a:p>
        </p:txBody>
      </p:sp>
    </p:spTree>
    <p:extLst>
      <p:ext uri="{BB962C8B-B14F-4D97-AF65-F5344CB8AC3E}">
        <p14:creationId xmlns:p14="http://schemas.microsoft.com/office/powerpoint/2010/main" val="3885087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229-3199-5A4F-9D96-E4EB931997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8D0B2E-365E-8942-A7EB-B16274853D1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7D57854-9129-D04B-B087-1F4D9EE32DED}"/>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9A292CB3-97E9-914A-BC2A-79251191236A}"/>
              </a:ext>
            </a:extLst>
          </p:cNvPr>
          <p:cNvPicPr>
            <a:picLocks noChangeAspect="1"/>
          </p:cNvPicPr>
          <p:nvPr/>
        </p:nvPicPr>
        <p:blipFill>
          <a:blip r:embed="rId2"/>
          <a:stretch>
            <a:fillRect/>
          </a:stretch>
        </p:blipFill>
        <p:spPr>
          <a:xfrm>
            <a:off x="0" y="0"/>
            <a:ext cx="8687840" cy="6172200"/>
          </a:xfrm>
          <a:prstGeom prst="rect">
            <a:avLst/>
          </a:prstGeom>
        </p:spPr>
      </p:pic>
    </p:spTree>
    <p:extLst>
      <p:ext uri="{BB962C8B-B14F-4D97-AF65-F5344CB8AC3E}">
        <p14:creationId xmlns:p14="http://schemas.microsoft.com/office/powerpoint/2010/main" val="2139857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6543-5DE5-614D-AB89-1FCCD5084A4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4C6C1AE4-8CD4-9245-BDA1-FD21343D78F5}"/>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D7B7A2BA-C123-A044-BB27-5316A2A213C8}"/>
              </a:ext>
            </a:extLst>
          </p:cNvPr>
          <p:cNvPicPr>
            <a:picLocks noChangeAspect="1"/>
          </p:cNvPicPr>
          <p:nvPr/>
        </p:nvPicPr>
        <p:blipFill>
          <a:blip r:embed="rId2"/>
          <a:stretch>
            <a:fillRect/>
          </a:stretch>
        </p:blipFill>
        <p:spPr>
          <a:xfrm>
            <a:off x="147471" y="0"/>
            <a:ext cx="8007178" cy="5989109"/>
          </a:xfrm>
          <a:prstGeom prst="rect">
            <a:avLst/>
          </a:prstGeom>
        </p:spPr>
      </p:pic>
    </p:spTree>
    <p:extLst>
      <p:ext uri="{BB962C8B-B14F-4D97-AF65-F5344CB8AC3E}">
        <p14:creationId xmlns:p14="http://schemas.microsoft.com/office/powerpoint/2010/main" val="1266115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5" y="0"/>
            <a:ext cx="5351957" cy="1271587"/>
          </a:xfrm>
        </p:spPr>
        <p:txBody>
          <a:bodyPr/>
          <a:lstStyle/>
          <a:p>
            <a:r>
              <a:rPr lang="it-IT" sz="4900" dirty="0" err="1">
                <a:latin typeface="Times New Roman" panose="02020603050405020304" pitchFamily="18" charset="0"/>
                <a:cs typeface="Times New Roman" panose="02020603050405020304" pitchFamily="18" charset="0"/>
              </a:rPr>
              <a:t>Example</a:t>
            </a:r>
            <a:endParaRPr lang="en-SG" sz="49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11" y="1064302"/>
            <a:ext cx="7375203" cy="5650846"/>
          </a:xfrm>
        </p:spPr>
        <p:txBody>
          <a:bodyPr>
            <a:normAutofit/>
          </a:bodyPr>
          <a:lstStyle/>
          <a:p>
            <a:pPr>
              <a:buNone/>
            </a:pPr>
            <a:r>
              <a:rPr lang="it-IT" dirty="0">
                <a:latin typeface="Times New Roman" panose="02020603050405020304" pitchFamily="18" charset="0"/>
                <a:cs typeface="Times New Roman" panose="02020603050405020304" pitchFamily="18" charset="0"/>
              </a:rPr>
              <a:t>ASSUMPTIONS</a:t>
            </a:r>
          </a:p>
          <a:p>
            <a:pPr>
              <a:buNone/>
            </a:pPr>
            <a:r>
              <a:rPr lang="it-IT" dirty="0">
                <a:latin typeface="Times New Roman" panose="02020603050405020304" pitchFamily="18" charset="0"/>
                <a:cs typeface="Times New Roman" panose="02020603050405020304" pitchFamily="18" charset="0"/>
              </a:rPr>
              <a:t>	</a:t>
            </a:r>
            <a:r>
              <a:rPr lang="it-IT" sz="1600" dirty="0">
                <a:latin typeface="Arial" pitchFamily="34" charset="0"/>
                <a:cs typeface="Arial" pitchFamily="34" charset="0"/>
              </a:rPr>
              <a:t>100 out of 10,000 </a:t>
            </a:r>
            <a:r>
              <a:rPr lang="it-IT" sz="1600" dirty="0" err="1">
                <a:latin typeface="Arial" pitchFamily="34" charset="0"/>
                <a:cs typeface="Arial" pitchFamily="34" charset="0"/>
              </a:rPr>
              <a:t>women</a:t>
            </a:r>
            <a:r>
              <a:rPr lang="it-IT" sz="1600" dirty="0">
                <a:latin typeface="Arial" pitchFamily="34" charset="0"/>
                <a:cs typeface="Arial" pitchFamily="34" charset="0"/>
              </a:rPr>
              <a:t> </a:t>
            </a:r>
            <a:r>
              <a:rPr lang="it-IT" sz="1600" dirty="0" err="1">
                <a:latin typeface="Arial" pitchFamily="34" charset="0"/>
                <a:cs typeface="Arial" pitchFamily="34" charset="0"/>
              </a:rPr>
              <a:t>aged</a:t>
            </a:r>
            <a:r>
              <a:rPr lang="it-IT" sz="1600" dirty="0">
                <a:latin typeface="Arial" pitchFamily="34" charset="0"/>
                <a:cs typeface="Arial" pitchFamily="34" charset="0"/>
              </a:rPr>
              <a:t> </a:t>
            </a:r>
            <a:r>
              <a:rPr lang="it-IT" sz="1600" dirty="0" err="1">
                <a:latin typeface="Arial" pitchFamily="34" charset="0"/>
                <a:cs typeface="Arial" pitchFamily="34" charset="0"/>
              </a:rPr>
              <a:t>forty</a:t>
            </a:r>
            <a:r>
              <a:rPr lang="it-IT" sz="1600" dirty="0">
                <a:latin typeface="Arial" pitchFamily="34" charset="0"/>
                <a:cs typeface="Arial" pitchFamily="34" charset="0"/>
              </a:rPr>
              <a:t> </a:t>
            </a:r>
            <a:r>
              <a:rPr lang="it-IT" sz="1600" dirty="0" err="1">
                <a:latin typeface="Arial" pitchFamily="34" charset="0"/>
                <a:cs typeface="Arial" pitchFamily="34" charset="0"/>
              </a:rPr>
              <a:t>who</a:t>
            </a:r>
            <a:r>
              <a:rPr lang="it-IT" sz="1600" dirty="0">
                <a:latin typeface="Arial" pitchFamily="34" charset="0"/>
                <a:cs typeface="Arial" pitchFamily="34" charset="0"/>
              </a:rPr>
              <a:t> </a:t>
            </a:r>
            <a:r>
              <a:rPr lang="it-IT" sz="1600" dirty="0" err="1">
                <a:latin typeface="Arial" pitchFamily="34" charset="0"/>
                <a:cs typeface="Arial" pitchFamily="34" charset="0"/>
              </a:rPr>
              <a:t>participate</a:t>
            </a:r>
            <a:r>
              <a:rPr lang="it-IT" sz="1600" dirty="0">
                <a:latin typeface="Arial" pitchFamily="34" charset="0"/>
                <a:cs typeface="Arial" pitchFamily="34" charset="0"/>
              </a:rPr>
              <a:t> in a routine screening </a:t>
            </a:r>
            <a:r>
              <a:rPr lang="it-IT" sz="1600" dirty="0" err="1">
                <a:latin typeface="Arial" pitchFamily="34" charset="0"/>
                <a:cs typeface="Arial" pitchFamily="34" charset="0"/>
              </a:rPr>
              <a:t>have</a:t>
            </a:r>
            <a:r>
              <a:rPr lang="it-IT" sz="1600" dirty="0">
                <a:latin typeface="Arial" pitchFamily="34" charset="0"/>
                <a:cs typeface="Arial" pitchFamily="34" charset="0"/>
              </a:rPr>
              <a:t> a </a:t>
            </a:r>
            <a:r>
              <a:rPr lang="it-IT" sz="1600" dirty="0" err="1">
                <a:latin typeface="Arial" pitchFamily="34" charset="0"/>
                <a:cs typeface="Arial" pitchFamily="34" charset="0"/>
              </a:rPr>
              <a:t>cancer</a:t>
            </a:r>
            <a:r>
              <a:rPr lang="it-IT" sz="1600" dirty="0">
                <a:latin typeface="Arial" pitchFamily="34" charset="0"/>
                <a:cs typeface="Arial" pitchFamily="34" charset="0"/>
              </a:rPr>
              <a:t>.</a:t>
            </a:r>
          </a:p>
          <a:p>
            <a:pPr>
              <a:buNone/>
            </a:pPr>
            <a:r>
              <a:rPr lang="it-IT" sz="1600" dirty="0">
                <a:latin typeface="Arial" pitchFamily="34" charset="0"/>
                <a:cs typeface="Arial" pitchFamily="34" charset="0"/>
              </a:rPr>
              <a:t>	80 of </a:t>
            </a:r>
            <a:r>
              <a:rPr lang="it-IT" sz="1600" dirty="0" err="1">
                <a:latin typeface="Arial" pitchFamily="34" charset="0"/>
                <a:cs typeface="Arial" pitchFamily="34" charset="0"/>
              </a:rPr>
              <a:t>every</a:t>
            </a:r>
            <a:r>
              <a:rPr lang="it-IT" sz="1600" dirty="0">
                <a:latin typeface="Arial" pitchFamily="34" charset="0"/>
                <a:cs typeface="Arial" pitchFamily="34" charset="0"/>
              </a:rPr>
              <a:t> 100 </a:t>
            </a:r>
            <a:r>
              <a:rPr lang="it-IT" sz="1600" dirty="0" err="1">
                <a:latin typeface="Arial" pitchFamily="34" charset="0"/>
                <a:cs typeface="Arial" pitchFamily="34" charset="0"/>
              </a:rPr>
              <a:t>women</a:t>
            </a:r>
            <a:r>
              <a:rPr lang="it-IT" sz="1600" dirty="0">
                <a:latin typeface="Arial" pitchFamily="34" charset="0"/>
                <a:cs typeface="Arial" pitchFamily="34" charset="0"/>
              </a:rPr>
              <a:t> with a </a:t>
            </a:r>
            <a:r>
              <a:rPr lang="it-IT" sz="1600" dirty="0" err="1">
                <a:latin typeface="Arial" pitchFamily="34" charset="0"/>
                <a:cs typeface="Arial" pitchFamily="34" charset="0"/>
              </a:rPr>
              <a:t>cancer</a:t>
            </a:r>
            <a:r>
              <a:rPr lang="it-IT" sz="1600" dirty="0">
                <a:latin typeface="Arial" pitchFamily="34" charset="0"/>
                <a:cs typeface="Arial" pitchFamily="34" charset="0"/>
              </a:rPr>
              <a:t> </a:t>
            </a:r>
            <a:r>
              <a:rPr lang="it-IT" sz="1600" dirty="0" err="1">
                <a:latin typeface="Arial" pitchFamily="34" charset="0"/>
                <a:cs typeface="Arial" pitchFamily="34" charset="0"/>
              </a:rPr>
              <a:t>will</a:t>
            </a:r>
            <a:r>
              <a:rPr lang="it-IT" sz="1600" dirty="0">
                <a:latin typeface="Arial" pitchFamily="34" charset="0"/>
                <a:cs typeface="Arial" pitchFamily="34" charset="0"/>
              </a:rPr>
              <a:t> </a:t>
            </a:r>
            <a:r>
              <a:rPr lang="it-IT" sz="1600" dirty="0" err="1">
                <a:latin typeface="Arial" pitchFamily="34" charset="0"/>
                <a:cs typeface="Arial" pitchFamily="34" charset="0"/>
              </a:rPr>
              <a:t>get</a:t>
            </a:r>
            <a:r>
              <a:rPr lang="it-IT" sz="1600" dirty="0">
                <a:latin typeface="Arial" pitchFamily="34" charset="0"/>
                <a:cs typeface="Arial" pitchFamily="34" charset="0"/>
              </a:rPr>
              <a:t> positive </a:t>
            </a:r>
            <a:r>
              <a:rPr lang="it-IT" sz="1600" dirty="0" err="1">
                <a:latin typeface="Arial" pitchFamily="34" charset="0"/>
                <a:cs typeface="Arial" pitchFamily="34" charset="0"/>
              </a:rPr>
              <a:t>tests</a:t>
            </a:r>
            <a:endParaRPr lang="it-IT" sz="1600" dirty="0">
              <a:latin typeface="Arial" pitchFamily="34" charset="0"/>
              <a:cs typeface="Arial" pitchFamily="34" charset="0"/>
            </a:endParaRPr>
          </a:p>
          <a:p>
            <a:pPr>
              <a:buNone/>
            </a:pPr>
            <a:r>
              <a:rPr lang="it-IT" sz="1600" dirty="0">
                <a:latin typeface="Arial" pitchFamily="34" charset="0"/>
                <a:cs typeface="Arial" pitchFamily="34" charset="0"/>
              </a:rPr>
              <a:t>	950 out of 9,900 </a:t>
            </a:r>
            <a:r>
              <a:rPr lang="it-IT" sz="1600" dirty="0" err="1">
                <a:latin typeface="Arial" pitchFamily="34" charset="0"/>
                <a:cs typeface="Arial" pitchFamily="34" charset="0"/>
              </a:rPr>
              <a:t>women</a:t>
            </a:r>
            <a:r>
              <a:rPr lang="it-IT" sz="1600" dirty="0">
                <a:latin typeface="Arial" pitchFamily="34" charset="0"/>
                <a:cs typeface="Arial" pitchFamily="34" charset="0"/>
              </a:rPr>
              <a:t> </a:t>
            </a:r>
            <a:r>
              <a:rPr lang="it-IT" sz="1600" dirty="0" err="1">
                <a:latin typeface="Arial" pitchFamily="34" charset="0"/>
                <a:cs typeface="Arial" pitchFamily="34" charset="0"/>
              </a:rPr>
              <a:t>without</a:t>
            </a:r>
            <a:r>
              <a:rPr lang="it-IT" sz="1600" dirty="0">
                <a:latin typeface="Arial" pitchFamily="34" charset="0"/>
                <a:cs typeface="Arial" pitchFamily="34" charset="0"/>
              </a:rPr>
              <a:t> a </a:t>
            </a:r>
            <a:r>
              <a:rPr lang="it-IT" sz="1600" dirty="0" err="1">
                <a:latin typeface="Arial" pitchFamily="34" charset="0"/>
                <a:cs typeface="Arial" pitchFamily="34" charset="0"/>
              </a:rPr>
              <a:t>cancer</a:t>
            </a:r>
            <a:r>
              <a:rPr lang="it-IT" sz="1600" dirty="0">
                <a:latin typeface="Arial" pitchFamily="34" charset="0"/>
                <a:cs typeface="Arial" pitchFamily="34" charset="0"/>
              </a:rPr>
              <a:t> </a:t>
            </a:r>
            <a:r>
              <a:rPr lang="it-IT" sz="1600" dirty="0" err="1">
                <a:latin typeface="Arial" pitchFamily="34" charset="0"/>
                <a:cs typeface="Arial" pitchFamily="34" charset="0"/>
              </a:rPr>
              <a:t>will</a:t>
            </a:r>
            <a:r>
              <a:rPr lang="it-IT" sz="1600" dirty="0">
                <a:latin typeface="Arial" pitchFamily="34" charset="0"/>
                <a:cs typeface="Arial" pitchFamily="34" charset="0"/>
              </a:rPr>
              <a:t> </a:t>
            </a:r>
            <a:r>
              <a:rPr lang="it-IT" sz="1600" dirty="0" err="1">
                <a:latin typeface="Arial" pitchFamily="34" charset="0"/>
                <a:cs typeface="Arial" pitchFamily="34" charset="0"/>
              </a:rPr>
              <a:t>also</a:t>
            </a:r>
            <a:r>
              <a:rPr lang="it-IT" sz="1600" dirty="0">
                <a:latin typeface="Arial" pitchFamily="34" charset="0"/>
                <a:cs typeface="Arial" pitchFamily="34" charset="0"/>
              </a:rPr>
              <a:t> </a:t>
            </a:r>
            <a:r>
              <a:rPr lang="it-IT" sz="1600" dirty="0" err="1">
                <a:latin typeface="Arial" pitchFamily="34" charset="0"/>
                <a:cs typeface="Arial" pitchFamily="34" charset="0"/>
              </a:rPr>
              <a:t>get</a:t>
            </a:r>
            <a:r>
              <a:rPr lang="it-IT" sz="1600" dirty="0">
                <a:latin typeface="Arial" pitchFamily="34" charset="0"/>
                <a:cs typeface="Arial" pitchFamily="34" charset="0"/>
              </a:rPr>
              <a:t> positive </a:t>
            </a:r>
            <a:r>
              <a:rPr lang="it-IT" sz="1600" dirty="0" err="1">
                <a:latin typeface="Arial" pitchFamily="34" charset="0"/>
                <a:cs typeface="Arial" pitchFamily="34" charset="0"/>
              </a:rPr>
              <a:t>tests</a:t>
            </a:r>
            <a:endParaRPr lang="it-IT" sz="1600" dirty="0">
              <a:latin typeface="Arial" pitchFamily="34" charset="0"/>
              <a:cs typeface="Arial" pitchFamily="34" charset="0"/>
            </a:endParaRPr>
          </a:p>
          <a:p>
            <a:pPr>
              <a:buNone/>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PROBLEM</a:t>
            </a:r>
          </a:p>
          <a:p>
            <a:pPr>
              <a:buNone/>
            </a:pPr>
            <a:r>
              <a:rPr lang="en-US" dirty="0">
                <a:latin typeface="Times New Roman" panose="02020603050405020304" pitchFamily="18" charset="0"/>
                <a:cs typeface="Times New Roman" panose="02020603050405020304" pitchFamily="18" charset="0"/>
              </a:rPr>
              <a:t>	</a:t>
            </a:r>
            <a:r>
              <a:rPr lang="en-US" sz="1600" dirty="0">
                <a:latin typeface="Arial" pitchFamily="34" charset="0"/>
                <a:cs typeface="Arial" pitchFamily="34" charset="0"/>
              </a:rPr>
              <a:t>If 10,000 women in this age group undergo a routine screening, about what fraction of women with positive tests will actually have cancer?</a:t>
            </a:r>
            <a:endParaRPr lang="it-IT" sz="1600" dirty="0">
              <a:latin typeface="Arial" pitchFamily="34" charset="0"/>
              <a:cs typeface="Arial" pitchFamily="34" charset="0"/>
            </a:endParaRPr>
          </a:p>
          <a:p>
            <a:pPr>
              <a:lnSpc>
                <a:spcPct val="80000"/>
              </a:lnSpc>
              <a:buFontTx/>
              <a:buNone/>
            </a:pPr>
            <a:r>
              <a:rPr lang="it-IT" dirty="0">
                <a:latin typeface="Times New Roman" panose="02020603050405020304" pitchFamily="18" charset="0"/>
                <a:cs typeface="Times New Roman" panose="02020603050405020304" pitchFamily="18" charset="0"/>
              </a:rPr>
              <a:t>EVIDENCE</a:t>
            </a:r>
          </a:p>
          <a:p>
            <a:pPr>
              <a:lnSpc>
                <a:spcPct val="80000"/>
              </a:lnSpc>
              <a:buFontTx/>
              <a:buNone/>
            </a:pPr>
            <a:r>
              <a:rPr lang="it-IT" dirty="0">
                <a:latin typeface="Times New Roman" panose="02020603050405020304" pitchFamily="18" charset="0"/>
                <a:cs typeface="Times New Roman" panose="02020603050405020304" pitchFamily="18" charset="0"/>
              </a:rPr>
              <a:t>	         </a:t>
            </a:r>
            <a:r>
              <a:rPr lang="it-IT" sz="1600" dirty="0">
                <a:latin typeface="Arial" pitchFamily="34" charset="0"/>
                <a:cs typeface="Arial" pitchFamily="34" charset="0"/>
              </a:rPr>
              <a:t>A woman in this age group had a positive test in a routine screening</a:t>
            </a:r>
          </a:p>
          <a:p>
            <a:pPr>
              <a:lnSpc>
                <a:spcPct val="80000"/>
              </a:lnSpc>
              <a:buFontTx/>
              <a:buNone/>
            </a:pPr>
            <a:r>
              <a:rPr lang="en-US" dirty="0">
                <a:latin typeface="Times New Roman" panose="02020603050405020304" pitchFamily="18" charset="0"/>
                <a:cs typeface="Times New Roman" panose="02020603050405020304" pitchFamily="18" charset="0"/>
              </a:rPr>
              <a:t>PROBLEM</a:t>
            </a:r>
          </a:p>
          <a:p>
            <a:pPr>
              <a:lnSpc>
                <a:spcPct val="80000"/>
              </a:lnSpc>
              <a:buFontTx/>
              <a:buNone/>
            </a:pPr>
            <a:r>
              <a:rPr lang="en-US" dirty="0">
                <a:latin typeface="Times New Roman" panose="02020603050405020304" pitchFamily="18" charset="0"/>
                <a:cs typeface="Times New Roman" panose="02020603050405020304" pitchFamily="18" charset="0"/>
              </a:rPr>
              <a:t>	</a:t>
            </a:r>
            <a:r>
              <a:rPr lang="en-US" sz="1600" dirty="0">
                <a:latin typeface="Arial" pitchFamily="34" charset="0"/>
                <a:cs typeface="Arial" pitchFamily="34" charset="0"/>
              </a:rPr>
              <a:t>         What’s the probability that she has a cancer?</a:t>
            </a:r>
          </a:p>
          <a:p>
            <a:pPr>
              <a:buNone/>
            </a:pPr>
            <a:endParaRPr lang="en-SG" dirty="0">
              <a:solidFill>
                <a:srgbClr val="C00000"/>
              </a:solidFill>
            </a:endParaRPr>
          </a:p>
        </p:txBody>
      </p:sp>
      <p:sp>
        <p:nvSpPr>
          <p:cNvPr id="4" name="TextBox 3">
            <a:extLst>
              <a:ext uri="{FF2B5EF4-FFF2-40B4-BE49-F238E27FC236}">
                <a16:creationId xmlns:a16="http://schemas.microsoft.com/office/drawing/2014/main" id="{A1E430A2-4F02-F149-907C-12852923AD94}"/>
              </a:ext>
            </a:extLst>
          </p:cNvPr>
          <p:cNvSpPr txBox="1"/>
          <p:nvPr/>
        </p:nvSpPr>
        <p:spPr>
          <a:xfrm>
            <a:off x="7659548" y="1064302"/>
            <a:ext cx="4642401" cy="646331"/>
          </a:xfrm>
          <a:prstGeom prst="rect">
            <a:avLst/>
          </a:prstGeom>
          <a:noFill/>
        </p:spPr>
        <p:txBody>
          <a:bodyPr wrap="square" rtlCol="0">
            <a:spAutoFit/>
          </a:bodyPr>
          <a:lstStyle/>
          <a:p>
            <a:r>
              <a:rPr lang="it-IT" dirty="0" err="1">
                <a:solidFill>
                  <a:srgbClr val="C00000"/>
                </a:solidFill>
                <a:latin typeface="Times New Roman" panose="02020603050405020304" pitchFamily="18" charset="0"/>
                <a:cs typeface="Times New Roman" panose="02020603050405020304" pitchFamily="18" charset="0"/>
              </a:rPr>
              <a:t>P</a:t>
            </a:r>
            <a:r>
              <a:rPr lang="it-IT" dirty="0">
                <a:solidFill>
                  <a:srgbClr val="C00000"/>
                </a:solidFill>
                <a:latin typeface="Times New Roman" panose="02020603050405020304" pitchFamily="18" charset="0"/>
                <a:cs typeface="Times New Roman" panose="02020603050405020304" pitchFamily="18" charset="0"/>
              </a:rPr>
              <a:t>(A) =   </a:t>
            </a:r>
            <a:r>
              <a:rPr lang="it-IT" dirty="0">
                <a:solidFill>
                  <a:srgbClr val="669900"/>
                </a:solidFill>
                <a:latin typeface="Times New Roman" panose="02020603050405020304" pitchFamily="18" charset="0"/>
                <a:cs typeface="Times New Roman" panose="02020603050405020304" pitchFamily="18" charset="0"/>
              </a:rPr>
              <a:t>1%</a:t>
            </a:r>
            <a:r>
              <a:rPr lang="it-IT" dirty="0">
                <a:latin typeface="Times New Roman" panose="02020603050405020304" pitchFamily="18" charset="0"/>
                <a:cs typeface="Times New Roman" panose="02020603050405020304" pitchFamily="18" charset="0"/>
              </a:rPr>
              <a:t> of </a:t>
            </a:r>
            <a:r>
              <a:rPr lang="it-IT" dirty="0" err="1">
                <a:latin typeface="Times New Roman" panose="02020603050405020304" pitchFamily="18" charset="0"/>
                <a:cs typeface="Times New Roman" panose="02020603050405020304" pitchFamily="18" charset="0"/>
              </a:rPr>
              <a:t>women</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aged</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forty</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who</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participate</a:t>
            </a:r>
            <a:r>
              <a:rPr lang="it-IT" dirty="0">
                <a:latin typeface="Times New Roman" panose="02020603050405020304" pitchFamily="18" charset="0"/>
                <a:cs typeface="Times New Roman" panose="02020603050405020304" pitchFamily="18" charset="0"/>
              </a:rPr>
              <a:t> in a routine screening </a:t>
            </a:r>
            <a:r>
              <a:rPr lang="it-IT" dirty="0" err="1">
                <a:latin typeface="Times New Roman" panose="02020603050405020304" pitchFamily="18" charset="0"/>
                <a:cs typeface="Times New Roman" panose="02020603050405020304" pitchFamily="18" charset="0"/>
              </a:rPr>
              <a:t>has</a:t>
            </a:r>
            <a:r>
              <a:rPr lang="it-IT" dirty="0">
                <a:latin typeface="Times New Roman" panose="02020603050405020304" pitchFamily="18" charset="0"/>
                <a:cs typeface="Times New Roman" panose="02020603050405020304" pitchFamily="18" charset="0"/>
              </a:rPr>
              <a:t> a </a:t>
            </a:r>
            <a:r>
              <a:rPr lang="it-IT" dirty="0" err="1">
                <a:latin typeface="Times New Roman" panose="02020603050405020304" pitchFamily="18" charset="0"/>
                <a:cs typeface="Times New Roman" panose="02020603050405020304" pitchFamily="18" charset="0"/>
              </a:rPr>
              <a:t>cancer</a:t>
            </a:r>
            <a:endParaRPr lang="it-IT"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1793ABC-4239-C344-BEBA-1FBC53B18FB1}"/>
              </a:ext>
            </a:extLst>
          </p:cNvPr>
          <p:cNvSpPr txBox="1"/>
          <p:nvPr/>
        </p:nvSpPr>
        <p:spPr>
          <a:xfrm>
            <a:off x="7659548" y="1905866"/>
            <a:ext cx="4681886" cy="535531"/>
          </a:xfrm>
          <a:prstGeom prst="rect">
            <a:avLst/>
          </a:prstGeom>
          <a:noFill/>
        </p:spPr>
        <p:txBody>
          <a:bodyPr wrap="square" rtlCol="0">
            <a:spAutoFit/>
          </a:bodyPr>
          <a:lstStyle/>
          <a:p>
            <a:pPr>
              <a:lnSpc>
                <a:spcPct val="80000"/>
              </a:lnSpc>
              <a:buFontTx/>
              <a:buNone/>
            </a:pPr>
            <a:r>
              <a:rPr lang="it-IT" dirty="0" err="1">
                <a:solidFill>
                  <a:srgbClr val="C00000"/>
                </a:solidFill>
                <a:latin typeface="Times New Roman" panose="02020603050405020304" pitchFamily="18" charset="0"/>
                <a:cs typeface="Times New Roman" panose="02020603050405020304" pitchFamily="18" charset="0"/>
              </a:rPr>
              <a:t>P</a:t>
            </a:r>
            <a:r>
              <a:rPr lang="it-IT" dirty="0">
                <a:solidFill>
                  <a:srgbClr val="C00000"/>
                </a:solidFill>
                <a:latin typeface="Times New Roman" panose="02020603050405020304" pitchFamily="18" charset="0"/>
                <a:cs typeface="Times New Roman" panose="02020603050405020304" pitchFamily="18" charset="0"/>
              </a:rPr>
              <a:t>(B|A)= </a:t>
            </a:r>
            <a:r>
              <a:rPr lang="it-IT" dirty="0">
                <a:solidFill>
                  <a:srgbClr val="669900"/>
                </a:solidFill>
                <a:latin typeface="Times New Roman" panose="02020603050405020304" pitchFamily="18" charset="0"/>
                <a:cs typeface="Times New Roman" panose="02020603050405020304" pitchFamily="18" charset="0"/>
              </a:rPr>
              <a:t>80%</a:t>
            </a:r>
            <a:r>
              <a:rPr lang="it-IT" dirty="0">
                <a:latin typeface="Times New Roman" panose="02020603050405020304" pitchFamily="18" charset="0"/>
                <a:cs typeface="Times New Roman" panose="02020603050405020304" pitchFamily="18" charset="0"/>
              </a:rPr>
              <a:t> of </a:t>
            </a:r>
            <a:r>
              <a:rPr lang="it-IT" dirty="0" err="1">
                <a:latin typeface="Times New Roman" panose="02020603050405020304" pitchFamily="18" charset="0"/>
                <a:cs typeface="Times New Roman" panose="02020603050405020304" pitchFamily="18" charset="0"/>
              </a:rPr>
              <a:t>women</a:t>
            </a:r>
            <a:r>
              <a:rPr lang="it-IT" dirty="0">
                <a:latin typeface="Times New Roman" panose="02020603050405020304" pitchFamily="18" charset="0"/>
                <a:cs typeface="Times New Roman" panose="02020603050405020304" pitchFamily="18" charset="0"/>
              </a:rPr>
              <a:t> with a </a:t>
            </a:r>
            <a:r>
              <a:rPr lang="it-IT" dirty="0" err="1">
                <a:latin typeface="Times New Roman" panose="02020603050405020304" pitchFamily="18" charset="0"/>
                <a:cs typeface="Times New Roman" panose="02020603050405020304" pitchFamily="18" charset="0"/>
              </a:rPr>
              <a:t>cancer</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will</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get</a:t>
            </a:r>
            <a:r>
              <a:rPr lang="it-IT" dirty="0">
                <a:latin typeface="Times New Roman" panose="02020603050405020304" pitchFamily="18" charset="0"/>
                <a:cs typeface="Times New Roman" panose="02020603050405020304" pitchFamily="18" charset="0"/>
              </a:rPr>
              <a:t> positive </a:t>
            </a:r>
            <a:r>
              <a:rPr lang="it-IT" dirty="0" err="1">
                <a:latin typeface="Times New Roman" panose="02020603050405020304" pitchFamily="18" charset="0"/>
                <a:cs typeface="Times New Roman" panose="02020603050405020304" pitchFamily="18" charset="0"/>
              </a:rPr>
              <a:t>tests</a:t>
            </a:r>
            <a:endParaRPr lang="it-IT"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0D6FE75-7780-6645-A685-1BAD732D26E2}"/>
              </a:ext>
            </a:extLst>
          </p:cNvPr>
          <p:cNvSpPr txBox="1"/>
          <p:nvPr/>
        </p:nvSpPr>
        <p:spPr>
          <a:xfrm>
            <a:off x="8527119" y="2636630"/>
            <a:ext cx="3774830" cy="646331"/>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 </a:t>
            </a:r>
            <a:r>
              <a:rPr lang="it-IT" dirty="0">
                <a:solidFill>
                  <a:srgbClr val="669900"/>
                </a:solidFill>
                <a:latin typeface="Times New Roman" panose="02020603050405020304" pitchFamily="18" charset="0"/>
                <a:cs typeface="Times New Roman" panose="02020603050405020304" pitchFamily="18" charset="0"/>
              </a:rPr>
              <a:t>9.6%</a:t>
            </a:r>
            <a:r>
              <a:rPr lang="it-IT" dirty="0">
                <a:latin typeface="Times New Roman" panose="02020603050405020304" pitchFamily="18" charset="0"/>
                <a:cs typeface="Times New Roman" panose="02020603050405020304" pitchFamily="18" charset="0"/>
              </a:rPr>
              <a:t> of </a:t>
            </a:r>
            <a:r>
              <a:rPr lang="it-IT" dirty="0" err="1">
                <a:latin typeface="Times New Roman" panose="02020603050405020304" pitchFamily="18" charset="0"/>
                <a:cs typeface="Times New Roman" panose="02020603050405020304" pitchFamily="18" charset="0"/>
              </a:rPr>
              <a:t>women</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without</a:t>
            </a:r>
            <a:r>
              <a:rPr lang="it-IT" dirty="0">
                <a:latin typeface="Times New Roman" panose="02020603050405020304" pitchFamily="18" charset="0"/>
                <a:cs typeface="Times New Roman" panose="02020603050405020304" pitchFamily="18" charset="0"/>
              </a:rPr>
              <a:t> a </a:t>
            </a:r>
            <a:r>
              <a:rPr lang="it-IT" dirty="0" err="1">
                <a:latin typeface="Times New Roman" panose="02020603050405020304" pitchFamily="18" charset="0"/>
                <a:cs typeface="Times New Roman" panose="02020603050405020304" pitchFamily="18" charset="0"/>
              </a:rPr>
              <a:t>cancer</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will</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also</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get</a:t>
            </a:r>
            <a:r>
              <a:rPr lang="it-IT" dirty="0">
                <a:latin typeface="Times New Roman" panose="02020603050405020304" pitchFamily="18" charset="0"/>
                <a:cs typeface="Times New Roman" panose="02020603050405020304" pitchFamily="18" charset="0"/>
              </a:rPr>
              <a:t> positive </a:t>
            </a:r>
            <a:r>
              <a:rPr lang="it-IT" dirty="0" err="1">
                <a:latin typeface="Times New Roman" panose="02020603050405020304" pitchFamily="18" charset="0"/>
                <a:cs typeface="Times New Roman" panose="02020603050405020304" pitchFamily="18" charset="0"/>
              </a:rPr>
              <a:t>tests</a:t>
            </a:r>
            <a:endParaRPr lang="en-US" dirty="0"/>
          </a:p>
        </p:txBody>
      </p:sp>
      <p:sp>
        <p:nvSpPr>
          <p:cNvPr id="7" name="TextBox 6">
            <a:extLst>
              <a:ext uri="{FF2B5EF4-FFF2-40B4-BE49-F238E27FC236}">
                <a16:creationId xmlns:a16="http://schemas.microsoft.com/office/drawing/2014/main" id="{FBEDC746-5A33-C446-ABA7-7AFBAC94CDCA}"/>
              </a:ext>
            </a:extLst>
          </p:cNvPr>
          <p:cNvSpPr txBox="1"/>
          <p:nvPr/>
        </p:nvSpPr>
        <p:spPr>
          <a:xfrm>
            <a:off x="7819292" y="4513450"/>
            <a:ext cx="4211499" cy="1200329"/>
          </a:xfrm>
          <a:prstGeom prst="rect">
            <a:avLst/>
          </a:prstGeom>
          <a:noFill/>
        </p:spPr>
        <p:txBody>
          <a:bodyPr wrap="square" rtlCol="0">
            <a:spAutoFit/>
          </a:bodyPr>
          <a:lstStyle/>
          <a:p>
            <a:pPr>
              <a:buNone/>
            </a:pPr>
            <a:r>
              <a:rPr lang="en-SG" dirty="0">
                <a:solidFill>
                  <a:srgbClr val="C00000"/>
                </a:solidFill>
                <a:latin typeface="Times New Roman" panose="02020603050405020304" pitchFamily="18" charset="0"/>
                <a:cs typeface="Times New Roman" panose="02020603050405020304" pitchFamily="18" charset="0"/>
                <a:sym typeface="Wingdings" pitchFamily="2" charset="2"/>
              </a:rPr>
              <a:t>P(A|B) </a:t>
            </a:r>
            <a:r>
              <a:rPr lang="en-SG" dirty="0">
                <a:solidFill>
                  <a:srgbClr val="C00000"/>
                </a:solidFill>
                <a:latin typeface="Times New Roman" panose="02020603050405020304" pitchFamily="18" charset="0"/>
                <a:cs typeface="Times New Roman" panose="02020603050405020304" pitchFamily="18" charset="0"/>
              </a:rPr>
              <a:t>= proportion of cancer patients with positive results, within the group of All patients with positive results</a:t>
            </a:r>
          </a:p>
          <a:p>
            <a:endParaRPr lang="en-US" dirty="0"/>
          </a:p>
        </p:txBody>
      </p:sp>
      <p:sp>
        <p:nvSpPr>
          <p:cNvPr id="8" name="Rectangle 7">
            <a:extLst>
              <a:ext uri="{FF2B5EF4-FFF2-40B4-BE49-F238E27FC236}">
                <a16:creationId xmlns:a16="http://schemas.microsoft.com/office/drawing/2014/main" id="{B9D49917-FF8E-5B49-BAFC-DC8C3FC5AE86}"/>
              </a:ext>
            </a:extLst>
          </p:cNvPr>
          <p:cNvSpPr/>
          <p:nvPr/>
        </p:nvSpPr>
        <p:spPr>
          <a:xfrm>
            <a:off x="7659548" y="3575040"/>
            <a:ext cx="4532452" cy="646331"/>
          </a:xfrm>
          <a:prstGeom prst="rect">
            <a:avLst/>
          </a:prstGeom>
        </p:spPr>
        <p:txBody>
          <a:bodyPr wrap="square">
            <a:spAutoFit/>
          </a:bodyPr>
          <a:lstStyle/>
          <a:p>
            <a:pPr>
              <a:buNone/>
            </a:pPr>
            <a:r>
              <a:rPr lang="en-SG" dirty="0">
                <a:solidFill>
                  <a:srgbClr val="C00000"/>
                </a:solidFill>
                <a:latin typeface="Times New Roman" panose="02020603050405020304" pitchFamily="18" charset="0"/>
                <a:cs typeface="Times New Roman" panose="02020603050405020304" pitchFamily="18" charset="0"/>
                <a:sym typeface="Wingdings" pitchFamily="2" charset="2"/>
              </a:rPr>
              <a:t>P(B)= </a:t>
            </a:r>
            <a:r>
              <a:rPr lang="en-SG" dirty="0">
                <a:latin typeface="Times New Roman" panose="02020603050405020304" pitchFamily="18" charset="0"/>
                <a:cs typeface="Times New Roman" panose="02020603050405020304" pitchFamily="18" charset="0"/>
                <a:sym typeface="Wingdings" pitchFamily="2" charset="2"/>
              </a:rPr>
              <a:t>proportion of all patients with positive results</a:t>
            </a:r>
          </a:p>
        </p:txBody>
      </p:sp>
      <p:sp>
        <p:nvSpPr>
          <p:cNvPr id="9" name="Date Placeholder 8">
            <a:extLst>
              <a:ext uri="{FF2B5EF4-FFF2-40B4-BE49-F238E27FC236}">
                <a16:creationId xmlns:a16="http://schemas.microsoft.com/office/drawing/2014/main" id="{37FB9AB4-FDE7-B248-91C2-61670BF82EA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82066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0041-8FBE-524A-B803-836A42D54C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78C31B-EAA0-CD4D-8072-A29D4AD5E05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641820E-FDB1-0C4F-B112-C21089DB9D57}"/>
              </a:ext>
            </a:extLst>
          </p:cNvPr>
          <p:cNvSpPr>
            <a:spLocks noGrp="1"/>
          </p:cNvSpPr>
          <p:nvPr>
            <p:ph type="dt" sz="half" idx="10"/>
          </p:nvPr>
        </p:nvSpPr>
        <p:spPr/>
        <p:txBody>
          <a:bodyPr/>
          <a:lstStyle/>
          <a:p>
            <a:r>
              <a:rPr lang="en-US"/>
              <a:t>First Semester 2021-2022</a:t>
            </a:r>
            <a:endParaRPr lang="en-US" dirty="0"/>
          </a:p>
        </p:txBody>
      </p:sp>
      <p:pic>
        <p:nvPicPr>
          <p:cNvPr id="7" name="Picture 6">
            <a:extLst>
              <a:ext uri="{FF2B5EF4-FFF2-40B4-BE49-F238E27FC236}">
                <a16:creationId xmlns:a16="http://schemas.microsoft.com/office/drawing/2014/main" id="{7EDDF923-3DD6-CE4A-9A60-680862348FB6}"/>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2216950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08" y="158261"/>
            <a:ext cx="6119446" cy="6541477"/>
          </a:xfrm>
        </p:spPr>
        <p:txBody>
          <a:bodyPr>
            <a:normAutofit/>
          </a:bodyPr>
          <a:lstStyle/>
          <a:p>
            <a:pPr>
              <a:lnSpc>
                <a:spcPct val="90000"/>
              </a:lnSpc>
              <a:buFontTx/>
              <a:buNone/>
            </a:pPr>
            <a:r>
              <a:rPr lang="en-US" sz="1600" u="sng" dirty="0">
                <a:latin typeface="Arial" pitchFamily="34" charset="0"/>
                <a:cs typeface="Arial" pitchFamily="34" charset="0"/>
              </a:rPr>
              <a:t>Before the screening</a:t>
            </a:r>
            <a:r>
              <a:rPr lang="en-US" sz="1600" dirty="0">
                <a:latin typeface="Arial" pitchFamily="34" charset="0"/>
                <a:cs typeface="Arial" pitchFamily="34" charset="0"/>
              </a:rPr>
              <a:t>:</a:t>
            </a:r>
          </a:p>
          <a:p>
            <a:pPr>
              <a:lnSpc>
                <a:spcPct val="90000"/>
              </a:lnSpc>
              <a:buFontTx/>
              <a:buNone/>
            </a:pPr>
            <a:r>
              <a:rPr lang="en-US" sz="1600" dirty="0">
                <a:solidFill>
                  <a:srgbClr val="669900"/>
                </a:solidFill>
                <a:latin typeface="Arial" pitchFamily="34" charset="0"/>
                <a:cs typeface="Arial" pitchFamily="34" charset="0"/>
              </a:rPr>
              <a:t>100</a:t>
            </a:r>
            <a:r>
              <a:rPr lang="en-US" sz="1600" dirty="0">
                <a:latin typeface="Arial" pitchFamily="34" charset="0"/>
                <a:cs typeface="Arial" pitchFamily="34" charset="0"/>
              </a:rPr>
              <a:t> </a:t>
            </a:r>
            <a:r>
              <a:rPr lang="en-US" sz="1600" dirty="0">
                <a:solidFill>
                  <a:schemeClr val="accent3">
                    <a:lumMod val="75000"/>
                  </a:schemeClr>
                </a:solidFill>
                <a:latin typeface="Arial" pitchFamily="34" charset="0"/>
                <a:cs typeface="Arial" pitchFamily="34" charset="0"/>
              </a:rPr>
              <a:t>out of 10000 </a:t>
            </a:r>
            <a:r>
              <a:rPr lang="en-US" sz="1600" dirty="0">
                <a:latin typeface="Arial" pitchFamily="34" charset="0"/>
                <a:cs typeface="Arial" pitchFamily="34" charset="0"/>
              </a:rPr>
              <a:t>women with a cancer</a:t>
            </a:r>
          </a:p>
          <a:p>
            <a:pPr>
              <a:lnSpc>
                <a:spcPct val="90000"/>
              </a:lnSpc>
              <a:buFontTx/>
              <a:buNone/>
            </a:pPr>
            <a:r>
              <a:rPr lang="en-US" sz="1600" dirty="0">
                <a:solidFill>
                  <a:srgbClr val="669900"/>
                </a:solidFill>
                <a:latin typeface="Arial" pitchFamily="34" charset="0"/>
                <a:cs typeface="Arial" pitchFamily="34" charset="0"/>
              </a:rPr>
              <a:t>9,900</a:t>
            </a:r>
            <a:r>
              <a:rPr lang="en-US" sz="1600" dirty="0">
                <a:latin typeface="Arial" pitchFamily="34" charset="0"/>
                <a:cs typeface="Arial" pitchFamily="34" charset="0"/>
              </a:rPr>
              <a:t> </a:t>
            </a:r>
            <a:r>
              <a:rPr lang="en-US" sz="1600" dirty="0">
                <a:solidFill>
                  <a:schemeClr val="accent3">
                    <a:lumMod val="75000"/>
                  </a:schemeClr>
                </a:solidFill>
                <a:latin typeface="Arial" pitchFamily="34" charset="0"/>
                <a:cs typeface="Arial" pitchFamily="34" charset="0"/>
              </a:rPr>
              <a:t>out of 10000 </a:t>
            </a:r>
            <a:r>
              <a:rPr lang="en-US" sz="1600" dirty="0">
                <a:latin typeface="Arial" pitchFamily="34" charset="0"/>
                <a:cs typeface="Arial" pitchFamily="34" charset="0"/>
              </a:rPr>
              <a:t>women without a cancer</a:t>
            </a:r>
          </a:p>
          <a:p>
            <a:pPr>
              <a:lnSpc>
                <a:spcPct val="90000"/>
              </a:lnSpc>
              <a:buFontTx/>
              <a:buNone/>
            </a:pPr>
            <a:endParaRPr lang="en-US" sz="1600" dirty="0">
              <a:latin typeface="Arial" pitchFamily="34" charset="0"/>
              <a:cs typeface="Arial" pitchFamily="34" charset="0"/>
            </a:endParaRPr>
          </a:p>
          <a:p>
            <a:pPr>
              <a:lnSpc>
                <a:spcPct val="90000"/>
              </a:lnSpc>
              <a:buFontTx/>
              <a:buNone/>
            </a:pPr>
            <a:r>
              <a:rPr lang="en-US" sz="1600" u="sng" dirty="0">
                <a:latin typeface="Arial" pitchFamily="34" charset="0"/>
                <a:cs typeface="Arial" pitchFamily="34" charset="0"/>
              </a:rPr>
              <a:t>After the screening</a:t>
            </a:r>
            <a:r>
              <a:rPr lang="en-US" sz="1600" dirty="0">
                <a:latin typeface="Arial" pitchFamily="34" charset="0"/>
                <a:cs typeface="Arial" pitchFamily="34" charset="0"/>
              </a:rPr>
              <a:t>:</a:t>
            </a:r>
          </a:p>
          <a:p>
            <a:pPr>
              <a:lnSpc>
                <a:spcPct val="90000"/>
              </a:lnSpc>
              <a:buFontTx/>
              <a:buNone/>
            </a:pPr>
            <a:r>
              <a:rPr lang="en-US" sz="1600" dirty="0">
                <a:solidFill>
                  <a:schemeClr val="accent2"/>
                </a:solidFill>
                <a:latin typeface="Arial" pitchFamily="34" charset="0"/>
                <a:cs typeface="Arial" pitchFamily="34" charset="0"/>
              </a:rPr>
              <a:t>A</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80</a:t>
            </a:r>
            <a:r>
              <a:rPr lang="en-US" sz="1600" dirty="0">
                <a:latin typeface="Arial" pitchFamily="34" charset="0"/>
                <a:cs typeface="Arial" pitchFamily="34" charset="0"/>
              </a:rPr>
              <a:t> </a:t>
            </a:r>
            <a:r>
              <a:rPr lang="en-US" sz="1600" dirty="0">
                <a:solidFill>
                  <a:schemeClr val="accent3">
                    <a:lumMod val="75000"/>
                  </a:schemeClr>
                </a:solidFill>
                <a:latin typeface="Arial" pitchFamily="34" charset="0"/>
                <a:cs typeface="Arial" pitchFamily="34" charset="0"/>
              </a:rPr>
              <a:t>out of 10000 </a:t>
            </a:r>
            <a:r>
              <a:rPr lang="en-US" sz="1600" dirty="0">
                <a:latin typeface="Arial" pitchFamily="34" charset="0"/>
                <a:cs typeface="Arial" pitchFamily="34" charset="0"/>
              </a:rPr>
              <a:t>women with a cancer and positive test</a:t>
            </a:r>
          </a:p>
          <a:p>
            <a:pPr>
              <a:lnSpc>
                <a:spcPct val="90000"/>
              </a:lnSpc>
              <a:buFontTx/>
              <a:buNone/>
            </a:pPr>
            <a:r>
              <a:rPr lang="en-US" sz="1600" dirty="0">
                <a:solidFill>
                  <a:schemeClr val="accent2"/>
                </a:solidFill>
                <a:latin typeface="Arial" pitchFamily="34" charset="0"/>
                <a:cs typeface="Arial" pitchFamily="34" charset="0"/>
              </a:rPr>
              <a:t>B</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20 </a:t>
            </a:r>
            <a:r>
              <a:rPr lang="en-US" sz="1600" dirty="0">
                <a:solidFill>
                  <a:schemeClr val="accent3">
                    <a:lumMod val="75000"/>
                  </a:schemeClr>
                </a:solidFill>
                <a:latin typeface="Arial" pitchFamily="34" charset="0"/>
                <a:cs typeface="Arial" pitchFamily="34" charset="0"/>
              </a:rPr>
              <a:t>out of 10000</a:t>
            </a:r>
            <a:r>
              <a:rPr lang="en-US" sz="1600" dirty="0">
                <a:latin typeface="Arial" pitchFamily="34" charset="0"/>
                <a:cs typeface="Arial" pitchFamily="34" charset="0"/>
              </a:rPr>
              <a:t> women with a cancer and negative test</a:t>
            </a:r>
          </a:p>
          <a:p>
            <a:pPr>
              <a:lnSpc>
                <a:spcPct val="90000"/>
              </a:lnSpc>
              <a:buFontTx/>
              <a:buNone/>
            </a:pPr>
            <a:r>
              <a:rPr lang="en-US" sz="1600" dirty="0">
                <a:solidFill>
                  <a:schemeClr val="accent2"/>
                </a:solidFill>
                <a:latin typeface="Arial" pitchFamily="34" charset="0"/>
                <a:cs typeface="Arial" pitchFamily="34" charset="0"/>
              </a:rPr>
              <a:t>C</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950</a:t>
            </a:r>
            <a:r>
              <a:rPr lang="en-US" sz="1600" dirty="0">
                <a:latin typeface="Arial" pitchFamily="34" charset="0"/>
                <a:cs typeface="Arial" pitchFamily="34" charset="0"/>
              </a:rPr>
              <a:t> </a:t>
            </a:r>
            <a:r>
              <a:rPr lang="en-US" sz="1600" dirty="0">
                <a:solidFill>
                  <a:schemeClr val="accent3">
                    <a:lumMod val="75000"/>
                  </a:schemeClr>
                </a:solidFill>
                <a:latin typeface="Arial" pitchFamily="34" charset="0"/>
                <a:cs typeface="Arial" pitchFamily="34" charset="0"/>
              </a:rPr>
              <a:t>out of 10000 </a:t>
            </a:r>
            <a:r>
              <a:rPr lang="en-US" sz="1600" dirty="0">
                <a:latin typeface="Arial" pitchFamily="34" charset="0"/>
                <a:cs typeface="Arial" pitchFamily="34" charset="0"/>
              </a:rPr>
              <a:t>women without a cancer and positive test</a:t>
            </a:r>
          </a:p>
          <a:p>
            <a:pPr>
              <a:lnSpc>
                <a:spcPct val="90000"/>
              </a:lnSpc>
              <a:buFontTx/>
              <a:buNone/>
            </a:pPr>
            <a:r>
              <a:rPr lang="en-US" sz="1600" dirty="0">
                <a:solidFill>
                  <a:schemeClr val="accent2"/>
                </a:solidFill>
                <a:latin typeface="Arial" pitchFamily="34" charset="0"/>
                <a:cs typeface="Arial" pitchFamily="34" charset="0"/>
              </a:rPr>
              <a:t>D</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8,950</a:t>
            </a:r>
            <a:r>
              <a:rPr lang="en-US" sz="1600" dirty="0">
                <a:latin typeface="Arial" pitchFamily="34" charset="0"/>
                <a:cs typeface="Arial" pitchFamily="34" charset="0"/>
              </a:rPr>
              <a:t> </a:t>
            </a:r>
            <a:r>
              <a:rPr lang="en-US" sz="1600" dirty="0">
                <a:solidFill>
                  <a:schemeClr val="accent3">
                    <a:lumMod val="75000"/>
                  </a:schemeClr>
                </a:solidFill>
                <a:latin typeface="Arial" pitchFamily="34" charset="0"/>
                <a:cs typeface="Arial" pitchFamily="34" charset="0"/>
              </a:rPr>
              <a:t>out of 10000 </a:t>
            </a:r>
            <a:r>
              <a:rPr lang="en-US" sz="1600" dirty="0">
                <a:latin typeface="Arial" pitchFamily="34" charset="0"/>
                <a:cs typeface="Arial" pitchFamily="34" charset="0"/>
              </a:rPr>
              <a:t>women without a cancer and negative test</a:t>
            </a:r>
          </a:p>
          <a:p>
            <a:pPr>
              <a:lnSpc>
                <a:spcPct val="90000"/>
              </a:lnSpc>
              <a:buFontTx/>
              <a:buNone/>
            </a:pPr>
            <a:endParaRPr lang="en-US" sz="1600" dirty="0">
              <a:latin typeface="Arial" pitchFamily="34" charset="0"/>
              <a:cs typeface="Arial" pitchFamily="34" charset="0"/>
            </a:endParaRPr>
          </a:p>
          <a:p>
            <a:pPr>
              <a:lnSpc>
                <a:spcPct val="90000"/>
              </a:lnSpc>
              <a:buFontTx/>
              <a:buNone/>
            </a:pPr>
            <a:r>
              <a:rPr lang="en-US" sz="1600" dirty="0">
                <a:solidFill>
                  <a:srgbClr val="C00000"/>
                </a:solidFill>
                <a:latin typeface="Arial" pitchFamily="34" charset="0"/>
                <a:cs typeface="Arial" pitchFamily="34" charset="0"/>
              </a:rPr>
              <a:t>All patients that has positive test result = A+C.  </a:t>
            </a:r>
          </a:p>
          <a:p>
            <a:pPr>
              <a:lnSpc>
                <a:spcPct val="90000"/>
              </a:lnSpc>
              <a:buFontTx/>
              <a:buNone/>
            </a:pPr>
            <a:endParaRPr lang="en-US" sz="1600" dirty="0">
              <a:solidFill>
                <a:srgbClr val="C00000"/>
              </a:solidFill>
              <a:latin typeface="Arial" pitchFamily="34" charset="0"/>
              <a:cs typeface="Arial" pitchFamily="34" charset="0"/>
            </a:endParaRPr>
          </a:p>
          <a:p>
            <a:pPr algn="ctr">
              <a:lnSpc>
                <a:spcPct val="90000"/>
              </a:lnSpc>
              <a:buFontTx/>
              <a:buNone/>
            </a:pPr>
            <a:r>
              <a:rPr lang="en-US" sz="1600" dirty="0">
                <a:latin typeface="Arial" pitchFamily="34" charset="0"/>
                <a:cs typeface="Arial" pitchFamily="34" charset="0"/>
              </a:rPr>
              <a:t>Proportion of cancer patients with positive results, within the group of ALL patients with positive results:</a:t>
            </a:r>
          </a:p>
          <a:p>
            <a:pPr algn="ctr">
              <a:lnSpc>
                <a:spcPct val="90000"/>
              </a:lnSpc>
              <a:buFontTx/>
              <a:buNone/>
            </a:pPr>
            <a:r>
              <a:rPr lang="en-US" sz="1600" dirty="0">
                <a:solidFill>
                  <a:schemeClr val="accent2"/>
                </a:solidFill>
                <a:latin typeface="Arial" pitchFamily="34" charset="0"/>
                <a:cs typeface="Arial" pitchFamily="34" charset="0"/>
              </a:rPr>
              <a:t>A/(A+C)</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80/(80+950)</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80/1030</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0.078</a:t>
            </a:r>
            <a:r>
              <a:rPr lang="en-US" sz="1600" dirty="0">
                <a:latin typeface="Arial" pitchFamily="34" charset="0"/>
                <a:cs typeface="Arial" pitchFamily="34" charset="0"/>
              </a:rPr>
              <a:t> = </a:t>
            </a:r>
            <a:r>
              <a:rPr lang="en-US" sz="1600" dirty="0">
                <a:solidFill>
                  <a:srgbClr val="669900"/>
                </a:solidFill>
                <a:latin typeface="Arial" pitchFamily="34" charset="0"/>
                <a:cs typeface="Arial" pitchFamily="34" charset="0"/>
              </a:rPr>
              <a:t>7.8%</a:t>
            </a:r>
          </a:p>
          <a:p>
            <a:endParaRPr lang="en-SG" sz="1600" dirty="0"/>
          </a:p>
        </p:txBody>
      </p:sp>
      <p:sp>
        <p:nvSpPr>
          <p:cNvPr id="6" name="TextBox 5">
            <a:extLst>
              <a:ext uri="{FF2B5EF4-FFF2-40B4-BE49-F238E27FC236}">
                <a16:creationId xmlns:a16="http://schemas.microsoft.com/office/drawing/2014/main" id="{C701EBE0-FDDA-6D42-AD74-B42C0E1DB494}"/>
              </a:ext>
            </a:extLst>
          </p:cNvPr>
          <p:cNvSpPr txBox="1"/>
          <p:nvPr/>
        </p:nvSpPr>
        <p:spPr>
          <a:xfrm>
            <a:off x="6224954" y="296331"/>
            <a:ext cx="4480714" cy="1477328"/>
          </a:xfrm>
          <a:prstGeom prst="rect">
            <a:avLst/>
          </a:prstGeom>
          <a:noFill/>
        </p:spPr>
        <p:txBody>
          <a:bodyPr wrap="none" rtlCol="0">
            <a:spAutoFit/>
          </a:bodyPr>
          <a:lstStyle/>
          <a:p>
            <a:pPr>
              <a:lnSpc>
                <a:spcPct val="90000"/>
              </a:lnSpc>
              <a:buFontTx/>
              <a:buNone/>
            </a:pPr>
            <a:r>
              <a:rPr lang="en-US" sz="2000" u="sng" dirty="0">
                <a:latin typeface="Arial" panose="020B0604020202020204" pitchFamily="34" charset="0"/>
                <a:cs typeface="Arial" panose="020B0604020202020204" pitchFamily="34" charset="0"/>
              </a:rPr>
              <a:t>Prior Probabilities</a:t>
            </a:r>
            <a:r>
              <a:rPr lang="en-US" sz="2000" dirty="0">
                <a:latin typeface="Arial" panose="020B0604020202020204" pitchFamily="34" charset="0"/>
                <a:cs typeface="Arial" panose="020B0604020202020204" pitchFamily="34" charset="0"/>
              </a:rPr>
              <a:t>:</a:t>
            </a:r>
          </a:p>
          <a:p>
            <a:pPr>
              <a:lnSpc>
                <a:spcPct val="90000"/>
              </a:lnSpc>
              <a:buFontTx/>
              <a:buNone/>
            </a:pPr>
            <a:endParaRPr lang="en-US" sz="2000" dirty="0">
              <a:latin typeface="Arial" panose="020B0604020202020204" pitchFamily="34" charset="0"/>
              <a:cs typeface="Arial" panose="020B0604020202020204" pitchFamily="34" charset="0"/>
            </a:endParaRPr>
          </a:p>
          <a:p>
            <a:pPr>
              <a:lnSpc>
                <a:spcPct val="90000"/>
              </a:lnSpc>
              <a:buFontTx/>
              <a:buNone/>
            </a:pPr>
            <a:r>
              <a:rPr lang="en-US" sz="2000" dirty="0">
                <a:latin typeface="Arial" panose="020B0604020202020204" pitchFamily="34" charset="0"/>
                <a:cs typeface="Arial" panose="020B0604020202020204" pitchFamily="34" charset="0"/>
              </a:rPr>
              <a:t>100/10,000 = 1/100 = </a:t>
            </a:r>
            <a:r>
              <a:rPr lang="en-US" sz="2000" dirty="0">
                <a:solidFill>
                  <a:srgbClr val="669900"/>
                </a:solidFill>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 </a:t>
            </a:r>
            <a:r>
              <a:rPr lang="en-US" sz="2000" dirty="0">
                <a:solidFill>
                  <a:srgbClr val="FF0000"/>
                </a:solidFill>
                <a:latin typeface="Arial" panose="020B0604020202020204" pitchFamily="34" charset="0"/>
                <a:cs typeface="Arial" panose="020B0604020202020204" pitchFamily="34" charset="0"/>
              </a:rPr>
              <a:t>p(A)</a:t>
            </a:r>
          </a:p>
          <a:p>
            <a:pPr>
              <a:lnSpc>
                <a:spcPct val="90000"/>
              </a:lnSpc>
              <a:buFontTx/>
              <a:buNone/>
            </a:pPr>
            <a:endParaRPr lang="en-US" sz="2000" dirty="0">
              <a:latin typeface="Arial" panose="020B0604020202020204" pitchFamily="34" charset="0"/>
              <a:cs typeface="Arial" panose="020B0604020202020204" pitchFamily="34" charset="0"/>
            </a:endParaRPr>
          </a:p>
          <a:p>
            <a:pPr>
              <a:lnSpc>
                <a:spcPct val="90000"/>
              </a:lnSpc>
              <a:buFontTx/>
              <a:buNone/>
            </a:pPr>
            <a:r>
              <a:rPr lang="en-US" sz="2000" dirty="0">
                <a:latin typeface="Arial" panose="020B0604020202020204" pitchFamily="34" charset="0"/>
                <a:cs typeface="Arial" panose="020B0604020202020204" pitchFamily="34" charset="0"/>
              </a:rPr>
              <a:t>9,900/10,000 = 99/100 = </a:t>
            </a:r>
            <a:r>
              <a:rPr lang="en-US" sz="2000" dirty="0">
                <a:solidFill>
                  <a:srgbClr val="669900"/>
                </a:solidFill>
                <a:latin typeface="Arial" panose="020B0604020202020204" pitchFamily="34" charset="0"/>
                <a:cs typeface="Arial" panose="020B0604020202020204" pitchFamily="34" charset="0"/>
              </a:rPr>
              <a:t>99%</a:t>
            </a:r>
            <a:r>
              <a:rPr lang="en-US" sz="2000" dirty="0">
                <a:latin typeface="Arial" panose="020B0604020202020204" pitchFamily="34" charset="0"/>
                <a:cs typeface="Arial" panose="020B0604020202020204" pitchFamily="34" charset="0"/>
              </a:rPr>
              <a:t> = </a:t>
            </a:r>
            <a:r>
              <a:rPr lang="en-US" sz="2000" dirty="0">
                <a:solidFill>
                  <a:srgbClr val="FF0000"/>
                </a:solidFill>
                <a:latin typeface="Arial" panose="020B0604020202020204" pitchFamily="34" charset="0"/>
                <a:cs typeface="Arial" panose="020B0604020202020204" pitchFamily="34" charset="0"/>
              </a:rPr>
              <a:t>p(~A)</a:t>
            </a:r>
          </a:p>
        </p:txBody>
      </p:sp>
      <p:sp>
        <p:nvSpPr>
          <p:cNvPr id="7" name="TextBox 6">
            <a:extLst>
              <a:ext uri="{FF2B5EF4-FFF2-40B4-BE49-F238E27FC236}">
                <a16:creationId xmlns:a16="http://schemas.microsoft.com/office/drawing/2014/main" id="{40CDD1B2-83A6-B344-AC0E-4DB55D61DC60}"/>
              </a:ext>
            </a:extLst>
          </p:cNvPr>
          <p:cNvSpPr txBox="1"/>
          <p:nvPr/>
        </p:nvSpPr>
        <p:spPr>
          <a:xfrm>
            <a:off x="6538274" y="1911729"/>
            <a:ext cx="5445722" cy="2446824"/>
          </a:xfrm>
          <a:prstGeom prst="rect">
            <a:avLst/>
          </a:prstGeom>
          <a:noFill/>
        </p:spPr>
        <p:txBody>
          <a:bodyPr wrap="none" rtlCol="0">
            <a:spAutoFit/>
          </a:bodyPr>
          <a:lstStyle/>
          <a:p>
            <a:pPr>
              <a:lnSpc>
                <a:spcPct val="90000"/>
              </a:lnSpc>
              <a:buFontTx/>
              <a:buNone/>
            </a:pPr>
            <a:r>
              <a:rPr lang="en-US" sz="1400" u="sng" dirty="0">
                <a:latin typeface="Arial" panose="020B0604020202020204" pitchFamily="34" charset="0"/>
                <a:cs typeface="Arial" panose="020B0604020202020204" pitchFamily="34" charset="0"/>
              </a:rPr>
              <a:t>Conditional Probabilities</a:t>
            </a:r>
            <a:r>
              <a:rPr lang="en-US" sz="1400" dirty="0">
                <a:latin typeface="Arial" panose="020B0604020202020204" pitchFamily="34" charset="0"/>
                <a:cs typeface="Arial" panose="020B0604020202020204" pitchFamily="34" charset="0"/>
              </a:rPr>
              <a:t>:</a:t>
            </a:r>
          </a:p>
          <a:p>
            <a:pPr>
              <a:lnSpc>
                <a:spcPct val="90000"/>
              </a:lnSpc>
              <a:buFontTx/>
              <a:buNone/>
            </a:pPr>
            <a:endParaRPr lang="en-US" sz="1400" dirty="0">
              <a:latin typeface="Arial" panose="020B0604020202020204" pitchFamily="34" charset="0"/>
              <a:cs typeface="Arial" panose="020B0604020202020204" pitchFamily="34" charset="0"/>
            </a:endParaRPr>
          </a:p>
          <a:p>
            <a:pPr>
              <a:lnSpc>
                <a:spcPct val="90000"/>
              </a:lnSpc>
              <a:buFontTx/>
              <a:buNone/>
            </a:pPr>
            <a:r>
              <a:rPr lang="en-US" sz="1400" dirty="0">
                <a:solidFill>
                  <a:schemeClr val="accent2"/>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 80/10,000</a:t>
            </a:r>
            <a:r>
              <a:rPr lang="it-IT" sz="1400" dirty="0">
                <a:latin typeface="Arial" panose="020B0604020202020204" pitchFamily="34" charset="0"/>
                <a:cs typeface="Arial" panose="020B0604020202020204" pitchFamily="34" charset="0"/>
              </a:rPr>
              <a:t> = </a:t>
            </a:r>
            <a:r>
              <a:rPr lang="en-US" sz="1400" dirty="0">
                <a:latin typeface="Arial" panose="020B0604020202020204" pitchFamily="34" charset="0"/>
                <a:cs typeface="Arial" panose="020B0604020202020204" pitchFamily="34" charset="0"/>
              </a:rPr>
              <a:t>(80/100)*(1/100)</a:t>
            </a:r>
            <a:r>
              <a:rPr lang="it-IT" sz="1400" dirty="0">
                <a:latin typeface="Arial" panose="020B0604020202020204" pitchFamily="34" charset="0"/>
                <a:cs typeface="Arial" panose="020B0604020202020204" pitchFamily="34" charset="0"/>
              </a:rPr>
              <a:t> = </a:t>
            </a:r>
            <a:r>
              <a:rPr lang="it-IT" sz="1400" dirty="0" err="1">
                <a:solidFill>
                  <a:srgbClr val="FF0000"/>
                </a:solidFill>
                <a:latin typeface="Arial" panose="020B0604020202020204" pitchFamily="34" charset="0"/>
                <a:cs typeface="Arial" panose="020B0604020202020204" pitchFamily="34" charset="0"/>
              </a:rPr>
              <a:t>p</a:t>
            </a:r>
            <a:r>
              <a:rPr lang="it-IT" sz="1400" dirty="0">
                <a:solidFill>
                  <a:srgbClr val="FF0000"/>
                </a:solidFill>
                <a:latin typeface="Arial" panose="020B0604020202020204" pitchFamily="34" charset="0"/>
                <a:cs typeface="Arial" panose="020B0604020202020204" pitchFamily="34" charset="0"/>
              </a:rPr>
              <a:t>(B</a:t>
            </a:r>
            <a:r>
              <a:rPr lang="en-US" sz="1400" dirty="0">
                <a:solidFill>
                  <a:srgbClr val="FF0000"/>
                </a:solidFill>
                <a:latin typeface="Arial" panose="020B0604020202020204" pitchFamily="34" charset="0"/>
                <a:cs typeface="Arial" panose="020B0604020202020204" pitchFamily="34" charset="0"/>
              </a:rPr>
              <a:t>|A)*p(A)</a:t>
            </a:r>
            <a:r>
              <a:rPr lang="en-US" sz="1400" dirty="0">
                <a:latin typeface="Arial" panose="020B0604020202020204" pitchFamily="34" charset="0"/>
                <a:cs typeface="Arial" panose="020B0604020202020204" pitchFamily="34" charset="0"/>
              </a:rPr>
              <a:t> = </a:t>
            </a:r>
            <a:r>
              <a:rPr lang="it-IT" sz="1400" dirty="0">
                <a:solidFill>
                  <a:srgbClr val="669900"/>
                </a:solidFill>
                <a:latin typeface="Arial" panose="020B0604020202020204" pitchFamily="34" charset="0"/>
                <a:cs typeface="Arial" panose="020B0604020202020204" pitchFamily="34" charset="0"/>
              </a:rPr>
              <a:t>0.008</a:t>
            </a:r>
          </a:p>
          <a:p>
            <a:pPr>
              <a:lnSpc>
                <a:spcPct val="90000"/>
              </a:lnSpc>
              <a:buFontTx/>
              <a:buNone/>
            </a:pPr>
            <a:endParaRPr lang="en-US" sz="1400" dirty="0">
              <a:latin typeface="Arial" panose="020B0604020202020204" pitchFamily="34" charset="0"/>
              <a:cs typeface="Arial" panose="020B0604020202020204" pitchFamily="34" charset="0"/>
            </a:endParaRPr>
          </a:p>
          <a:p>
            <a:pPr>
              <a:lnSpc>
                <a:spcPct val="90000"/>
              </a:lnSpc>
              <a:buFontTx/>
              <a:buNone/>
            </a:pPr>
            <a:r>
              <a:rPr lang="en-US" sz="1400" dirty="0">
                <a:solidFill>
                  <a:schemeClr val="accent2"/>
                </a:solidFill>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 = 20/10,000 = (20/100)*(1/100) = </a:t>
            </a:r>
            <a:r>
              <a:rPr lang="en-US" sz="1400" dirty="0">
                <a:solidFill>
                  <a:srgbClr val="FF0000"/>
                </a:solidFill>
                <a:latin typeface="Arial" panose="020B0604020202020204" pitchFamily="34" charset="0"/>
                <a:cs typeface="Arial" panose="020B0604020202020204" pitchFamily="34" charset="0"/>
              </a:rPr>
              <a:t>p(~B|A)*p(A)</a:t>
            </a:r>
            <a:r>
              <a:rPr lang="en-US" sz="1400" dirty="0">
                <a:latin typeface="Arial" panose="020B0604020202020204" pitchFamily="34" charset="0"/>
                <a:cs typeface="Arial" panose="020B0604020202020204" pitchFamily="34" charset="0"/>
              </a:rPr>
              <a:t> =  </a:t>
            </a:r>
            <a:r>
              <a:rPr lang="en-US" sz="1400" dirty="0">
                <a:solidFill>
                  <a:srgbClr val="669900"/>
                </a:solidFill>
                <a:latin typeface="Arial" panose="020B0604020202020204" pitchFamily="34" charset="0"/>
                <a:cs typeface="Arial" panose="020B0604020202020204" pitchFamily="34" charset="0"/>
              </a:rPr>
              <a:t>0.002</a:t>
            </a:r>
          </a:p>
          <a:p>
            <a:pPr>
              <a:lnSpc>
                <a:spcPct val="90000"/>
              </a:lnSpc>
              <a:buFontTx/>
              <a:buNone/>
            </a:pPr>
            <a:endParaRPr lang="en-US" sz="1400" dirty="0">
              <a:latin typeface="Arial" panose="020B0604020202020204" pitchFamily="34" charset="0"/>
              <a:cs typeface="Arial" panose="020B0604020202020204" pitchFamily="34" charset="0"/>
            </a:endParaRPr>
          </a:p>
          <a:p>
            <a:pPr>
              <a:lnSpc>
                <a:spcPct val="90000"/>
              </a:lnSpc>
              <a:buFontTx/>
              <a:buNone/>
            </a:pPr>
            <a:r>
              <a:rPr lang="en-US" sz="1400" dirty="0">
                <a:solidFill>
                  <a:schemeClr val="accent2"/>
                </a:solidFill>
                <a:latin typeface="Arial" panose="020B0604020202020204" pitchFamily="34" charset="0"/>
                <a:cs typeface="Arial" panose="020B0604020202020204" pitchFamily="34" charset="0"/>
              </a:rPr>
              <a:t>C</a:t>
            </a:r>
            <a:r>
              <a:rPr lang="en-US" sz="1400" dirty="0">
                <a:latin typeface="Arial" panose="020B0604020202020204" pitchFamily="34" charset="0"/>
                <a:cs typeface="Arial" panose="020B0604020202020204" pitchFamily="34" charset="0"/>
              </a:rPr>
              <a:t> = 950/10,000 = (9.6/100)*(99/100) =</a:t>
            </a:r>
            <a:r>
              <a:rPr lang="it-IT" sz="1400" dirty="0">
                <a:latin typeface="Arial" panose="020B0604020202020204" pitchFamily="34" charset="0"/>
                <a:cs typeface="Arial" panose="020B0604020202020204" pitchFamily="34" charset="0"/>
              </a:rPr>
              <a:t> </a:t>
            </a:r>
            <a:r>
              <a:rPr lang="it-IT" sz="1400" dirty="0" err="1">
                <a:solidFill>
                  <a:srgbClr val="FF0000"/>
                </a:solidFill>
                <a:latin typeface="Arial" panose="020B0604020202020204" pitchFamily="34" charset="0"/>
                <a:cs typeface="Arial" panose="020B0604020202020204" pitchFamily="34" charset="0"/>
              </a:rPr>
              <a:t>p</a:t>
            </a:r>
            <a:r>
              <a:rPr lang="it-IT" sz="1400" dirty="0">
                <a:solidFill>
                  <a:srgbClr val="FF0000"/>
                </a:solidFill>
                <a:latin typeface="Arial" panose="020B0604020202020204" pitchFamily="34" charset="0"/>
                <a:cs typeface="Arial" panose="020B0604020202020204" pitchFamily="34" charset="0"/>
              </a:rPr>
              <a:t>(B</a:t>
            </a:r>
            <a:r>
              <a:rPr lang="en-US" sz="1400" dirty="0">
                <a:solidFill>
                  <a:srgbClr val="FF0000"/>
                </a:solidFill>
                <a:latin typeface="Arial" panose="020B0604020202020204" pitchFamily="34" charset="0"/>
                <a:cs typeface="Arial" panose="020B0604020202020204" pitchFamily="34" charset="0"/>
              </a:rPr>
              <a:t>|~A)*p(~A)</a:t>
            </a:r>
            <a:r>
              <a:rPr lang="en-US" sz="1400" dirty="0">
                <a:latin typeface="Arial" panose="020B0604020202020204" pitchFamily="34" charset="0"/>
                <a:cs typeface="Arial" panose="020B0604020202020204" pitchFamily="34" charset="0"/>
              </a:rPr>
              <a:t> = </a:t>
            </a:r>
            <a:r>
              <a:rPr lang="it-IT" sz="1400" dirty="0">
                <a:solidFill>
                  <a:srgbClr val="669900"/>
                </a:solidFill>
                <a:latin typeface="Arial" panose="020B0604020202020204" pitchFamily="34" charset="0"/>
                <a:cs typeface="Arial" panose="020B0604020202020204" pitchFamily="34" charset="0"/>
              </a:rPr>
              <a:t>0.095</a:t>
            </a:r>
          </a:p>
          <a:p>
            <a:pPr>
              <a:lnSpc>
                <a:spcPct val="90000"/>
              </a:lnSpc>
              <a:buFontTx/>
              <a:buNone/>
            </a:pPr>
            <a:endParaRPr lang="en-US" sz="1400" dirty="0">
              <a:latin typeface="Arial" panose="020B0604020202020204" pitchFamily="34" charset="0"/>
              <a:cs typeface="Arial" panose="020B0604020202020204" pitchFamily="34" charset="0"/>
            </a:endParaRPr>
          </a:p>
          <a:p>
            <a:pPr>
              <a:lnSpc>
                <a:spcPct val="90000"/>
              </a:lnSpc>
              <a:buFontTx/>
              <a:buNone/>
            </a:pPr>
            <a:r>
              <a:rPr lang="it-IT" sz="1400" dirty="0">
                <a:solidFill>
                  <a:schemeClr val="accent2"/>
                </a:solidFill>
                <a:latin typeface="Arial" panose="020B0604020202020204" pitchFamily="34" charset="0"/>
                <a:cs typeface="Arial" panose="020B0604020202020204" pitchFamily="34" charset="0"/>
              </a:rPr>
              <a:t>D</a:t>
            </a:r>
            <a:r>
              <a:rPr lang="it-IT" sz="1400" dirty="0">
                <a:latin typeface="Arial" panose="020B0604020202020204" pitchFamily="34" charset="0"/>
                <a:cs typeface="Arial" panose="020B0604020202020204" pitchFamily="34" charset="0"/>
              </a:rPr>
              <a:t> = 8,950/10,000 = (90.4/100)*(99/100) = </a:t>
            </a:r>
            <a:r>
              <a:rPr lang="it-IT" sz="1400" dirty="0" err="1">
                <a:solidFill>
                  <a:srgbClr val="FF0000"/>
                </a:solidFill>
                <a:latin typeface="Arial" panose="020B0604020202020204" pitchFamily="34" charset="0"/>
                <a:cs typeface="Arial" panose="020B0604020202020204" pitchFamily="34" charset="0"/>
              </a:rPr>
              <a:t>p</a:t>
            </a:r>
            <a:r>
              <a:rPr lang="it-IT" sz="1400" dirty="0">
                <a:solidFill>
                  <a:srgbClr val="FF0000"/>
                </a:solidFill>
                <a:latin typeface="Arial" panose="020B0604020202020204" pitchFamily="34" charset="0"/>
                <a:cs typeface="Arial" panose="020B0604020202020204" pitchFamily="34" charset="0"/>
              </a:rPr>
              <a:t>(</a:t>
            </a:r>
            <a:r>
              <a:rPr lang="en-US" sz="1400" dirty="0">
                <a:solidFill>
                  <a:srgbClr val="FF0000"/>
                </a:solidFill>
                <a:latin typeface="Arial" panose="020B0604020202020204" pitchFamily="34" charset="0"/>
                <a:cs typeface="Arial" panose="020B0604020202020204" pitchFamily="34" charset="0"/>
              </a:rPr>
              <a:t>~</a:t>
            </a:r>
            <a:r>
              <a:rPr lang="it-IT" sz="1400" dirty="0">
                <a:solidFill>
                  <a:srgbClr val="FF0000"/>
                </a:solidFill>
                <a:latin typeface="Arial" panose="020B0604020202020204" pitchFamily="34" charset="0"/>
                <a:cs typeface="Arial" panose="020B0604020202020204" pitchFamily="34" charset="0"/>
              </a:rPr>
              <a:t>B</a:t>
            </a:r>
            <a:r>
              <a:rPr lang="en-US" sz="1400" dirty="0">
                <a:solidFill>
                  <a:srgbClr val="FF0000"/>
                </a:solidFill>
                <a:latin typeface="Arial" panose="020B0604020202020204" pitchFamily="34" charset="0"/>
                <a:cs typeface="Arial" panose="020B0604020202020204" pitchFamily="34" charset="0"/>
              </a:rPr>
              <a:t>|~A) *p(~A)</a:t>
            </a:r>
            <a:r>
              <a:rPr lang="en-US" sz="1400" dirty="0">
                <a:latin typeface="Arial" panose="020B0604020202020204" pitchFamily="34" charset="0"/>
                <a:cs typeface="Arial" panose="020B0604020202020204" pitchFamily="34" charset="0"/>
              </a:rPr>
              <a:t> = </a:t>
            </a:r>
            <a:r>
              <a:rPr lang="en-US" sz="1400" dirty="0">
                <a:solidFill>
                  <a:srgbClr val="669900"/>
                </a:solidFill>
                <a:latin typeface="Arial" panose="020B0604020202020204" pitchFamily="34" charset="0"/>
                <a:cs typeface="Arial" panose="020B0604020202020204" pitchFamily="34" charset="0"/>
              </a:rPr>
              <a:t>0.895</a:t>
            </a:r>
            <a:br>
              <a:rPr lang="en-US" sz="1400" dirty="0">
                <a:solidFill>
                  <a:srgbClr val="669900"/>
                </a:solidFill>
                <a:latin typeface="Arial" panose="020B0604020202020204" pitchFamily="34" charset="0"/>
                <a:cs typeface="Arial" panose="020B0604020202020204" pitchFamily="34" charset="0"/>
              </a:rPr>
            </a:br>
            <a:br>
              <a:rPr lang="en-US" sz="1400" dirty="0">
                <a:solidFill>
                  <a:srgbClr val="669900"/>
                </a:solidFill>
                <a:latin typeface="Arial" panose="020B0604020202020204" pitchFamily="34" charset="0"/>
                <a:cs typeface="Arial" panose="020B0604020202020204" pitchFamily="34" charset="0"/>
              </a:rPr>
            </a:br>
            <a:br>
              <a:rPr lang="en-US" sz="1400" dirty="0">
                <a:solidFill>
                  <a:srgbClr val="669900"/>
                </a:solidFill>
                <a:latin typeface="Arial" panose="020B0604020202020204" pitchFamily="34" charset="0"/>
                <a:cs typeface="Arial" panose="020B0604020202020204" pitchFamily="34" charset="0"/>
              </a:rPr>
            </a:br>
            <a:r>
              <a:rPr lang="en-US" sz="1400" dirty="0">
                <a:solidFill>
                  <a:srgbClr val="FF0000"/>
                </a:solidFill>
                <a:latin typeface="Arial" panose="020B0604020202020204" pitchFamily="34" charset="0"/>
                <a:cs typeface="Arial" panose="020B0604020202020204" pitchFamily="34" charset="0"/>
              </a:rPr>
              <a:t>P(B) = </a:t>
            </a:r>
            <a:r>
              <a:rPr lang="en-US" sz="1400" dirty="0">
                <a:solidFill>
                  <a:srgbClr val="C00000"/>
                </a:solidFill>
                <a:latin typeface="Arial" pitchFamily="34" charset="0"/>
                <a:cs typeface="Arial" pitchFamily="34" charset="0"/>
              </a:rPr>
              <a:t>(80/10000 + 950/10000)</a:t>
            </a:r>
            <a:endParaRPr lang="en-US" sz="1400" dirty="0">
              <a:solidFill>
                <a:srgbClr val="6699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137543A-C570-4849-A6A7-9666DA465F7B}"/>
              </a:ext>
            </a:extLst>
          </p:cNvPr>
          <p:cNvSpPr txBox="1"/>
          <p:nvPr/>
        </p:nvSpPr>
        <p:spPr>
          <a:xfrm>
            <a:off x="6333473" y="4595528"/>
            <a:ext cx="5345723" cy="1446550"/>
          </a:xfrm>
          <a:prstGeom prst="rect">
            <a:avLst/>
          </a:prstGeom>
          <a:noFill/>
        </p:spPr>
        <p:txBody>
          <a:bodyPr wrap="square" rtlCol="0">
            <a:spAutoFit/>
          </a:bodyPr>
          <a:lstStyle/>
          <a:p>
            <a:pPr algn="ctr">
              <a:lnSpc>
                <a:spcPct val="90000"/>
              </a:lnSpc>
              <a:buFontTx/>
              <a:buNone/>
            </a:pPr>
            <a:r>
              <a:rPr lang="en-US" sz="1600" dirty="0">
                <a:latin typeface="Arial" panose="020B0604020202020204" pitchFamily="34" charset="0"/>
                <a:cs typeface="Arial" panose="020B0604020202020204" pitchFamily="34" charset="0"/>
              </a:rPr>
              <a:t>Rate of cancer patients with positive results, within the group of ALL patients with positive results:</a:t>
            </a:r>
          </a:p>
          <a:p>
            <a:pPr algn="ctr">
              <a:lnSpc>
                <a:spcPct val="90000"/>
              </a:lnSpc>
              <a:buFontTx/>
              <a:buNone/>
            </a:pPr>
            <a:endParaRPr lang="en-US" sz="1600" dirty="0">
              <a:latin typeface="Arial" panose="020B0604020202020204" pitchFamily="34" charset="0"/>
              <a:cs typeface="Arial" panose="020B0604020202020204" pitchFamily="34" charset="0"/>
            </a:endParaRPr>
          </a:p>
          <a:p>
            <a:pPr algn="ctr">
              <a:lnSpc>
                <a:spcPct val="90000"/>
              </a:lnSpc>
              <a:buFontTx/>
              <a:buNone/>
            </a:pPr>
            <a:r>
              <a:rPr lang="en-US" sz="1600" dirty="0">
                <a:solidFill>
                  <a:srgbClr val="C00000"/>
                </a:solidFill>
                <a:latin typeface="Arial" panose="020B0604020202020204" pitchFamily="34" charset="0"/>
                <a:cs typeface="Arial" panose="020B0604020202020204" pitchFamily="34" charset="0"/>
              </a:rPr>
              <a:t>P(A|B) = P(B|A) * P(A)/ P(B)</a:t>
            </a:r>
            <a:r>
              <a:rPr lang="en-US" sz="1600" dirty="0">
                <a:latin typeface="Arial" panose="020B0604020202020204" pitchFamily="34" charset="0"/>
                <a:cs typeface="Arial" panose="020B0604020202020204" pitchFamily="34" charset="0"/>
              </a:rPr>
              <a:t>  = </a:t>
            </a:r>
            <a:r>
              <a:rPr lang="en-US" sz="1600" dirty="0">
                <a:solidFill>
                  <a:srgbClr val="669900"/>
                </a:solidFill>
                <a:latin typeface="Arial" panose="020B0604020202020204" pitchFamily="34" charset="0"/>
                <a:cs typeface="Arial" panose="020B0604020202020204" pitchFamily="34" charset="0"/>
              </a:rPr>
              <a:t>0.008/(0.008+0.095)</a:t>
            </a:r>
            <a:r>
              <a:rPr lang="en-US" sz="1600" dirty="0">
                <a:latin typeface="Arial" panose="020B0604020202020204" pitchFamily="34" charset="0"/>
                <a:cs typeface="Arial" panose="020B0604020202020204" pitchFamily="34" charset="0"/>
              </a:rPr>
              <a:t> = </a:t>
            </a:r>
            <a:r>
              <a:rPr lang="en-US" sz="1600" dirty="0">
                <a:solidFill>
                  <a:srgbClr val="669900"/>
                </a:solidFill>
                <a:latin typeface="Arial" panose="020B0604020202020204" pitchFamily="34" charset="0"/>
                <a:cs typeface="Arial" panose="020B0604020202020204" pitchFamily="34" charset="0"/>
              </a:rPr>
              <a:t>0.008/0.103</a:t>
            </a:r>
            <a:r>
              <a:rPr lang="en-US" sz="1600" dirty="0">
                <a:latin typeface="Arial" panose="020B0604020202020204" pitchFamily="34" charset="0"/>
                <a:cs typeface="Arial" panose="020B0604020202020204" pitchFamily="34" charset="0"/>
              </a:rPr>
              <a:t> = </a:t>
            </a:r>
            <a:r>
              <a:rPr lang="en-US" sz="1600" dirty="0">
                <a:solidFill>
                  <a:srgbClr val="669900"/>
                </a:solidFill>
                <a:latin typeface="Arial" panose="020B0604020202020204" pitchFamily="34" charset="0"/>
                <a:cs typeface="Arial" panose="020B0604020202020204" pitchFamily="34" charset="0"/>
              </a:rPr>
              <a:t>0.078</a:t>
            </a:r>
            <a:r>
              <a:rPr lang="en-US" sz="1600" dirty="0">
                <a:latin typeface="Arial" panose="020B0604020202020204" pitchFamily="34" charset="0"/>
                <a:cs typeface="Arial" panose="020B0604020202020204" pitchFamily="34" charset="0"/>
              </a:rPr>
              <a:t> = </a:t>
            </a:r>
            <a:r>
              <a:rPr lang="en-US" sz="1600" dirty="0">
                <a:solidFill>
                  <a:srgbClr val="669900"/>
                </a:solidFill>
                <a:latin typeface="Arial" panose="020B0604020202020204" pitchFamily="34" charset="0"/>
                <a:cs typeface="Arial" panose="020B0604020202020204" pitchFamily="34" charset="0"/>
              </a:rPr>
              <a:t>7.8%</a:t>
            </a:r>
          </a:p>
          <a:p>
            <a:endParaRPr lang="en-US" sz="1600" dirty="0"/>
          </a:p>
        </p:txBody>
      </p:sp>
      <p:sp>
        <p:nvSpPr>
          <p:cNvPr id="2" name="Date Placeholder 1">
            <a:extLst>
              <a:ext uri="{FF2B5EF4-FFF2-40B4-BE49-F238E27FC236}">
                <a16:creationId xmlns:a16="http://schemas.microsoft.com/office/drawing/2014/main" id="{9E7D2B41-F8DC-9D4C-9ECD-51BF8A72298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610306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DF35-C7F7-DE44-8319-551F0E32CB30}"/>
              </a:ext>
            </a:extLst>
          </p:cNvPr>
          <p:cNvSpPr>
            <a:spLocks noGrp="1"/>
          </p:cNvSpPr>
          <p:nvPr>
            <p:ph type="title"/>
          </p:nvPr>
        </p:nvSpPr>
        <p:spPr/>
        <p:txBody>
          <a:bodyPr/>
          <a:lstStyle/>
          <a:p>
            <a:r>
              <a:rPr lang="en-US" dirty="0"/>
              <a:t>Likelihood vs prob</a:t>
            </a:r>
          </a:p>
        </p:txBody>
      </p:sp>
      <p:sp>
        <p:nvSpPr>
          <p:cNvPr id="3" name="Content Placeholder 2">
            <a:extLst>
              <a:ext uri="{FF2B5EF4-FFF2-40B4-BE49-F238E27FC236}">
                <a16:creationId xmlns:a16="http://schemas.microsoft.com/office/drawing/2014/main" id="{A5A44F11-77CF-0340-8688-6D1CB46438F3}"/>
              </a:ext>
            </a:extLst>
          </p:cNvPr>
          <p:cNvSpPr>
            <a:spLocks noGrp="1"/>
          </p:cNvSpPr>
          <p:nvPr>
            <p:ph idx="1"/>
          </p:nvPr>
        </p:nvSpPr>
        <p:spPr/>
        <p:txBody>
          <a:bodyPr/>
          <a:lstStyle/>
          <a:p>
            <a:r>
              <a:rPr lang="en-US" dirty="0">
                <a:hlinkClick r:id="rId2"/>
              </a:rPr>
              <a:t>https://www.youtube.com/watch?v</a:t>
            </a:r>
            <a:r>
              <a:rPr lang="en-US">
                <a:hlinkClick r:id="rId2"/>
              </a:rPr>
              <a:t>=pYxNSUDSFH4</a:t>
            </a:r>
            <a:endParaRPr lang="en-US"/>
          </a:p>
          <a:p>
            <a:endParaRPr lang="en-US" dirty="0"/>
          </a:p>
        </p:txBody>
      </p:sp>
      <p:sp>
        <p:nvSpPr>
          <p:cNvPr id="4" name="Date Placeholder 3">
            <a:extLst>
              <a:ext uri="{FF2B5EF4-FFF2-40B4-BE49-F238E27FC236}">
                <a16:creationId xmlns:a16="http://schemas.microsoft.com/office/drawing/2014/main" id="{9E5C63FD-D18D-F14D-8600-494104DAD8BC}"/>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864869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2891-4D78-2C49-89D7-CC5ACA6D65EA}"/>
              </a:ext>
            </a:extLst>
          </p:cNvPr>
          <p:cNvSpPr>
            <a:spLocks noGrp="1"/>
          </p:cNvSpPr>
          <p:nvPr>
            <p:ph type="title"/>
          </p:nvPr>
        </p:nvSpPr>
        <p:spPr>
          <a:xfrm>
            <a:off x="314325" y="300038"/>
            <a:ext cx="11387137" cy="4107070"/>
          </a:xfrm>
        </p:spPr>
        <p:txBody>
          <a:bodyPr>
            <a:normAutofit/>
          </a:bodyPr>
          <a:lstStyle/>
          <a:p>
            <a:pPr algn="ctr"/>
            <a:r>
              <a:rPr lang="en-US" dirty="0"/>
              <a:t>There is more, but we have to change the subject</a:t>
            </a:r>
          </a:p>
        </p:txBody>
      </p:sp>
      <p:sp>
        <p:nvSpPr>
          <p:cNvPr id="3" name="Content Placeholder 2">
            <a:extLst>
              <a:ext uri="{FF2B5EF4-FFF2-40B4-BE49-F238E27FC236}">
                <a16:creationId xmlns:a16="http://schemas.microsoft.com/office/drawing/2014/main" id="{88576493-76BE-914E-9987-01E998E8BDA2}"/>
              </a:ext>
            </a:extLst>
          </p:cNvPr>
          <p:cNvSpPr>
            <a:spLocks noGrp="1"/>
          </p:cNvSpPr>
          <p:nvPr>
            <p:ph idx="1"/>
          </p:nvPr>
        </p:nvSpPr>
        <p:spPr>
          <a:xfrm>
            <a:off x="314325" y="3903785"/>
            <a:ext cx="11387137" cy="2268415"/>
          </a:xfrm>
        </p:spPr>
        <p:txBody>
          <a:bodyPr/>
          <a:lstStyle/>
          <a:p>
            <a:r>
              <a:rPr lang="en-US" dirty="0"/>
              <a:t>Watch this later: </a:t>
            </a:r>
            <a:r>
              <a:rPr lang="en-US" dirty="0">
                <a:hlinkClick r:id="rId2"/>
              </a:rPr>
              <a:t>https://www.youtube.com/watch?v=R13BD8qKeTg</a:t>
            </a:r>
            <a:endParaRPr lang="en-US" dirty="0"/>
          </a:p>
          <a:p>
            <a:pPr marL="0" indent="0">
              <a:buNone/>
            </a:pPr>
            <a:r>
              <a:rPr lang="en-US" dirty="0"/>
              <a:t> </a:t>
            </a:r>
          </a:p>
        </p:txBody>
      </p:sp>
      <p:sp>
        <p:nvSpPr>
          <p:cNvPr id="4" name="Date Placeholder 3">
            <a:extLst>
              <a:ext uri="{FF2B5EF4-FFF2-40B4-BE49-F238E27FC236}">
                <a16:creationId xmlns:a16="http://schemas.microsoft.com/office/drawing/2014/main" id="{EDE2A599-4715-664B-BFD8-DEC17A3AA256}"/>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3799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basic statistics</a:t>
            </a:r>
          </a:p>
        </p:txBody>
      </p:sp>
    </p:spTree>
    <p:extLst>
      <p:ext uri="{BB962C8B-B14F-4D97-AF65-F5344CB8AC3E}">
        <p14:creationId xmlns:p14="http://schemas.microsoft.com/office/powerpoint/2010/main" val="1202556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5BBF9B6-851F-854A-B8E7-697E3E30FE3E}"/>
              </a:ext>
            </a:extLst>
          </p:cNvPr>
          <p:cNvSpPr>
            <a:spLocks noGrp="1"/>
          </p:cNvSpPr>
          <p:nvPr>
            <p:ph type="title"/>
          </p:nvPr>
        </p:nvSpPr>
        <p:spPr/>
        <p:txBody>
          <a:bodyPr/>
          <a:lstStyle/>
          <a:p>
            <a:pPr eaLnBrk="1" hangingPunct="1"/>
            <a:r>
              <a:rPr lang="sk-SK" altLang="en-US"/>
              <a:t>Why study statistics?</a:t>
            </a:r>
          </a:p>
        </p:txBody>
      </p:sp>
      <p:sp>
        <p:nvSpPr>
          <p:cNvPr id="13315" name="Content Placeholder 2">
            <a:extLst>
              <a:ext uri="{FF2B5EF4-FFF2-40B4-BE49-F238E27FC236}">
                <a16:creationId xmlns:a16="http://schemas.microsoft.com/office/drawing/2014/main" id="{C0B1A8A0-ECCE-8441-84EB-36528CA5AEFC}"/>
              </a:ext>
            </a:extLst>
          </p:cNvPr>
          <p:cNvSpPr>
            <a:spLocks noGrp="1"/>
          </p:cNvSpPr>
          <p:nvPr>
            <p:ph sz="quarter" idx="1"/>
          </p:nvPr>
        </p:nvSpPr>
        <p:spPr>
          <a:xfrm>
            <a:off x="704538" y="1916113"/>
            <a:ext cx="10613035" cy="3097212"/>
          </a:xfrm>
        </p:spPr>
        <p:txBody>
          <a:bodyPr/>
          <a:lstStyle/>
          <a:p>
            <a:pPr marL="514350" indent="-514350">
              <a:buFont typeface="Franklin Gothic Book" panose="020B0503020102020204" pitchFamily="34" charset="0"/>
              <a:buAutoNum type="arabicPeriod"/>
            </a:pPr>
            <a:r>
              <a:rPr lang="sk-SK" altLang="en-US" dirty="0" err="1"/>
              <a:t>Data</a:t>
            </a:r>
            <a:r>
              <a:rPr lang="sk-SK" altLang="en-US" dirty="0"/>
              <a:t> are </a:t>
            </a:r>
            <a:r>
              <a:rPr lang="sk-SK" altLang="en-US" dirty="0" err="1"/>
              <a:t>everywhere</a:t>
            </a:r>
            <a:endParaRPr lang="sk-SK" altLang="en-US" dirty="0"/>
          </a:p>
          <a:p>
            <a:pPr marL="514350" indent="-514350">
              <a:buFont typeface="Franklin Gothic Book" panose="020B0503020102020204" pitchFamily="34" charset="0"/>
              <a:buAutoNum type="arabicPeriod"/>
            </a:pPr>
            <a:r>
              <a:rPr lang="sk-SK" altLang="en-US" dirty="0" err="1"/>
              <a:t>Statistical</a:t>
            </a:r>
            <a:r>
              <a:rPr lang="sk-SK" altLang="en-US" dirty="0"/>
              <a:t> </a:t>
            </a:r>
            <a:r>
              <a:rPr lang="sk-SK" altLang="en-US" dirty="0" err="1"/>
              <a:t>techniques</a:t>
            </a:r>
            <a:r>
              <a:rPr lang="sk-SK" altLang="en-US" dirty="0"/>
              <a:t> are </a:t>
            </a:r>
            <a:r>
              <a:rPr lang="sk-SK" altLang="en-US" dirty="0" err="1"/>
              <a:t>used</a:t>
            </a:r>
            <a:r>
              <a:rPr lang="sk-SK" altLang="en-US" dirty="0"/>
              <a:t> to </a:t>
            </a:r>
            <a:r>
              <a:rPr lang="sk-SK" altLang="en-US" dirty="0" err="1"/>
              <a:t>make</a:t>
            </a:r>
            <a:r>
              <a:rPr lang="sk-SK" altLang="en-US" dirty="0"/>
              <a:t> </a:t>
            </a:r>
            <a:r>
              <a:rPr lang="sk-SK" altLang="en-US" dirty="0" err="1"/>
              <a:t>many</a:t>
            </a:r>
            <a:r>
              <a:rPr lang="sk-SK" altLang="en-US" dirty="0"/>
              <a:t> </a:t>
            </a:r>
            <a:r>
              <a:rPr lang="sk-SK" altLang="en-US" dirty="0" err="1"/>
              <a:t>decisions</a:t>
            </a:r>
            <a:r>
              <a:rPr lang="sk-SK" altLang="en-US" dirty="0"/>
              <a:t> </a:t>
            </a:r>
            <a:r>
              <a:rPr lang="sk-SK" altLang="en-US" dirty="0" err="1"/>
              <a:t>that</a:t>
            </a:r>
            <a:r>
              <a:rPr lang="sk-SK" altLang="en-US" dirty="0"/>
              <a:t> </a:t>
            </a:r>
            <a:r>
              <a:rPr lang="sk-SK" altLang="en-US" dirty="0" err="1"/>
              <a:t>affect</a:t>
            </a:r>
            <a:r>
              <a:rPr lang="sk-SK" altLang="en-US" dirty="0"/>
              <a:t> </a:t>
            </a:r>
            <a:r>
              <a:rPr lang="sk-SK" altLang="en-US" dirty="0" err="1"/>
              <a:t>our</a:t>
            </a:r>
            <a:r>
              <a:rPr lang="sk-SK" altLang="en-US" dirty="0"/>
              <a:t> </a:t>
            </a:r>
            <a:r>
              <a:rPr lang="sk-SK" altLang="en-US" dirty="0" err="1"/>
              <a:t>lives</a:t>
            </a:r>
            <a:endParaRPr lang="sk-SK" altLang="en-US" dirty="0"/>
          </a:p>
          <a:p>
            <a:pPr marL="514350" indent="-514350">
              <a:buFont typeface="Franklin Gothic Book" panose="020B0503020102020204" pitchFamily="34" charset="0"/>
              <a:buAutoNum type="arabicPeriod"/>
            </a:pPr>
            <a:r>
              <a:rPr lang="sk-SK" altLang="en-US" dirty="0"/>
              <a:t>No </a:t>
            </a:r>
            <a:r>
              <a:rPr lang="sk-SK" altLang="en-US" dirty="0" err="1"/>
              <a:t>matter</a:t>
            </a:r>
            <a:r>
              <a:rPr lang="sk-SK" altLang="en-US" dirty="0"/>
              <a:t> </a:t>
            </a:r>
            <a:r>
              <a:rPr lang="sk-SK" altLang="en-US" dirty="0" err="1"/>
              <a:t>what</a:t>
            </a:r>
            <a:r>
              <a:rPr lang="sk-SK" altLang="en-US" dirty="0"/>
              <a:t> </a:t>
            </a:r>
            <a:r>
              <a:rPr lang="sk-SK" altLang="en-US" dirty="0" err="1"/>
              <a:t>your</a:t>
            </a:r>
            <a:r>
              <a:rPr lang="sk-SK" altLang="en-US" dirty="0"/>
              <a:t> </a:t>
            </a:r>
            <a:r>
              <a:rPr lang="sk-SK" altLang="en-US" dirty="0" err="1"/>
              <a:t>career</a:t>
            </a:r>
            <a:r>
              <a:rPr lang="sk-SK" altLang="en-US" dirty="0"/>
              <a:t>,  </a:t>
            </a:r>
            <a:r>
              <a:rPr lang="sk-SK" altLang="en-US" dirty="0" err="1"/>
              <a:t>you</a:t>
            </a:r>
            <a:r>
              <a:rPr lang="sk-SK" altLang="en-US" dirty="0"/>
              <a:t> </a:t>
            </a:r>
            <a:r>
              <a:rPr lang="sk-SK" altLang="en-US" dirty="0" err="1"/>
              <a:t>will</a:t>
            </a:r>
            <a:r>
              <a:rPr lang="sk-SK" altLang="en-US" dirty="0"/>
              <a:t> </a:t>
            </a:r>
            <a:r>
              <a:rPr lang="sk-SK" altLang="en-US" dirty="0" err="1"/>
              <a:t>make</a:t>
            </a:r>
            <a:r>
              <a:rPr lang="sk-SK" altLang="en-US" dirty="0"/>
              <a:t> </a:t>
            </a:r>
            <a:r>
              <a:rPr lang="sk-SK" altLang="en-US" dirty="0" err="1"/>
              <a:t>professional</a:t>
            </a:r>
            <a:r>
              <a:rPr lang="sk-SK" altLang="en-US" dirty="0"/>
              <a:t> </a:t>
            </a:r>
            <a:r>
              <a:rPr lang="sk-SK" altLang="en-US" dirty="0" err="1"/>
              <a:t>decisions</a:t>
            </a:r>
            <a:r>
              <a:rPr lang="sk-SK" altLang="en-US" dirty="0"/>
              <a:t> </a:t>
            </a:r>
            <a:r>
              <a:rPr lang="sk-SK" altLang="en-US" dirty="0" err="1"/>
              <a:t>that</a:t>
            </a:r>
            <a:r>
              <a:rPr lang="sk-SK" altLang="en-US" dirty="0"/>
              <a:t> </a:t>
            </a:r>
            <a:r>
              <a:rPr lang="sk-SK" altLang="en-US" dirty="0" err="1"/>
              <a:t>involve</a:t>
            </a:r>
            <a:r>
              <a:rPr lang="sk-SK" altLang="en-US" dirty="0"/>
              <a:t> </a:t>
            </a:r>
            <a:r>
              <a:rPr lang="sk-SK" altLang="en-US" dirty="0" err="1"/>
              <a:t>data</a:t>
            </a:r>
            <a:r>
              <a:rPr lang="sk-SK" altLang="en-US" dirty="0"/>
              <a:t>. </a:t>
            </a:r>
            <a:r>
              <a:rPr lang="sk-SK" altLang="en-US" dirty="0" err="1"/>
              <a:t>An</a:t>
            </a:r>
            <a:r>
              <a:rPr lang="sk-SK" altLang="en-US" dirty="0"/>
              <a:t> </a:t>
            </a:r>
            <a:r>
              <a:rPr lang="sk-SK" altLang="en-US" dirty="0" err="1"/>
              <a:t>understanding</a:t>
            </a:r>
            <a:r>
              <a:rPr lang="sk-SK" altLang="en-US" dirty="0"/>
              <a:t> of </a:t>
            </a:r>
            <a:r>
              <a:rPr lang="sk-SK" altLang="en-US" dirty="0" err="1"/>
              <a:t>statistical</a:t>
            </a:r>
            <a:r>
              <a:rPr lang="sk-SK" altLang="en-US" dirty="0"/>
              <a:t> </a:t>
            </a:r>
            <a:r>
              <a:rPr lang="sk-SK" altLang="en-US" dirty="0" err="1"/>
              <a:t>methods</a:t>
            </a:r>
            <a:r>
              <a:rPr lang="sk-SK" altLang="en-US" dirty="0"/>
              <a:t> </a:t>
            </a:r>
            <a:r>
              <a:rPr lang="sk-SK" altLang="en-US" dirty="0" err="1"/>
              <a:t>will</a:t>
            </a:r>
            <a:r>
              <a:rPr lang="sk-SK" altLang="en-US" dirty="0"/>
              <a:t> </a:t>
            </a:r>
            <a:r>
              <a:rPr lang="sk-SK" altLang="en-US" dirty="0" err="1"/>
              <a:t>help</a:t>
            </a:r>
            <a:r>
              <a:rPr lang="sk-SK" altLang="en-US" dirty="0"/>
              <a:t> </a:t>
            </a:r>
            <a:r>
              <a:rPr lang="sk-SK" altLang="en-US" dirty="0" err="1"/>
              <a:t>you</a:t>
            </a:r>
            <a:r>
              <a:rPr lang="sk-SK" altLang="en-US" dirty="0"/>
              <a:t> </a:t>
            </a:r>
            <a:r>
              <a:rPr lang="sk-SK" altLang="en-US" dirty="0" err="1"/>
              <a:t>make</a:t>
            </a:r>
            <a:r>
              <a:rPr lang="sk-SK" altLang="en-US" dirty="0"/>
              <a:t> </a:t>
            </a:r>
            <a:r>
              <a:rPr lang="sk-SK" altLang="en-US" dirty="0" err="1"/>
              <a:t>these</a:t>
            </a:r>
            <a:r>
              <a:rPr lang="sk-SK" altLang="en-US" dirty="0"/>
              <a:t> </a:t>
            </a:r>
            <a:r>
              <a:rPr lang="sk-SK" altLang="en-US" dirty="0" err="1"/>
              <a:t>decisions</a:t>
            </a:r>
            <a:r>
              <a:rPr lang="sk-SK" altLang="en-US" dirty="0"/>
              <a:t> </a:t>
            </a:r>
            <a:r>
              <a:rPr lang="sk-SK" altLang="en-US" dirty="0" err="1"/>
              <a:t>efectively</a:t>
            </a:r>
            <a:endParaRPr lang="sk-SK" altLang="en-US" dirty="0"/>
          </a:p>
        </p:txBody>
      </p:sp>
      <p:sp>
        <p:nvSpPr>
          <p:cNvPr id="2" name="Date Placeholder 1">
            <a:extLst>
              <a:ext uri="{FF2B5EF4-FFF2-40B4-BE49-F238E27FC236}">
                <a16:creationId xmlns:a16="http://schemas.microsoft.com/office/drawing/2014/main" id="{5B925EFB-F591-734C-ADDA-8D559E04C15B}"/>
              </a:ext>
            </a:extLst>
          </p:cNvPr>
          <p:cNvSpPr>
            <a:spLocks noGrp="1"/>
          </p:cNvSpPr>
          <p:nvPr>
            <p:ph type="dt" sz="half" idx="10"/>
          </p:nvPr>
        </p:nvSpPr>
        <p:spPr/>
        <p:txBody>
          <a:bodyPr/>
          <a:lstStyle/>
          <a:p>
            <a:r>
              <a:rPr lang="en-US"/>
              <a:t>First Semester 2021-2022</a:t>
            </a:r>
            <a:endParaRPr lang="en-US" dirty="0"/>
          </a:p>
        </p:txBody>
      </p:sp>
      <p:sp>
        <p:nvSpPr>
          <p:cNvPr id="6" name="Rectangle 5">
            <a:extLst>
              <a:ext uri="{FF2B5EF4-FFF2-40B4-BE49-F238E27FC236}">
                <a16:creationId xmlns:a16="http://schemas.microsoft.com/office/drawing/2014/main" id="{64423D9F-ECA0-D748-B9A8-96B84B52BBEC}"/>
              </a:ext>
            </a:extLst>
          </p:cNvPr>
          <p:cNvSpPr/>
          <p:nvPr/>
        </p:nvSpPr>
        <p:spPr>
          <a:xfrm>
            <a:off x="2570520" y="4434483"/>
            <a:ext cx="5752866" cy="923330"/>
          </a:xfrm>
          <a:prstGeom prst="rect">
            <a:avLst/>
          </a:prstGeom>
        </p:spPr>
        <p:txBody>
          <a:bodyPr wrap="square">
            <a:spAutoFit/>
          </a:bodyPr>
          <a:lstStyle/>
          <a:p>
            <a:r>
              <a:rPr lang="en-US" dirty="0">
                <a:hlinkClick r:id="rId2"/>
              </a:rPr>
              <a:t>https://www.youtube.com/watch?v=MXaJ7sa7q-8&amp;list=PL0KQuRyPJoe6KjlUM6iNYgt8d0DwI-IGR</a:t>
            </a:r>
            <a:endParaRPr lang="en-US" dirty="0"/>
          </a:p>
          <a:p>
            <a:endParaRPr lang="en-US" dirty="0"/>
          </a:p>
        </p:txBody>
      </p:sp>
    </p:spTree>
    <p:extLst>
      <p:ext uri="{BB962C8B-B14F-4D97-AF65-F5344CB8AC3E}">
        <p14:creationId xmlns:p14="http://schemas.microsoft.com/office/powerpoint/2010/main" val="2747614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26A668E-2184-A044-8619-F9DB4ECEF03A}"/>
              </a:ext>
            </a:extLst>
          </p:cNvPr>
          <p:cNvSpPr>
            <a:spLocks noChangeArrowheads="1"/>
          </p:cNvSpPr>
          <p:nvPr/>
        </p:nvSpPr>
        <p:spPr bwMode="auto">
          <a:xfrm>
            <a:off x="7162800" y="2438400"/>
            <a:ext cx="2971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571500" indent="-571500" eaLnBrk="0" hangingPunct="0">
              <a:spcBef>
                <a:spcPct val="0"/>
              </a:spcBef>
              <a:defRPr sz="2400">
                <a:solidFill>
                  <a:schemeClr val="tx1"/>
                </a:solidFill>
                <a:latin typeface="Times New Roman" panose="02020603050405020304" pitchFamily="18" charset="0"/>
              </a:defRPr>
            </a:lvl1pPr>
            <a:lvl2pPr marL="971550" indent="-285750" eaLnBrk="0" hangingPunct="0">
              <a:spcBef>
                <a:spcPct val="0"/>
              </a:spcBef>
              <a:defRPr sz="2400">
                <a:solidFill>
                  <a:schemeClr val="tx1"/>
                </a:solidFill>
                <a:latin typeface="Times New Roman" panose="02020603050405020304" pitchFamily="18" charset="0"/>
              </a:defRPr>
            </a:lvl2pPr>
            <a:lvl3pPr marL="1314450" indent="-228600" eaLnBrk="0" hangingPunct="0">
              <a:spcBef>
                <a:spcPct val="0"/>
              </a:spcBef>
              <a:defRPr sz="2400">
                <a:solidFill>
                  <a:schemeClr val="tx1"/>
                </a:solidFill>
                <a:latin typeface="Times New Roman" panose="02020603050405020304" pitchFamily="18" charset="0"/>
              </a:defRPr>
            </a:lvl3pPr>
            <a:lvl4pPr marL="1657350" indent="-228600" eaLnBrk="0" hangingPunct="0">
              <a:spcBef>
                <a:spcPct val="0"/>
              </a:spcBef>
              <a:defRPr sz="2400">
                <a:solidFill>
                  <a:schemeClr val="tx1"/>
                </a:solidFill>
                <a:latin typeface="Times New Roman" panose="02020603050405020304" pitchFamily="18" charset="0"/>
              </a:defRPr>
            </a:lvl4pPr>
            <a:lvl5pPr marL="2057400" indent="-228600" eaLnBrk="0" hangingPunct="0">
              <a:spcBef>
                <a:spcPct val="0"/>
              </a:spcBef>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endParaRPr lang="en-US" altLang="en-US" sz="2800"/>
          </a:p>
          <a:p>
            <a:pPr eaLnBrk="1" hangingPunct="1">
              <a:spcBef>
                <a:spcPct val="300000"/>
              </a:spcBef>
            </a:pPr>
            <a:endParaRPr lang="en-US" altLang="en-US" sz="2800"/>
          </a:p>
        </p:txBody>
      </p:sp>
      <p:sp>
        <p:nvSpPr>
          <p:cNvPr id="6147" name="Rectangle 3">
            <a:extLst>
              <a:ext uri="{FF2B5EF4-FFF2-40B4-BE49-F238E27FC236}">
                <a16:creationId xmlns:a16="http://schemas.microsoft.com/office/drawing/2014/main" id="{1CBF118B-17D3-FA4F-995A-CE6B4A0B60B1}"/>
              </a:ext>
            </a:extLst>
          </p:cNvPr>
          <p:cNvSpPr>
            <a:spLocks noGrp="1" noChangeArrowheads="1"/>
          </p:cNvSpPr>
          <p:nvPr>
            <p:ph type="body" sz="half" idx="2"/>
          </p:nvPr>
        </p:nvSpPr>
        <p:spPr>
          <a:xfrm>
            <a:off x="6175376" y="1600201"/>
            <a:ext cx="4035425" cy="45259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endParaRPr lang="en-US" altLang="en-US" sz="2800"/>
          </a:p>
          <a:p>
            <a:endParaRPr lang="en-US" altLang="en-US" sz="2800"/>
          </a:p>
        </p:txBody>
      </p:sp>
      <p:sp>
        <p:nvSpPr>
          <p:cNvPr id="6148" name="Rectangle 4">
            <a:extLst>
              <a:ext uri="{FF2B5EF4-FFF2-40B4-BE49-F238E27FC236}">
                <a16:creationId xmlns:a16="http://schemas.microsoft.com/office/drawing/2014/main" id="{949014B1-ADCA-5E42-894C-0032A4EFB99F}"/>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a:bodyPr>
          <a:lstStyle/>
          <a:p>
            <a:r>
              <a:rPr lang="en-US" altLang="en-US" b="1"/>
              <a:t>What Is Statistics?</a:t>
            </a:r>
          </a:p>
        </p:txBody>
      </p:sp>
      <p:sp>
        <p:nvSpPr>
          <p:cNvPr id="6149" name="Rectangle 5">
            <a:extLst>
              <a:ext uri="{FF2B5EF4-FFF2-40B4-BE49-F238E27FC236}">
                <a16:creationId xmlns:a16="http://schemas.microsoft.com/office/drawing/2014/main" id="{63B9A26F-6BBB-FF4B-80C8-5258CB16B58E}"/>
              </a:ext>
            </a:extLst>
          </p:cNvPr>
          <p:cNvSpPr>
            <a:spLocks noChangeArrowheads="1"/>
          </p:cNvSpPr>
          <p:nvPr/>
        </p:nvSpPr>
        <p:spPr bwMode="auto">
          <a:xfrm>
            <a:off x="9520239" y="2052639"/>
            <a:ext cx="107632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altLang="en-US" b="1">
                <a:solidFill>
                  <a:schemeClr val="tx2"/>
                </a:solidFill>
              </a:rPr>
              <a:t>Why?</a:t>
            </a:r>
          </a:p>
        </p:txBody>
      </p:sp>
      <p:sp>
        <p:nvSpPr>
          <p:cNvPr id="6150" name="Rectangle 6">
            <a:extLst>
              <a:ext uri="{FF2B5EF4-FFF2-40B4-BE49-F238E27FC236}">
                <a16:creationId xmlns:a16="http://schemas.microsoft.com/office/drawing/2014/main" id="{FE550B5B-0F88-9E4C-B97D-4FA0A1CAE4EA}"/>
              </a:ext>
            </a:extLst>
          </p:cNvPr>
          <p:cNvSpPr>
            <a:spLocks noGrp="1" noChangeArrowheads="1"/>
          </p:cNvSpPr>
          <p:nvPr>
            <p:ph type="body" sz="half" idx="1"/>
          </p:nvPr>
        </p:nvSpPr>
        <p:spPr>
          <a:xfrm>
            <a:off x="434715" y="1787982"/>
            <a:ext cx="473736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33400" indent="-533400">
              <a:buClr>
                <a:srgbClr val="8E0D30"/>
              </a:buClr>
              <a:buFontTx/>
              <a:buAutoNum type="arabicPeriod"/>
            </a:pPr>
            <a:r>
              <a:rPr lang="en-US" altLang="en-US" sz="2800" b="1" dirty="0">
                <a:latin typeface="Times New Roman" panose="02020603050405020304" pitchFamily="18" charset="0"/>
              </a:rPr>
              <a:t>Collecting Data</a:t>
            </a:r>
          </a:p>
          <a:p>
            <a:pPr marL="914400" lvl="1" indent="-457200">
              <a:buClr>
                <a:srgbClr val="8E0D30"/>
              </a:buClr>
              <a:buNone/>
            </a:pPr>
            <a:r>
              <a:rPr lang="en-US" altLang="en-US" sz="2400" b="1" dirty="0">
                <a:latin typeface="Times New Roman" panose="02020603050405020304" pitchFamily="18" charset="0"/>
              </a:rPr>
              <a:t>     e.g., Survey</a:t>
            </a:r>
          </a:p>
          <a:p>
            <a:pPr marL="533400" indent="-533400">
              <a:spcBef>
                <a:spcPct val="60000"/>
              </a:spcBef>
              <a:buClr>
                <a:srgbClr val="8E0D30"/>
              </a:buClr>
              <a:buFontTx/>
              <a:buAutoNum type="arabicPeriod"/>
            </a:pPr>
            <a:r>
              <a:rPr lang="en-US" altLang="en-US" sz="2800" b="1" dirty="0">
                <a:latin typeface="Times New Roman" panose="02020603050405020304" pitchFamily="18" charset="0"/>
              </a:rPr>
              <a:t>Presenting Data</a:t>
            </a:r>
          </a:p>
          <a:p>
            <a:pPr marL="914400" lvl="1" indent="-457200">
              <a:buClr>
                <a:srgbClr val="8E0D30"/>
              </a:buClr>
              <a:buNone/>
            </a:pPr>
            <a:r>
              <a:rPr lang="en-US" altLang="en-US" sz="2400" b="1" dirty="0">
                <a:latin typeface="Times New Roman" panose="02020603050405020304" pitchFamily="18" charset="0"/>
              </a:rPr>
              <a:t>     e.g., Charts &amp; Tables</a:t>
            </a:r>
          </a:p>
          <a:p>
            <a:pPr marL="533400" indent="-533400">
              <a:spcBef>
                <a:spcPct val="60000"/>
              </a:spcBef>
              <a:buClr>
                <a:srgbClr val="8E0D30"/>
              </a:buClr>
              <a:buFontTx/>
              <a:buAutoNum type="arabicPeriod"/>
            </a:pPr>
            <a:r>
              <a:rPr lang="en-US" altLang="en-US" sz="2800" b="1" dirty="0">
                <a:latin typeface="Times New Roman" panose="02020603050405020304" pitchFamily="18" charset="0"/>
              </a:rPr>
              <a:t>Characterizing Data</a:t>
            </a:r>
          </a:p>
          <a:p>
            <a:pPr marL="914400" lvl="1" indent="-457200">
              <a:buClr>
                <a:srgbClr val="8E0D30"/>
              </a:buClr>
              <a:buNone/>
            </a:pPr>
            <a:r>
              <a:rPr lang="en-US" altLang="en-US" sz="2400" b="1" dirty="0">
                <a:latin typeface="Times New Roman" panose="02020603050405020304" pitchFamily="18" charset="0"/>
              </a:rPr>
              <a:t>     e.g., Average</a:t>
            </a:r>
          </a:p>
        </p:txBody>
      </p:sp>
      <p:sp>
        <p:nvSpPr>
          <p:cNvPr id="6151" name="AutoShape 7">
            <a:extLst>
              <a:ext uri="{FF2B5EF4-FFF2-40B4-BE49-F238E27FC236}">
                <a16:creationId xmlns:a16="http://schemas.microsoft.com/office/drawing/2014/main" id="{64A01E69-0DE2-3D41-B2F7-2321A4199DBC}"/>
              </a:ext>
            </a:extLst>
          </p:cNvPr>
          <p:cNvSpPr>
            <a:spLocks noChangeArrowheads="1"/>
          </p:cNvSpPr>
          <p:nvPr/>
        </p:nvSpPr>
        <p:spPr bwMode="auto">
          <a:xfrm>
            <a:off x="4625806" y="3017838"/>
            <a:ext cx="1718012" cy="1282700"/>
          </a:xfrm>
          <a:prstGeom prst="rightArrow">
            <a:avLst>
              <a:gd name="adj1" fmla="val 75000"/>
              <a:gd name="adj2" fmla="val 50005"/>
            </a:avLst>
          </a:prstGeom>
          <a:solidFill>
            <a:srgbClr val="B0D460"/>
          </a:solidFill>
          <a:ln w="12700">
            <a:solidFill>
              <a:srgbClr val="006B61"/>
            </a:solidFill>
            <a:miter lim="800000"/>
            <a:headEnd/>
            <a:tailEnd/>
          </a:ln>
          <a:effectLst>
            <a:outerShdw dist="107763" dir="2700000" algn="ctr" rotWithShape="0">
              <a:schemeClr val="bg2"/>
            </a:outerShdw>
          </a:effectLst>
        </p:spPr>
        <p:txBody>
          <a:bodyPr wrap="none" anchor="ctr"/>
          <a:lstStyle/>
          <a:p>
            <a:endParaRPr lang="en-US"/>
          </a:p>
        </p:txBody>
      </p:sp>
      <p:sp>
        <p:nvSpPr>
          <p:cNvPr id="6152" name="Rectangle 8">
            <a:extLst>
              <a:ext uri="{FF2B5EF4-FFF2-40B4-BE49-F238E27FC236}">
                <a16:creationId xmlns:a16="http://schemas.microsoft.com/office/drawing/2014/main" id="{8F07B63D-04B8-9F4E-8684-E9F2C9E9CF06}"/>
              </a:ext>
            </a:extLst>
          </p:cNvPr>
          <p:cNvSpPr>
            <a:spLocks noChangeArrowheads="1"/>
          </p:cNvSpPr>
          <p:nvPr/>
        </p:nvSpPr>
        <p:spPr bwMode="auto">
          <a:xfrm>
            <a:off x="6548439" y="1976439"/>
            <a:ext cx="18383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20000"/>
              </a:spcBef>
            </a:pPr>
            <a:r>
              <a:rPr lang="en-US" altLang="en-US" sz="2800" b="1"/>
              <a:t>Data </a:t>
            </a:r>
            <a:br>
              <a:rPr lang="en-US" altLang="en-US" sz="2800" b="1"/>
            </a:br>
            <a:r>
              <a:rPr lang="en-US" altLang="en-US" sz="2800" b="1"/>
              <a:t>Analysis</a:t>
            </a:r>
          </a:p>
        </p:txBody>
      </p:sp>
      <p:sp>
        <p:nvSpPr>
          <p:cNvPr id="6153" name="Rectangle 9">
            <a:extLst>
              <a:ext uri="{FF2B5EF4-FFF2-40B4-BE49-F238E27FC236}">
                <a16:creationId xmlns:a16="http://schemas.microsoft.com/office/drawing/2014/main" id="{F10431BD-6648-F24B-8F9B-6FD395AA75EE}"/>
              </a:ext>
            </a:extLst>
          </p:cNvPr>
          <p:cNvSpPr>
            <a:spLocks noChangeArrowheads="1"/>
          </p:cNvSpPr>
          <p:nvPr/>
        </p:nvSpPr>
        <p:spPr bwMode="auto">
          <a:xfrm>
            <a:off x="8661401" y="3957639"/>
            <a:ext cx="193516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spcBef>
                <a:spcPct val="300000"/>
              </a:spcBef>
            </a:pPr>
            <a:r>
              <a:rPr lang="en-US" altLang="en-US" sz="2800" b="1"/>
              <a:t>Decision-</a:t>
            </a:r>
            <a:br>
              <a:rPr lang="en-US" altLang="en-US" sz="2800" b="1"/>
            </a:br>
            <a:r>
              <a:rPr lang="en-US" altLang="en-US" sz="2800" b="1"/>
              <a:t>Making</a:t>
            </a:r>
          </a:p>
        </p:txBody>
      </p:sp>
      <p:sp>
        <p:nvSpPr>
          <p:cNvPr id="6154" name="Rectangle 10">
            <a:extLst>
              <a:ext uri="{FF2B5EF4-FFF2-40B4-BE49-F238E27FC236}">
                <a16:creationId xmlns:a16="http://schemas.microsoft.com/office/drawing/2014/main" id="{AF3451E1-EBA1-6744-B53B-FB7FE3E360D7}"/>
              </a:ext>
            </a:extLst>
          </p:cNvPr>
          <p:cNvSpPr>
            <a:spLocks noChangeArrowheads="1"/>
          </p:cNvSpPr>
          <p:nvPr/>
        </p:nvSpPr>
        <p:spPr bwMode="auto">
          <a:xfrm>
            <a:off x="8208963" y="3606800"/>
            <a:ext cx="16879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1000" dirty="0">
                <a:solidFill>
                  <a:srgbClr val="B0D460"/>
                </a:solidFill>
              </a:rPr>
              <a:t>© 1984-1994 T/Maker Co.</a:t>
            </a:r>
          </a:p>
        </p:txBody>
      </p:sp>
      <p:sp>
        <p:nvSpPr>
          <p:cNvPr id="6155" name="Rectangle 11">
            <a:extLst>
              <a:ext uri="{FF2B5EF4-FFF2-40B4-BE49-F238E27FC236}">
                <a16:creationId xmlns:a16="http://schemas.microsoft.com/office/drawing/2014/main" id="{A74F0208-05A7-C948-ABBC-0E7415F3D71C}"/>
              </a:ext>
            </a:extLst>
          </p:cNvPr>
          <p:cNvSpPr>
            <a:spLocks noChangeArrowheads="1"/>
          </p:cNvSpPr>
          <p:nvPr/>
        </p:nvSpPr>
        <p:spPr bwMode="auto">
          <a:xfrm>
            <a:off x="6684963" y="6578600"/>
            <a:ext cx="168796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1000">
                <a:solidFill>
                  <a:srgbClr val="000000"/>
                </a:solidFill>
              </a:rPr>
              <a:t>© 1984-1994 T/Maker Co.</a:t>
            </a:r>
          </a:p>
        </p:txBody>
      </p:sp>
      <p:sp>
        <p:nvSpPr>
          <p:cNvPr id="6156" name="Freeform 12">
            <a:extLst>
              <a:ext uri="{FF2B5EF4-FFF2-40B4-BE49-F238E27FC236}">
                <a16:creationId xmlns:a16="http://schemas.microsoft.com/office/drawing/2014/main" id="{FAED9FD0-1190-6A46-AB03-A966855DFAE2}"/>
              </a:ext>
            </a:extLst>
          </p:cNvPr>
          <p:cNvSpPr>
            <a:spLocks/>
          </p:cNvSpPr>
          <p:nvPr/>
        </p:nvSpPr>
        <p:spPr bwMode="auto">
          <a:xfrm>
            <a:off x="8370889" y="2708276"/>
            <a:ext cx="777875" cy="874713"/>
          </a:xfrm>
          <a:custGeom>
            <a:avLst/>
            <a:gdLst>
              <a:gd name="T0" fmla="*/ 0 w 490"/>
              <a:gd name="T1" fmla="*/ 0 h 551"/>
              <a:gd name="T2" fmla="*/ 391 w 490"/>
              <a:gd name="T3" fmla="*/ 164 h 551"/>
              <a:gd name="T4" fmla="*/ 489 w 490"/>
              <a:gd name="T5" fmla="*/ 550 h 551"/>
              <a:gd name="T6" fmla="*/ 34 w 490"/>
              <a:gd name="T7" fmla="*/ 550 h 551"/>
              <a:gd name="T8" fmla="*/ 0 w 490"/>
              <a:gd name="T9" fmla="*/ 0 h 551"/>
            </a:gdLst>
            <a:ahLst/>
            <a:cxnLst>
              <a:cxn ang="0">
                <a:pos x="T0" y="T1"/>
              </a:cxn>
              <a:cxn ang="0">
                <a:pos x="T2" y="T3"/>
              </a:cxn>
              <a:cxn ang="0">
                <a:pos x="T4" y="T5"/>
              </a:cxn>
              <a:cxn ang="0">
                <a:pos x="T6" y="T7"/>
              </a:cxn>
              <a:cxn ang="0">
                <a:pos x="T8" y="T9"/>
              </a:cxn>
            </a:cxnLst>
            <a:rect l="0" t="0" r="r" b="b"/>
            <a:pathLst>
              <a:path w="490" h="551">
                <a:moveTo>
                  <a:pt x="0" y="0"/>
                </a:moveTo>
                <a:lnTo>
                  <a:pt x="391" y="164"/>
                </a:lnTo>
                <a:lnTo>
                  <a:pt x="489" y="550"/>
                </a:lnTo>
                <a:lnTo>
                  <a:pt x="34" y="550"/>
                </a:lnTo>
                <a:lnTo>
                  <a:pt x="0"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7" name="Freeform 13">
            <a:extLst>
              <a:ext uri="{FF2B5EF4-FFF2-40B4-BE49-F238E27FC236}">
                <a16:creationId xmlns:a16="http://schemas.microsoft.com/office/drawing/2014/main" id="{4F71B967-F6AB-624F-B789-83B8F44A34EF}"/>
              </a:ext>
            </a:extLst>
          </p:cNvPr>
          <p:cNvSpPr>
            <a:spLocks/>
          </p:cNvSpPr>
          <p:nvPr/>
        </p:nvSpPr>
        <p:spPr bwMode="auto">
          <a:xfrm>
            <a:off x="8402638" y="2522539"/>
            <a:ext cx="119062" cy="180975"/>
          </a:xfrm>
          <a:custGeom>
            <a:avLst/>
            <a:gdLst>
              <a:gd name="T0" fmla="*/ 74 w 75"/>
              <a:gd name="T1" fmla="*/ 0 h 114"/>
              <a:gd name="T2" fmla="*/ 68 w 75"/>
              <a:gd name="T3" fmla="*/ 1 h 114"/>
              <a:gd name="T4" fmla="*/ 63 w 75"/>
              <a:gd name="T5" fmla="*/ 2 h 114"/>
              <a:gd name="T6" fmla="*/ 57 w 75"/>
              <a:gd name="T7" fmla="*/ 4 h 114"/>
              <a:gd name="T8" fmla="*/ 52 w 75"/>
              <a:gd name="T9" fmla="*/ 6 h 114"/>
              <a:gd name="T10" fmla="*/ 47 w 75"/>
              <a:gd name="T11" fmla="*/ 9 h 114"/>
              <a:gd name="T12" fmla="*/ 42 w 75"/>
              <a:gd name="T13" fmla="*/ 11 h 114"/>
              <a:gd name="T14" fmla="*/ 38 w 75"/>
              <a:gd name="T15" fmla="*/ 15 h 114"/>
              <a:gd name="T16" fmla="*/ 33 w 75"/>
              <a:gd name="T17" fmla="*/ 19 h 114"/>
              <a:gd name="T18" fmla="*/ 29 w 75"/>
              <a:gd name="T19" fmla="*/ 24 h 114"/>
              <a:gd name="T20" fmla="*/ 25 w 75"/>
              <a:gd name="T21" fmla="*/ 29 h 114"/>
              <a:gd name="T22" fmla="*/ 21 w 75"/>
              <a:gd name="T23" fmla="*/ 34 h 114"/>
              <a:gd name="T24" fmla="*/ 18 w 75"/>
              <a:gd name="T25" fmla="*/ 40 h 114"/>
              <a:gd name="T26" fmla="*/ 15 w 75"/>
              <a:gd name="T27" fmla="*/ 47 h 114"/>
              <a:gd name="T28" fmla="*/ 11 w 75"/>
              <a:gd name="T29" fmla="*/ 53 h 114"/>
              <a:gd name="T30" fmla="*/ 8 w 75"/>
              <a:gd name="T31" fmla="*/ 60 h 114"/>
              <a:gd name="T32" fmla="*/ 5 w 75"/>
              <a:gd name="T33" fmla="*/ 67 h 114"/>
              <a:gd name="T34" fmla="*/ 3 w 75"/>
              <a:gd name="T35" fmla="*/ 74 h 114"/>
              <a:gd name="T36" fmla="*/ 1 w 75"/>
              <a:gd name="T37" fmla="*/ 80 h 114"/>
              <a:gd name="T38" fmla="*/ 0 w 75"/>
              <a:gd name="T39" fmla="*/ 85 h 114"/>
              <a:gd name="T40" fmla="*/ 0 w 75"/>
              <a:gd name="T41" fmla="*/ 90 h 114"/>
              <a:gd name="T42" fmla="*/ 2 w 75"/>
              <a:gd name="T43" fmla="*/ 94 h 114"/>
              <a:gd name="T44" fmla="*/ 3 w 75"/>
              <a:gd name="T45" fmla="*/ 98 h 114"/>
              <a:gd name="T46" fmla="*/ 5 w 75"/>
              <a:gd name="T47" fmla="*/ 102 h 114"/>
              <a:gd name="T48" fmla="*/ 7 w 75"/>
              <a:gd name="T49" fmla="*/ 104 h 114"/>
              <a:gd name="T50" fmla="*/ 9 w 75"/>
              <a:gd name="T51" fmla="*/ 106 h 114"/>
              <a:gd name="T52" fmla="*/ 12 w 75"/>
              <a:gd name="T53" fmla="*/ 108 h 114"/>
              <a:gd name="T54" fmla="*/ 15 w 75"/>
              <a:gd name="T55" fmla="*/ 109 h 114"/>
              <a:gd name="T56" fmla="*/ 18 w 75"/>
              <a:gd name="T57" fmla="*/ 111 h 114"/>
              <a:gd name="T58" fmla="*/ 19 w 75"/>
              <a:gd name="T59" fmla="*/ 112 h 114"/>
              <a:gd name="T60" fmla="*/ 21 w 75"/>
              <a:gd name="T61" fmla="*/ 112 h 114"/>
              <a:gd name="T62" fmla="*/ 22 w 75"/>
              <a:gd name="T63" fmla="*/ 113 h 114"/>
              <a:gd name="T64" fmla="*/ 74 w 75"/>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114">
                <a:moveTo>
                  <a:pt x="74" y="0"/>
                </a:moveTo>
                <a:lnTo>
                  <a:pt x="68" y="1"/>
                </a:lnTo>
                <a:lnTo>
                  <a:pt x="63" y="2"/>
                </a:lnTo>
                <a:lnTo>
                  <a:pt x="57" y="4"/>
                </a:lnTo>
                <a:lnTo>
                  <a:pt x="52" y="6"/>
                </a:lnTo>
                <a:lnTo>
                  <a:pt x="47" y="9"/>
                </a:lnTo>
                <a:lnTo>
                  <a:pt x="42" y="11"/>
                </a:lnTo>
                <a:lnTo>
                  <a:pt x="38" y="15"/>
                </a:lnTo>
                <a:lnTo>
                  <a:pt x="33" y="19"/>
                </a:lnTo>
                <a:lnTo>
                  <a:pt x="29" y="24"/>
                </a:lnTo>
                <a:lnTo>
                  <a:pt x="25" y="29"/>
                </a:lnTo>
                <a:lnTo>
                  <a:pt x="21" y="34"/>
                </a:lnTo>
                <a:lnTo>
                  <a:pt x="18" y="40"/>
                </a:lnTo>
                <a:lnTo>
                  <a:pt x="15" y="47"/>
                </a:lnTo>
                <a:lnTo>
                  <a:pt x="11" y="53"/>
                </a:lnTo>
                <a:lnTo>
                  <a:pt x="8" y="60"/>
                </a:lnTo>
                <a:lnTo>
                  <a:pt x="5" y="67"/>
                </a:lnTo>
                <a:lnTo>
                  <a:pt x="3" y="74"/>
                </a:lnTo>
                <a:lnTo>
                  <a:pt x="1" y="80"/>
                </a:lnTo>
                <a:lnTo>
                  <a:pt x="0" y="85"/>
                </a:lnTo>
                <a:lnTo>
                  <a:pt x="0" y="90"/>
                </a:lnTo>
                <a:lnTo>
                  <a:pt x="2" y="94"/>
                </a:lnTo>
                <a:lnTo>
                  <a:pt x="3" y="98"/>
                </a:lnTo>
                <a:lnTo>
                  <a:pt x="5" y="102"/>
                </a:lnTo>
                <a:lnTo>
                  <a:pt x="7" y="104"/>
                </a:lnTo>
                <a:lnTo>
                  <a:pt x="9" y="106"/>
                </a:lnTo>
                <a:lnTo>
                  <a:pt x="12" y="108"/>
                </a:lnTo>
                <a:lnTo>
                  <a:pt x="15" y="109"/>
                </a:lnTo>
                <a:lnTo>
                  <a:pt x="18" y="111"/>
                </a:lnTo>
                <a:lnTo>
                  <a:pt x="19" y="112"/>
                </a:lnTo>
                <a:lnTo>
                  <a:pt x="21" y="112"/>
                </a:lnTo>
                <a:lnTo>
                  <a:pt x="22" y="113"/>
                </a:lnTo>
                <a:lnTo>
                  <a:pt x="74"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8" name="Freeform 14">
            <a:extLst>
              <a:ext uri="{FF2B5EF4-FFF2-40B4-BE49-F238E27FC236}">
                <a16:creationId xmlns:a16="http://schemas.microsoft.com/office/drawing/2014/main" id="{F80A4818-FD1A-BF44-9BF6-94D9EE63A16A}"/>
              </a:ext>
            </a:extLst>
          </p:cNvPr>
          <p:cNvSpPr>
            <a:spLocks/>
          </p:cNvSpPr>
          <p:nvPr/>
        </p:nvSpPr>
        <p:spPr bwMode="auto">
          <a:xfrm>
            <a:off x="8366125" y="2711451"/>
            <a:ext cx="96838" cy="346075"/>
          </a:xfrm>
          <a:custGeom>
            <a:avLst/>
            <a:gdLst>
              <a:gd name="T0" fmla="*/ 9 w 61"/>
              <a:gd name="T1" fmla="*/ 0 h 218"/>
              <a:gd name="T2" fmla="*/ 5 w 61"/>
              <a:gd name="T3" fmla="*/ 7 h 218"/>
              <a:gd name="T4" fmla="*/ 3 w 61"/>
              <a:gd name="T5" fmla="*/ 16 h 218"/>
              <a:gd name="T6" fmla="*/ 1 w 61"/>
              <a:gd name="T7" fmla="*/ 26 h 218"/>
              <a:gd name="T8" fmla="*/ 0 w 61"/>
              <a:gd name="T9" fmla="*/ 39 h 218"/>
              <a:gd name="T10" fmla="*/ 0 w 61"/>
              <a:gd name="T11" fmla="*/ 53 h 218"/>
              <a:gd name="T12" fmla="*/ 0 w 61"/>
              <a:gd name="T13" fmla="*/ 67 h 218"/>
              <a:gd name="T14" fmla="*/ 1 w 61"/>
              <a:gd name="T15" fmla="*/ 83 h 218"/>
              <a:gd name="T16" fmla="*/ 2 w 61"/>
              <a:gd name="T17" fmla="*/ 99 h 218"/>
              <a:gd name="T18" fmla="*/ 4 w 61"/>
              <a:gd name="T19" fmla="*/ 116 h 218"/>
              <a:gd name="T20" fmla="*/ 5 w 61"/>
              <a:gd name="T21" fmla="*/ 132 h 218"/>
              <a:gd name="T22" fmla="*/ 7 w 61"/>
              <a:gd name="T23" fmla="*/ 148 h 218"/>
              <a:gd name="T24" fmla="*/ 10 w 61"/>
              <a:gd name="T25" fmla="*/ 163 h 218"/>
              <a:gd name="T26" fmla="*/ 13 w 61"/>
              <a:gd name="T27" fmla="*/ 179 h 218"/>
              <a:gd name="T28" fmla="*/ 15 w 61"/>
              <a:gd name="T29" fmla="*/ 193 h 218"/>
              <a:gd name="T30" fmla="*/ 17 w 61"/>
              <a:gd name="T31" fmla="*/ 205 h 218"/>
              <a:gd name="T32" fmla="*/ 20 w 61"/>
              <a:gd name="T33" fmla="*/ 217 h 218"/>
              <a:gd name="T34" fmla="*/ 20 w 61"/>
              <a:gd name="T35" fmla="*/ 207 h 218"/>
              <a:gd name="T36" fmla="*/ 21 w 61"/>
              <a:gd name="T37" fmla="*/ 199 h 218"/>
              <a:gd name="T38" fmla="*/ 21 w 61"/>
              <a:gd name="T39" fmla="*/ 191 h 218"/>
              <a:gd name="T40" fmla="*/ 22 w 61"/>
              <a:gd name="T41" fmla="*/ 184 h 218"/>
              <a:gd name="T42" fmla="*/ 23 w 61"/>
              <a:gd name="T43" fmla="*/ 178 h 218"/>
              <a:gd name="T44" fmla="*/ 25 w 61"/>
              <a:gd name="T45" fmla="*/ 174 h 218"/>
              <a:gd name="T46" fmla="*/ 26 w 61"/>
              <a:gd name="T47" fmla="*/ 170 h 218"/>
              <a:gd name="T48" fmla="*/ 28 w 61"/>
              <a:gd name="T49" fmla="*/ 168 h 218"/>
              <a:gd name="T50" fmla="*/ 30 w 61"/>
              <a:gd name="T51" fmla="*/ 168 h 218"/>
              <a:gd name="T52" fmla="*/ 34 w 61"/>
              <a:gd name="T53" fmla="*/ 169 h 218"/>
              <a:gd name="T54" fmla="*/ 36 w 61"/>
              <a:gd name="T55" fmla="*/ 171 h 218"/>
              <a:gd name="T56" fmla="*/ 40 w 61"/>
              <a:gd name="T57" fmla="*/ 175 h 218"/>
              <a:gd name="T58" fmla="*/ 45 w 61"/>
              <a:gd name="T59" fmla="*/ 180 h 218"/>
              <a:gd name="T60" fmla="*/ 49 w 61"/>
              <a:gd name="T61" fmla="*/ 187 h 218"/>
              <a:gd name="T62" fmla="*/ 55 w 61"/>
              <a:gd name="T63" fmla="*/ 195 h 218"/>
              <a:gd name="T64" fmla="*/ 60 w 61"/>
              <a:gd name="T65" fmla="*/ 204 h 218"/>
              <a:gd name="T66" fmla="*/ 59 w 61"/>
              <a:gd name="T67" fmla="*/ 192 h 218"/>
              <a:gd name="T68" fmla="*/ 56 w 61"/>
              <a:gd name="T69" fmla="*/ 178 h 218"/>
              <a:gd name="T70" fmla="*/ 54 w 61"/>
              <a:gd name="T71" fmla="*/ 163 h 218"/>
              <a:gd name="T72" fmla="*/ 50 w 61"/>
              <a:gd name="T73" fmla="*/ 146 h 218"/>
              <a:gd name="T74" fmla="*/ 46 w 61"/>
              <a:gd name="T75" fmla="*/ 129 h 218"/>
              <a:gd name="T76" fmla="*/ 42 w 61"/>
              <a:gd name="T77" fmla="*/ 112 h 218"/>
              <a:gd name="T78" fmla="*/ 37 w 61"/>
              <a:gd name="T79" fmla="*/ 95 h 218"/>
              <a:gd name="T80" fmla="*/ 33 w 61"/>
              <a:gd name="T81" fmla="*/ 79 h 218"/>
              <a:gd name="T82" fmla="*/ 28 w 61"/>
              <a:gd name="T83" fmla="*/ 62 h 218"/>
              <a:gd name="T84" fmla="*/ 24 w 61"/>
              <a:gd name="T85" fmla="*/ 48 h 218"/>
              <a:gd name="T86" fmla="*/ 20 w 61"/>
              <a:gd name="T87" fmla="*/ 34 h 218"/>
              <a:gd name="T88" fmla="*/ 16 w 61"/>
              <a:gd name="T89" fmla="*/ 22 h 218"/>
              <a:gd name="T90" fmla="*/ 14 w 61"/>
              <a:gd name="T91" fmla="*/ 14 h 218"/>
              <a:gd name="T92" fmla="*/ 11 w 61"/>
              <a:gd name="T93" fmla="*/ 6 h 218"/>
              <a:gd name="T94" fmla="*/ 9 w 61"/>
              <a:gd name="T95" fmla="*/ 1 h 218"/>
              <a:gd name="T96" fmla="*/ 9 w 61"/>
              <a:gd name="T9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218">
                <a:moveTo>
                  <a:pt x="9" y="0"/>
                </a:moveTo>
                <a:lnTo>
                  <a:pt x="5" y="7"/>
                </a:lnTo>
                <a:lnTo>
                  <a:pt x="3" y="16"/>
                </a:lnTo>
                <a:lnTo>
                  <a:pt x="1" y="26"/>
                </a:lnTo>
                <a:lnTo>
                  <a:pt x="0" y="39"/>
                </a:lnTo>
                <a:lnTo>
                  <a:pt x="0" y="53"/>
                </a:lnTo>
                <a:lnTo>
                  <a:pt x="0" y="67"/>
                </a:lnTo>
                <a:lnTo>
                  <a:pt x="1" y="83"/>
                </a:lnTo>
                <a:lnTo>
                  <a:pt x="2" y="99"/>
                </a:lnTo>
                <a:lnTo>
                  <a:pt x="4" y="116"/>
                </a:lnTo>
                <a:lnTo>
                  <a:pt x="5" y="132"/>
                </a:lnTo>
                <a:lnTo>
                  <a:pt x="7" y="148"/>
                </a:lnTo>
                <a:lnTo>
                  <a:pt x="10" y="163"/>
                </a:lnTo>
                <a:lnTo>
                  <a:pt x="13" y="179"/>
                </a:lnTo>
                <a:lnTo>
                  <a:pt x="15" y="193"/>
                </a:lnTo>
                <a:lnTo>
                  <a:pt x="17" y="205"/>
                </a:lnTo>
                <a:lnTo>
                  <a:pt x="20" y="217"/>
                </a:lnTo>
                <a:lnTo>
                  <a:pt x="20" y="207"/>
                </a:lnTo>
                <a:lnTo>
                  <a:pt x="21" y="199"/>
                </a:lnTo>
                <a:lnTo>
                  <a:pt x="21" y="191"/>
                </a:lnTo>
                <a:lnTo>
                  <a:pt x="22" y="184"/>
                </a:lnTo>
                <a:lnTo>
                  <a:pt x="23" y="178"/>
                </a:lnTo>
                <a:lnTo>
                  <a:pt x="25" y="174"/>
                </a:lnTo>
                <a:lnTo>
                  <a:pt x="26" y="170"/>
                </a:lnTo>
                <a:lnTo>
                  <a:pt x="28" y="168"/>
                </a:lnTo>
                <a:lnTo>
                  <a:pt x="30" y="168"/>
                </a:lnTo>
                <a:lnTo>
                  <a:pt x="34" y="169"/>
                </a:lnTo>
                <a:lnTo>
                  <a:pt x="36" y="171"/>
                </a:lnTo>
                <a:lnTo>
                  <a:pt x="40" y="175"/>
                </a:lnTo>
                <a:lnTo>
                  <a:pt x="45" y="180"/>
                </a:lnTo>
                <a:lnTo>
                  <a:pt x="49" y="187"/>
                </a:lnTo>
                <a:lnTo>
                  <a:pt x="55" y="195"/>
                </a:lnTo>
                <a:lnTo>
                  <a:pt x="60" y="204"/>
                </a:lnTo>
                <a:lnTo>
                  <a:pt x="59" y="192"/>
                </a:lnTo>
                <a:lnTo>
                  <a:pt x="56" y="178"/>
                </a:lnTo>
                <a:lnTo>
                  <a:pt x="54" y="163"/>
                </a:lnTo>
                <a:lnTo>
                  <a:pt x="50" y="146"/>
                </a:lnTo>
                <a:lnTo>
                  <a:pt x="46" y="129"/>
                </a:lnTo>
                <a:lnTo>
                  <a:pt x="42" y="112"/>
                </a:lnTo>
                <a:lnTo>
                  <a:pt x="37" y="95"/>
                </a:lnTo>
                <a:lnTo>
                  <a:pt x="33" y="79"/>
                </a:lnTo>
                <a:lnTo>
                  <a:pt x="28" y="62"/>
                </a:lnTo>
                <a:lnTo>
                  <a:pt x="24" y="48"/>
                </a:lnTo>
                <a:lnTo>
                  <a:pt x="20" y="34"/>
                </a:lnTo>
                <a:lnTo>
                  <a:pt x="16" y="22"/>
                </a:lnTo>
                <a:lnTo>
                  <a:pt x="14" y="14"/>
                </a:lnTo>
                <a:lnTo>
                  <a:pt x="11" y="6"/>
                </a:lnTo>
                <a:lnTo>
                  <a:pt x="9" y="1"/>
                </a:lnTo>
                <a:lnTo>
                  <a:pt x="9"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9" name="Freeform 15">
            <a:extLst>
              <a:ext uri="{FF2B5EF4-FFF2-40B4-BE49-F238E27FC236}">
                <a16:creationId xmlns:a16="http://schemas.microsoft.com/office/drawing/2014/main" id="{A3C509BB-84CD-7C4A-BD63-A8EDEE62C327}"/>
              </a:ext>
            </a:extLst>
          </p:cNvPr>
          <p:cNvSpPr>
            <a:spLocks/>
          </p:cNvSpPr>
          <p:nvPr/>
        </p:nvSpPr>
        <p:spPr bwMode="auto">
          <a:xfrm>
            <a:off x="8821739" y="2925764"/>
            <a:ext cx="257175" cy="598487"/>
          </a:xfrm>
          <a:custGeom>
            <a:avLst/>
            <a:gdLst>
              <a:gd name="T0" fmla="*/ 38 w 162"/>
              <a:gd name="T1" fmla="*/ 0 h 377"/>
              <a:gd name="T2" fmla="*/ 49 w 162"/>
              <a:gd name="T3" fmla="*/ 3 h 377"/>
              <a:gd name="T4" fmla="*/ 63 w 162"/>
              <a:gd name="T5" fmla="*/ 11 h 377"/>
              <a:gd name="T6" fmla="*/ 76 w 162"/>
              <a:gd name="T7" fmla="*/ 25 h 377"/>
              <a:gd name="T8" fmla="*/ 90 w 162"/>
              <a:gd name="T9" fmla="*/ 43 h 377"/>
              <a:gd name="T10" fmla="*/ 104 w 162"/>
              <a:gd name="T11" fmla="*/ 69 h 377"/>
              <a:gd name="T12" fmla="*/ 118 w 162"/>
              <a:gd name="T13" fmla="*/ 100 h 377"/>
              <a:gd name="T14" fmla="*/ 131 w 162"/>
              <a:gd name="T15" fmla="*/ 141 h 377"/>
              <a:gd name="T16" fmla="*/ 144 w 162"/>
              <a:gd name="T17" fmla="*/ 188 h 377"/>
              <a:gd name="T18" fmla="*/ 152 w 162"/>
              <a:gd name="T19" fmla="*/ 233 h 377"/>
              <a:gd name="T20" fmla="*/ 159 w 162"/>
              <a:gd name="T21" fmla="*/ 275 h 377"/>
              <a:gd name="T22" fmla="*/ 161 w 162"/>
              <a:gd name="T23" fmla="*/ 310 h 377"/>
              <a:gd name="T24" fmla="*/ 158 w 162"/>
              <a:gd name="T25" fmla="*/ 340 h 377"/>
              <a:gd name="T26" fmla="*/ 150 w 162"/>
              <a:gd name="T27" fmla="*/ 361 h 377"/>
              <a:gd name="T28" fmla="*/ 137 w 162"/>
              <a:gd name="T29" fmla="*/ 373 h 377"/>
              <a:gd name="T30" fmla="*/ 117 w 162"/>
              <a:gd name="T31" fmla="*/ 376 h 377"/>
              <a:gd name="T32" fmla="*/ 90 w 162"/>
              <a:gd name="T33" fmla="*/ 368 h 377"/>
              <a:gd name="T34" fmla="*/ 67 w 162"/>
              <a:gd name="T35" fmla="*/ 351 h 377"/>
              <a:gd name="T36" fmla="*/ 48 w 162"/>
              <a:gd name="T37" fmla="*/ 331 h 377"/>
              <a:gd name="T38" fmla="*/ 34 w 162"/>
              <a:gd name="T39" fmla="*/ 307 h 377"/>
              <a:gd name="T40" fmla="*/ 25 w 162"/>
              <a:gd name="T41" fmla="*/ 285 h 377"/>
              <a:gd name="T42" fmla="*/ 20 w 162"/>
              <a:gd name="T43" fmla="*/ 266 h 377"/>
              <a:gd name="T44" fmla="*/ 21 w 162"/>
              <a:gd name="T45" fmla="*/ 252 h 377"/>
              <a:gd name="T46" fmla="*/ 28 w 162"/>
              <a:gd name="T47" fmla="*/ 247 h 377"/>
              <a:gd name="T48" fmla="*/ 40 w 162"/>
              <a:gd name="T49" fmla="*/ 250 h 377"/>
              <a:gd name="T50" fmla="*/ 48 w 162"/>
              <a:gd name="T51" fmla="*/ 250 h 377"/>
              <a:gd name="T52" fmla="*/ 53 w 162"/>
              <a:gd name="T53" fmla="*/ 245 h 377"/>
              <a:gd name="T54" fmla="*/ 56 w 162"/>
              <a:gd name="T55" fmla="*/ 236 h 377"/>
              <a:gd name="T56" fmla="*/ 58 w 162"/>
              <a:gd name="T57" fmla="*/ 224 h 377"/>
              <a:gd name="T58" fmla="*/ 59 w 162"/>
              <a:gd name="T59" fmla="*/ 211 h 377"/>
              <a:gd name="T60" fmla="*/ 60 w 162"/>
              <a:gd name="T61" fmla="*/ 197 h 377"/>
              <a:gd name="T62" fmla="*/ 63 w 162"/>
              <a:gd name="T63" fmla="*/ 184 h 377"/>
              <a:gd name="T64" fmla="*/ 67 w 162"/>
              <a:gd name="T65" fmla="*/ 172 h 377"/>
              <a:gd name="T66" fmla="*/ 72 w 162"/>
              <a:gd name="T67" fmla="*/ 158 h 377"/>
              <a:gd name="T68" fmla="*/ 76 w 162"/>
              <a:gd name="T69" fmla="*/ 143 h 377"/>
              <a:gd name="T70" fmla="*/ 79 w 162"/>
              <a:gd name="T71" fmla="*/ 127 h 377"/>
              <a:gd name="T72" fmla="*/ 80 w 162"/>
              <a:gd name="T73" fmla="*/ 111 h 377"/>
              <a:gd name="T74" fmla="*/ 78 w 162"/>
              <a:gd name="T75" fmla="*/ 97 h 377"/>
              <a:gd name="T76" fmla="*/ 72 w 162"/>
              <a:gd name="T77" fmla="*/ 87 h 377"/>
              <a:gd name="T78" fmla="*/ 63 w 162"/>
              <a:gd name="T79" fmla="*/ 80 h 377"/>
              <a:gd name="T80" fmla="*/ 51 w 162"/>
              <a:gd name="T81" fmla="*/ 78 h 377"/>
              <a:gd name="T82" fmla="*/ 45 w 162"/>
              <a:gd name="T83" fmla="*/ 79 h 377"/>
              <a:gd name="T84" fmla="*/ 40 w 162"/>
              <a:gd name="T85" fmla="*/ 83 h 377"/>
              <a:gd name="T86" fmla="*/ 35 w 162"/>
              <a:gd name="T87" fmla="*/ 89 h 377"/>
              <a:gd name="T88" fmla="*/ 31 w 162"/>
              <a:gd name="T89" fmla="*/ 95 h 377"/>
              <a:gd name="T90" fmla="*/ 26 w 162"/>
              <a:gd name="T91" fmla="*/ 102 h 377"/>
              <a:gd name="T92" fmla="*/ 19 w 162"/>
              <a:gd name="T93" fmla="*/ 109 h 377"/>
              <a:gd name="T94" fmla="*/ 12 w 162"/>
              <a:gd name="T95" fmla="*/ 116 h 377"/>
              <a:gd name="T96" fmla="*/ 3 w 162"/>
              <a:gd name="T97" fmla="*/ 120 h 377"/>
              <a:gd name="T98" fmla="*/ 0 w 162"/>
              <a:gd name="T99" fmla="*/ 113 h 377"/>
              <a:gd name="T100" fmla="*/ 1 w 162"/>
              <a:gd name="T101" fmla="*/ 97 h 377"/>
              <a:gd name="T102" fmla="*/ 6 w 162"/>
              <a:gd name="T103" fmla="*/ 77 h 377"/>
              <a:gd name="T104" fmla="*/ 13 w 162"/>
              <a:gd name="T105" fmla="*/ 53 h 377"/>
              <a:gd name="T106" fmla="*/ 20 w 162"/>
              <a:gd name="T107" fmla="*/ 31 h 377"/>
              <a:gd name="T108" fmla="*/ 27 w 162"/>
              <a:gd name="T109" fmla="*/ 12 h 377"/>
              <a:gd name="T110" fmla="*/ 31 w 162"/>
              <a:gd name="T11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377">
                <a:moveTo>
                  <a:pt x="32" y="0"/>
                </a:moveTo>
                <a:lnTo>
                  <a:pt x="38" y="0"/>
                </a:lnTo>
                <a:lnTo>
                  <a:pt x="43" y="1"/>
                </a:lnTo>
                <a:lnTo>
                  <a:pt x="49" y="3"/>
                </a:lnTo>
                <a:lnTo>
                  <a:pt x="56" y="7"/>
                </a:lnTo>
                <a:lnTo>
                  <a:pt x="63" y="11"/>
                </a:lnTo>
                <a:lnTo>
                  <a:pt x="69" y="17"/>
                </a:lnTo>
                <a:lnTo>
                  <a:pt x="76" y="25"/>
                </a:lnTo>
                <a:lnTo>
                  <a:pt x="83" y="32"/>
                </a:lnTo>
                <a:lnTo>
                  <a:pt x="90" y="43"/>
                </a:lnTo>
                <a:lnTo>
                  <a:pt x="96" y="55"/>
                </a:lnTo>
                <a:lnTo>
                  <a:pt x="104" y="69"/>
                </a:lnTo>
                <a:lnTo>
                  <a:pt x="111" y="84"/>
                </a:lnTo>
                <a:lnTo>
                  <a:pt x="118" y="100"/>
                </a:lnTo>
                <a:lnTo>
                  <a:pt x="124" y="120"/>
                </a:lnTo>
                <a:lnTo>
                  <a:pt x="131" y="141"/>
                </a:lnTo>
                <a:lnTo>
                  <a:pt x="138" y="164"/>
                </a:lnTo>
                <a:lnTo>
                  <a:pt x="144" y="188"/>
                </a:lnTo>
                <a:lnTo>
                  <a:pt x="148" y="212"/>
                </a:lnTo>
                <a:lnTo>
                  <a:pt x="152" y="233"/>
                </a:lnTo>
                <a:lnTo>
                  <a:pt x="156" y="255"/>
                </a:lnTo>
                <a:lnTo>
                  <a:pt x="159" y="275"/>
                </a:lnTo>
                <a:lnTo>
                  <a:pt x="160" y="293"/>
                </a:lnTo>
                <a:lnTo>
                  <a:pt x="161" y="310"/>
                </a:lnTo>
                <a:lnTo>
                  <a:pt x="160" y="326"/>
                </a:lnTo>
                <a:lnTo>
                  <a:pt x="158" y="340"/>
                </a:lnTo>
                <a:lnTo>
                  <a:pt x="155" y="351"/>
                </a:lnTo>
                <a:lnTo>
                  <a:pt x="150" y="361"/>
                </a:lnTo>
                <a:lnTo>
                  <a:pt x="145" y="368"/>
                </a:lnTo>
                <a:lnTo>
                  <a:pt x="137" y="373"/>
                </a:lnTo>
                <a:lnTo>
                  <a:pt x="127" y="376"/>
                </a:lnTo>
                <a:lnTo>
                  <a:pt x="117" y="376"/>
                </a:lnTo>
                <a:lnTo>
                  <a:pt x="103" y="373"/>
                </a:lnTo>
                <a:lnTo>
                  <a:pt x="90" y="368"/>
                </a:lnTo>
                <a:lnTo>
                  <a:pt x="78" y="360"/>
                </a:lnTo>
                <a:lnTo>
                  <a:pt x="67" y="351"/>
                </a:lnTo>
                <a:lnTo>
                  <a:pt x="57" y="342"/>
                </a:lnTo>
                <a:lnTo>
                  <a:pt x="48" y="331"/>
                </a:lnTo>
                <a:lnTo>
                  <a:pt x="40" y="319"/>
                </a:lnTo>
                <a:lnTo>
                  <a:pt x="34" y="307"/>
                </a:lnTo>
                <a:lnTo>
                  <a:pt x="29" y="296"/>
                </a:lnTo>
                <a:lnTo>
                  <a:pt x="25" y="285"/>
                </a:lnTo>
                <a:lnTo>
                  <a:pt x="22" y="275"/>
                </a:lnTo>
                <a:lnTo>
                  <a:pt x="20" y="266"/>
                </a:lnTo>
                <a:lnTo>
                  <a:pt x="20" y="258"/>
                </a:lnTo>
                <a:lnTo>
                  <a:pt x="21" y="252"/>
                </a:lnTo>
                <a:lnTo>
                  <a:pt x="24" y="248"/>
                </a:lnTo>
                <a:lnTo>
                  <a:pt x="28" y="247"/>
                </a:lnTo>
                <a:lnTo>
                  <a:pt x="34" y="248"/>
                </a:lnTo>
                <a:lnTo>
                  <a:pt x="40" y="250"/>
                </a:lnTo>
                <a:lnTo>
                  <a:pt x="44" y="251"/>
                </a:lnTo>
                <a:lnTo>
                  <a:pt x="48" y="250"/>
                </a:lnTo>
                <a:lnTo>
                  <a:pt x="51" y="248"/>
                </a:lnTo>
                <a:lnTo>
                  <a:pt x="53" y="245"/>
                </a:lnTo>
                <a:lnTo>
                  <a:pt x="55" y="241"/>
                </a:lnTo>
                <a:lnTo>
                  <a:pt x="56" y="236"/>
                </a:lnTo>
                <a:lnTo>
                  <a:pt x="57" y="230"/>
                </a:lnTo>
                <a:lnTo>
                  <a:pt x="58" y="224"/>
                </a:lnTo>
                <a:lnTo>
                  <a:pt x="58" y="218"/>
                </a:lnTo>
                <a:lnTo>
                  <a:pt x="59" y="211"/>
                </a:lnTo>
                <a:lnTo>
                  <a:pt x="59" y="204"/>
                </a:lnTo>
                <a:lnTo>
                  <a:pt x="60" y="197"/>
                </a:lnTo>
                <a:lnTo>
                  <a:pt x="62" y="190"/>
                </a:lnTo>
                <a:lnTo>
                  <a:pt x="63" y="184"/>
                </a:lnTo>
                <a:lnTo>
                  <a:pt x="66" y="178"/>
                </a:lnTo>
                <a:lnTo>
                  <a:pt x="67" y="172"/>
                </a:lnTo>
                <a:lnTo>
                  <a:pt x="70" y="165"/>
                </a:lnTo>
                <a:lnTo>
                  <a:pt x="72" y="158"/>
                </a:lnTo>
                <a:lnTo>
                  <a:pt x="74" y="151"/>
                </a:lnTo>
                <a:lnTo>
                  <a:pt x="76" y="143"/>
                </a:lnTo>
                <a:lnTo>
                  <a:pt x="78" y="135"/>
                </a:lnTo>
                <a:lnTo>
                  <a:pt x="79" y="127"/>
                </a:lnTo>
                <a:lnTo>
                  <a:pt x="80" y="119"/>
                </a:lnTo>
                <a:lnTo>
                  <a:pt x="80" y="111"/>
                </a:lnTo>
                <a:lnTo>
                  <a:pt x="79" y="104"/>
                </a:lnTo>
                <a:lnTo>
                  <a:pt x="78" y="97"/>
                </a:lnTo>
                <a:lnTo>
                  <a:pt x="75" y="92"/>
                </a:lnTo>
                <a:lnTo>
                  <a:pt x="72" y="87"/>
                </a:lnTo>
                <a:lnTo>
                  <a:pt x="67" y="83"/>
                </a:lnTo>
                <a:lnTo>
                  <a:pt x="63" y="80"/>
                </a:lnTo>
                <a:lnTo>
                  <a:pt x="55" y="78"/>
                </a:lnTo>
                <a:lnTo>
                  <a:pt x="51" y="78"/>
                </a:lnTo>
                <a:lnTo>
                  <a:pt x="48" y="78"/>
                </a:lnTo>
                <a:lnTo>
                  <a:pt x="45" y="79"/>
                </a:lnTo>
                <a:lnTo>
                  <a:pt x="42" y="81"/>
                </a:lnTo>
                <a:lnTo>
                  <a:pt x="40" y="83"/>
                </a:lnTo>
                <a:lnTo>
                  <a:pt x="38" y="86"/>
                </a:lnTo>
                <a:lnTo>
                  <a:pt x="35" y="89"/>
                </a:lnTo>
                <a:lnTo>
                  <a:pt x="33" y="92"/>
                </a:lnTo>
                <a:lnTo>
                  <a:pt x="31" y="95"/>
                </a:lnTo>
                <a:lnTo>
                  <a:pt x="28" y="98"/>
                </a:lnTo>
                <a:lnTo>
                  <a:pt x="26" y="102"/>
                </a:lnTo>
                <a:lnTo>
                  <a:pt x="23" y="106"/>
                </a:lnTo>
                <a:lnTo>
                  <a:pt x="19" y="109"/>
                </a:lnTo>
                <a:lnTo>
                  <a:pt x="16" y="113"/>
                </a:lnTo>
                <a:lnTo>
                  <a:pt x="12" y="116"/>
                </a:lnTo>
                <a:lnTo>
                  <a:pt x="8" y="119"/>
                </a:lnTo>
                <a:lnTo>
                  <a:pt x="3" y="120"/>
                </a:lnTo>
                <a:lnTo>
                  <a:pt x="1" y="118"/>
                </a:lnTo>
                <a:lnTo>
                  <a:pt x="0" y="113"/>
                </a:lnTo>
                <a:lnTo>
                  <a:pt x="0" y="106"/>
                </a:lnTo>
                <a:lnTo>
                  <a:pt x="1" y="97"/>
                </a:lnTo>
                <a:lnTo>
                  <a:pt x="4" y="88"/>
                </a:lnTo>
                <a:lnTo>
                  <a:pt x="6" y="77"/>
                </a:lnTo>
                <a:lnTo>
                  <a:pt x="10" y="65"/>
                </a:lnTo>
                <a:lnTo>
                  <a:pt x="13" y="53"/>
                </a:lnTo>
                <a:lnTo>
                  <a:pt x="16" y="41"/>
                </a:lnTo>
                <a:lnTo>
                  <a:pt x="20" y="31"/>
                </a:lnTo>
                <a:lnTo>
                  <a:pt x="24" y="21"/>
                </a:lnTo>
                <a:lnTo>
                  <a:pt x="27" y="12"/>
                </a:lnTo>
                <a:lnTo>
                  <a:pt x="29" y="6"/>
                </a:lnTo>
                <a:lnTo>
                  <a:pt x="31" y="2"/>
                </a:lnTo>
                <a:lnTo>
                  <a:pt x="32" y="0"/>
                </a:lnTo>
              </a:path>
            </a:pathLst>
          </a:custGeom>
          <a:solidFill>
            <a:srgbClr val="E0C6C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0" name="Freeform 16">
            <a:extLst>
              <a:ext uri="{FF2B5EF4-FFF2-40B4-BE49-F238E27FC236}">
                <a16:creationId xmlns:a16="http://schemas.microsoft.com/office/drawing/2014/main" id="{71D5D1EE-6072-0841-95BA-10BBC55A24BD}"/>
              </a:ext>
            </a:extLst>
          </p:cNvPr>
          <p:cNvSpPr>
            <a:spLocks/>
          </p:cNvSpPr>
          <p:nvPr/>
        </p:nvSpPr>
        <p:spPr bwMode="auto">
          <a:xfrm>
            <a:off x="8809039" y="2719389"/>
            <a:ext cx="841375" cy="871537"/>
          </a:xfrm>
          <a:custGeom>
            <a:avLst/>
            <a:gdLst>
              <a:gd name="T0" fmla="*/ 148 w 530"/>
              <a:gd name="T1" fmla="*/ 3 h 549"/>
              <a:gd name="T2" fmla="*/ 202 w 530"/>
              <a:gd name="T3" fmla="*/ 1 h 549"/>
              <a:gd name="T4" fmla="*/ 245 w 530"/>
              <a:gd name="T5" fmla="*/ 0 h 549"/>
              <a:gd name="T6" fmla="*/ 278 w 530"/>
              <a:gd name="T7" fmla="*/ 1 h 549"/>
              <a:gd name="T8" fmla="*/ 300 w 530"/>
              <a:gd name="T9" fmla="*/ 3 h 549"/>
              <a:gd name="T10" fmla="*/ 311 w 530"/>
              <a:gd name="T11" fmla="*/ 3 h 549"/>
              <a:gd name="T12" fmla="*/ 320 w 530"/>
              <a:gd name="T13" fmla="*/ 6 h 549"/>
              <a:gd name="T14" fmla="*/ 328 w 530"/>
              <a:gd name="T15" fmla="*/ 12 h 549"/>
              <a:gd name="T16" fmla="*/ 339 w 530"/>
              <a:gd name="T17" fmla="*/ 23 h 549"/>
              <a:gd name="T18" fmla="*/ 347 w 530"/>
              <a:gd name="T19" fmla="*/ 30 h 549"/>
              <a:gd name="T20" fmla="*/ 355 w 530"/>
              <a:gd name="T21" fmla="*/ 36 h 549"/>
              <a:gd name="T22" fmla="*/ 365 w 530"/>
              <a:gd name="T23" fmla="*/ 47 h 549"/>
              <a:gd name="T24" fmla="*/ 375 w 530"/>
              <a:gd name="T25" fmla="*/ 61 h 549"/>
              <a:gd name="T26" fmla="*/ 384 w 530"/>
              <a:gd name="T27" fmla="*/ 76 h 549"/>
              <a:gd name="T28" fmla="*/ 391 w 530"/>
              <a:gd name="T29" fmla="*/ 92 h 549"/>
              <a:gd name="T30" fmla="*/ 394 w 530"/>
              <a:gd name="T31" fmla="*/ 105 h 549"/>
              <a:gd name="T32" fmla="*/ 404 w 530"/>
              <a:gd name="T33" fmla="*/ 110 h 549"/>
              <a:gd name="T34" fmla="*/ 413 w 530"/>
              <a:gd name="T35" fmla="*/ 119 h 549"/>
              <a:gd name="T36" fmla="*/ 421 w 530"/>
              <a:gd name="T37" fmla="*/ 130 h 549"/>
              <a:gd name="T38" fmla="*/ 426 w 530"/>
              <a:gd name="T39" fmla="*/ 140 h 549"/>
              <a:gd name="T40" fmla="*/ 429 w 530"/>
              <a:gd name="T41" fmla="*/ 147 h 549"/>
              <a:gd name="T42" fmla="*/ 436 w 530"/>
              <a:gd name="T43" fmla="*/ 152 h 549"/>
              <a:gd name="T44" fmla="*/ 443 w 530"/>
              <a:gd name="T45" fmla="*/ 160 h 549"/>
              <a:gd name="T46" fmla="*/ 449 w 530"/>
              <a:gd name="T47" fmla="*/ 169 h 549"/>
              <a:gd name="T48" fmla="*/ 453 w 530"/>
              <a:gd name="T49" fmla="*/ 178 h 549"/>
              <a:gd name="T50" fmla="*/ 458 w 530"/>
              <a:gd name="T51" fmla="*/ 187 h 549"/>
              <a:gd name="T52" fmla="*/ 462 w 530"/>
              <a:gd name="T53" fmla="*/ 193 h 549"/>
              <a:gd name="T54" fmla="*/ 468 w 530"/>
              <a:gd name="T55" fmla="*/ 202 h 549"/>
              <a:gd name="T56" fmla="*/ 475 w 530"/>
              <a:gd name="T57" fmla="*/ 213 h 549"/>
              <a:gd name="T58" fmla="*/ 482 w 530"/>
              <a:gd name="T59" fmla="*/ 225 h 549"/>
              <a:gd name="T60" fmla="*/ 491 w 530"/>
              <a:gd name="T61" fmla="*/ 237 h 549"/>
              <a:gd name="T62" fmla="*/ 500 w 530"/>
              <a:gd name="T63" fmla="*/ 247 h 549"/>
              <a:gd name="T64" fmla="*/ 514 w 530"/>
              <a:gd name="T65" fmla="*/ 285 h 549"/>
              <a:gd name="T66" fmla="*/ 523 w 530"/>
              <a:gd name="T67" fmla="*/ 355 h 549"/>
              <a:gd name="T68" fmla="*/ 528 w 530"/>
              <a:gd name="T69" fmla="*/ 434 h 549"/>
              <a:gd name="T70" fmla="*/ 529 w 530"/>
              <a:gd name="T71" fmla="*/ 504 h 549"/>
              <a:gd name="T72" fmla="*/ 528 w 530"/>
              <a:gd name="T73" fmla="*/ 544 h 549"/>
              <a:gd name="T74" fmla="*/ 466 w 530"/>
              <a:gd name="T75" fmla="*/ 546 h 549"/>
              <a:gd name="T76" fmla="*/ 406 w 530"/>
              <a:gd name="T77" fmla="*/ 547 h 549"/>
              <a:gd name="T78" fmla="*/ 365 w 530"/>
              <a:gd name="T79" fmla="*/ 548 h 549"/>
              <a:gd name="T80" fmla="*/ 322 w 530"/>
              <a:gd name="T81" fmla="*/ 548 h 549"/>
              <a:gd name="T82" fmla="*/ 256 w 530"/>
              <a:gd name="T83" fmla="*/ 548 h 549"/>
              <a:gd name="T84" fmla="*/ 180 w 530"/>
              <a:gd name="T85" fmla="*/ 544 h 549"/>
              <a:gd name="T86" fmla="*/ 155 w 530"/>
              <a:gd name="T87" fmla="*/ 510 h 549"/>
              <a:gd name="T88" fmla="*/ 140 w 530"/>
              <a:gd name="T89" fmla="*/ 451 h 549"/>
              <a:gd name="T90" fmla="*/ 130 w 530"/>
              <a:gd name="T91" fmla="*/ 381 h 549"/>
              <a:gd name="T92" fmla="*/ 122 w 530"/>
              <a:gd name="T93" fmla="*/ 318 h 549"/>
              <a:gd name="T94" fmla="*/ 113 w 530"/>
              <a:gd name="T95" fmla="*/ 276 h 549"/>
              <a:gd name="T96" fmla="*/ 104 w 530"/>
              <a:gd name="T97" fmla="*/ 251 h 549"/>
              <a:gd name="T98" fmla="*/ 92 w 530"/>
              <a:gd name="T99" fmla="*/ 218 h 549"/>
              <a:gd name="T100" fmla="*/ 75 w 530"/>
              <a:gd name="T101" fmla="*/ 178 h 549"/>
              <a:gd name="T102" fmla="*/ 53 w 530"/>
              <a:gd name="T103" fmla="*/ 135 h 549"/>
              <a:gd name="T104" fmla="*/ 25 w 530"/>
              <a:gd name="T105" fmla="*/ 89 h 549"/>
              <a:gd name="T106" fmla="*/ 0 w 530"/>
              <a:gd name="T107" fmla="*/ 48 h 549"/>
              <a:gd name="T108" fmla="*/ 8 w 530"/>
              <a:gd name="T109" fmla="*/ 23 h 549"/>
              <a:gd name="T110" fmla="*/ 38 w 530"/>
              <a:gd name="T111" fmla="*/ 11 h 549"/>
              <a:gd name="T112" fmla="*/ 73 w 530"/>
              <a:gd name="T113" fmla="*/ 7 h 549"/>
              <a:gd name="T114" fmla="*/ 101 w 530"/>
              <a:gd name="T115" fmla="*/ 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549">
                <a:moveTo>
                  <a:pt x="107" y="7"/>
                </a:moveTo>
                <a:lnTo>
                  <a:pt x="128" y="5"/>
                </a:lnTo>
                <a:lnTo>
                  <a:pt x="148" y="3"/>
                </a:lnTo>
                <a:lnTo>
                  <a:pt x="167" y="2"/>
                </a:lnTo>
                <a:lnTo>
                  <a:pt x="185" y="1"/>
                </a:lnTo>
                <a:lnTo>
                  <a:pt x="202" y="1"/>
                </a:lnTo>
                <a:lnTo>
                  <a:pt x="218" y="0"/>
                </a:lnTo>
                <a:lnTo>
                  <a:pt x="232" y="0"/>
                </a:lnTo>
                <a:lnTo>
                  <a:pt x="245" y="0"/>
                </a:lnTo>
                <a:lnTo>
                  <a:pt x="257" y="1"/>
                </a:lnTo>
                <a:lnTo>
                  <a:pt x="268" y="1"/>
                </a:lnTo>
                <a:lnTo>
                  <a:pt x="278" y="1"/>
                </a:lnTo>
                <a:lnTo>
                  <a:pt x="287" y="2"/>
                </a:lnTo>
                <a:lnTo>
                  <a:pt x="294" y="2"/>
                </a:lnTo>
                <a:lnTo>
                  <a:pt x="300" y="3"/>
                </a:lnTo>
                <a:lnTo>
                  <a:pt x="305" y="3"/>
                </a:lnTo>
                <a:lnTo>
                  <a:pt x="309" y="3"/>
                </a:lnTo>
                <a:lnTo>
                  <a:pt x="311" y="3"/>
                </a:lnTo>
                <a:lnTo>
                  <a:pt x="314" y="3"/>
                </a:lnTo>
                <a:lnTo>
                  <a:pt x="317" y="4"/>
                </a:lnTo>
                <a:lnTo>
                  <a:pt x="320" y="6"/>
                </a:lnTo>
                <a:lnTo>
                  <a:pt x="322" y="8"/>
                </a:lnTo>
                <a:lnTo>
                  <a:pt x="325" y="10"/>
                </a:lnTo>
                <a:lnTo>
                  <a:pt x="328" y="12"/>
                </a:lnTo>
                <a:lnTo>
                  <a:pt x="331" y="15"/>
                </a:lnTo>
                <a:lnTo>
                  <a:pt x="333" y="17"/>
                </a:lnTo>
                <a:lnTo>
                  <a:pt x="339" y="23"/>
                </a:lnTo>
                <a:lnTo>
                  <a:pt x="341" y="26"/>
                </a:lnTo>
                <a:lnTo>
                  <a:pt x="344" y="28"/>
                </a:lnTo>
                <a:lnTo>
                  <a:pt x="347" y="30"/>
                </a:lnTo>
                <a:lnTo>
                  <a:pt x="350" y="32"/>
                </a:lnTo>
                <a:lnTo>
                  <a:pt x="352" y="34"/>
                </a:lnTo>
                <a:lnTo>
                  <a:pt x="355" y="36"/>
                </a:lnTo>
                <a:lnTo>
                  <a:pt x="358" y="39"/>
                </a:lnTo>
                <a:lnTo>
                  <a:pt x="361" y="43"/>
                </a:lnTo>
                <a:lnTo>
                  <a:pt x="365" y="47"/>
                </a:lnTo>
                <a:lnTo>
                  <a:pt x="368" y="51"/>
                </a:lnTo>
                <a:lnTo>
                  <a:pt x="371" y="56"/>
                </a:lnTo>
                <a:lnTo>
                  <a:pt x="375" y="61"/>
                </a:lnTo>
                <a:lnTo>
                  <a:pt x="378" y="66"/>
                </a:lnTo>
                <a:lnTo>
                  <a:pt x="381" y="71"/>
                </a:lnTo>
                <a:lnTo>
                  <a:pt x="384" y="76"/>
                </a:lnTo>
                <a:lnTo>
                  <a:pt x="386" y="81"/>
                </a:lnTo>
                <a:lnTo>
                  <a:pt x="389" y="87"/>
                </a:lnTo>
                <a:lnTo>
                  <a:pt x="391" y="92"/>
                </a:lnTo>
                <a:lnTo>
                  <a:pt x="392" y="96"/>
                </a:lnTo>
                <a:lnTo>
                  <a:pt x="393" y="101"/>
                </a:lnTo>
                <a:lnTo>
                  <a:pt x="394" y="105"/>
                </a:lnTo>
                <a:lnTo>
                  <a:pt x="397" y="106"/>
                </a:lnTo>
                <a:lnTo>
                  <a:pt x="401" y="108"/>
                </a:lnTo>
                <a:lnTo>
                  <a:pt x="404" y="110"/>
                </a:lnTo>
                <a:lnTo>
                  <a:pt x="407" y="113"/>
                </a:lnTo>
                <a:lnTo>
                  <a:pt x="410" y="116"/>
                </a:lnTo>
                <a:lnTo>
                  <a:pt x="413" y="119"/>
                </a:lnTo>
                <a:lnTo>
                  <a:pt x="416" y="123"/>
                </a:lnTo>
                <a:lnTo>
                  <a:pt x="419" y="126"/>
                </a:lnTo>
                <a:lnTo>
                  <a:pt x="421" y="130"/>
                </a:lnTo>
                <a:lnTo>
                  <a:pt x="423" y="133"/>
                </a:lnTo>
                <a:lnTo>
                  <a:pt x="425" y="137"/>
                </a:lnTo>
                <a:lnTo>
                  <a:pt x="426" y="140"/>
                </a:lnTo>
                <a:lnTo>
                  <a:pt x="428" y="143"/>
                </a:lnTo>
                <a:lnTo>
                  <a:pt x="429" y="145"/>
                </a:lnTo>
                <a:lnTo>
                  <a:pt x="429" y="147"/>
                </a:lnTo>
                <a:lnTo>
                  <a:pt x="429" y="149"/>
                </a:lnTo>
                <a:lnTo>
                  <a:pt x="433" y="150"/>
                </a:lnTo>
                <a:lnTo>
                  <a:pt x="436" y="152"/>
                </a:lnTo>
                <a:lnTo>
                  <a:pt x="438" y="154"/>
                </a:lnTo>
                <a:lnTo>
                  <a:pt x="441" y="157"/>
                </a:lnTo>
                <a:lnTo>
                  <a:pt x="443" y="160"/>
                </a:lnTo>
                <a:lnTo>
                  <a:pt x="445" y="163"/>
                </a:lnTo>
                <a:lnTo>
                  <a:pt x="447" y="166"/>
                </a:lnTo>
                <a:lnTo>
                  <a:pt x="449" y="169"/>
                </a:lnTo>
                <a:lnTo>
                  <a:pt x="450" y="172"/>
                </a:lnTo>
                <a:lnTo>
                  <a:pt x="452" y="175"/>
                </a:lnTo>
                <a:lnTo>
                  <a:pt x="453" y="178"/>
                </a:lnTo>
                <a:lnTo>
                  <a:pt x="455" y="181"/>
                </a:lnTo>
                <a:lnTo>
                  <a:pt x="456" y="184"/>
                </a:lnTo>
                <a:lnTo>
                  <a:pt x="458" y="187"/>
                </a:lnTo>
                <a:lnTo>
                  <a:pt x="459" y="189"/>
                </a:lnTo>
                <a:lnTo>
                  <a:pt x="460" y="190"/>
                </a:lnTo>
                <a:lnTo>
                  <a:pt x="462" y="193"/>
                </a:lnTo>
                <a:lnTo>
                  <a:pt x="464" y="195"/>
                </a:lnTo>
                <a:lnTo>
                  <a:pt x="466" y="198"/>
                </a:lnTo>
                <a:lnTo>
                  <a:pt x="468" y="202"/>
                </a:lnTo>
                <a:lnTo>
                  <a:pt x="470" y="205"/>
                </a:lnTo>
                <a:lnTo>
                  <a:pt x="472" y="209"/>
                </a:lnTo>
                <a:lnTo>
                  <a:pt x="475" y="213"/>
                </a:lnTo>
                <a:lnTo>
                  <a:pt x="477" y="217"/>
                </a:lnTo>
                <a:lnTo>
                  <a:pt x="480" y="221"/>
                </a:lnTo>
                <a:lnTo>
                  <a:pt x="482" y="225"/>
                </a:lnTo>
                <a:lnTo>
                  <a:pt x="485" y="229"/>
                </a:lnTo>
                <a:lnTo>
                  <a:pt x="488" y="233"/>
                </a:lnTo>
                <a:lnTo>
                  <a:pt x="491" y="237"/>
                </a:lnTo>
                <a:lnTo>
                  <a:pt x="494" y="241"/>
                </a:lnTo>
                <a:lnTo>
                  <a:pt x="497" y="244"/>
                </a:lnTo>
                <a:lnTo>
                  <a:pt x="500" y="247"/>
                </a:lnTo>
                <a:lnTo>
                  <a:pt x="505" y="255"/>
                </a:lnTo>
                <a:lnTo>
                  <a:pt x="510" y="268"/>
                </a:lnTo>
                <a:lnTo>
                  <a:pt x="514" y="285"/>
                </a:lnTo>
                <a:lnTo>
                  <a:pt x="518" y="306"/>
                </a:lnTo>
                <a:lnTo>
                  <a:pt x="521" y="329"/>
                </a:lnTo>
                <a:lnTo>
                  <a:pt x="523" y="355"/>
                </a:lnTo>
                <a:lnTo>
                  <a:pt x="525" y="381"/>
                </a:lnTo>
                <a:lnTo>
                  <a:pt x="527" y="408"/>
                </a:lnTo>
                <a:lnTo>
                  <a:pt x="528" y="434"/>
                </a:lnTo>
                <a:lnTo>
                  <a:pt x="529" y="460"/>
                </a:lnTo>
                <a:lnTo>
                  <a:pt x="529" y="483"/>
                </a:lnTo>
                <a:lnTo>
                  <a:pt x="529" y="504"/>
                </a:lnTo>
                <a:lnTo>
                  <a:pt x="529" y="522"/>
                </a:lnTo>
                <a:lnTo>
                  <a:pt x="528" y="535"/>
                </a:lnTo>
                <a:lnTo>
                  <a:pt x="528" y="544"/>
                </a:lnTo>
                <a:lnTo>
                  <a:pt x="527" y="547"/>
                </a:lnTo>
                <a:lnTo>
                  <a:pt x="494" y="546"/>
                </a:lnTo>
                <a:lnTo>
                  <a:pt x="466" y="546"/>
                </a:lnTo>
                <a:lnTo>
                  <a:pt x="443" y="546"/>
                </a:lnTo>
                <a:lnTo>
                  <a:pt x="423" y="546"/>
                </a:lnTo>
                <a:lnTo>
                  <a:pt x="406" y="547"/>
                </a:lnTo>
                <a:lnTo>
                  <a:pt x="391" y="547"/>
                </a:lnTo>
                <a:lnTo>
                  <a:pt x="378" y="547"/>
                </a:lnTo>
                <a:lnTo>
                  <a:pt x="365" y="548"/>
                </a:lnTo>
                <a:lnTo>
                  <a:pt x="352" y="548"/>
                </a:lnTo>
                <a:lnTo>
                  <a:pt x="338" y="548"/>
                </a:lnTo>
                <a:lnTo>
                  <a:pt x="322" y="548"/>
                </a:lnTo>
                <a:lnTo>
                  <a:pt x="304" y="548"/>
                </a:lnTo>
                <a:lnTo>
                  <a:pt x="282" y="548"/>
                </a:lnTo>
                <a:lnTo>
                  <a:pt x="256" y="548"/>
                </a:lnTo>
                <a:lnTo>
                  <a:pt x="226" y="547"/>
                </a:lnTo>
                <a:lnTo>
                  <a:pt x="190" y="547"/>
                </a:lnTo>
                <a:lnTo>
                  <a:pt x="180" y="544"/>
                </a:lnTo>
                <a:lnTo>
                  <a:pt x="170" y="536"/>
                </a:lnTo>
                <a:lnTo>
                  <a:pt x="162" y="525"/>
                </a:lnTo>
                <a:lnTo>
                  <a:pt x="155" y="510"/>
                </a:lnTo>
                <a:lnTo>
                  <a:pt x="149" y="492"/>
                </a:lnTo>
                <a:lnTo>
                  <a:pt x="144" y="472"/>
                </a:lnTo>
                <a:lnTo>
                  <a:pt x="140" y="451"/>
                </a:lnTo>
                <a:lnTo>
                  <a:pt x="136" y="428"/>
                </a:lnTo>
                <a:lnTo>
                  <a:pt x="133" y="404"/>
                </a:lnTo>
                <a:lnTo>
                  <a:pt x="130" y="381"/>
                </a:lnTo>
                <a:lnTo>
                  <a:pt x="127" y="359"/>
                </a:lnTo>
                <a:lnTo>
                  <a:pt x="125" y="337"/>
                </a:lnTo>
                <a:lnTo>
                  <a:pt x="122" y="318"/>
                </a:lnTo>
                <a:lnTo>
                  <a:pt x="119" y="301"/>
                </a:lnTo>
                <a:lnTo>
                  <a:pt x="117" y="287"/>
                </a:lnTo>
                <a:lnTo>
                  <a:pt x="113" y="276"/>
                </a:lnTo>
                <a:lnTo>
                  <a:pt x="110" y="269"/>
                </a:lnTo>
                <a:lnTo>
                  <a:pt x="107" y="260"/>
                </a:lnTo>
                <a:lnTo>
                  <a:pt x="104" y="251"/>
                </a:lnTo>
                <a:lnTo>
                  <a:pt x="100" y="241"/>
                </a:lnTo>
                <a:lnTo>
                  <a:pt x="96" y="230"/>
                </a:lnTo>
                <a:lnTo>
                  <a:pt x="92" y="218"/>
                </a:lnTo>
                <a:lnTo>
                  <a:pt x="87" y="205"/>
                </a:lnTo>
                <a:lnTo>
                  <a:pt x="81" y="192"/>
                </a:lnTo>
                <a:lnTo>
                  <a:pt x="75" y="178"/>
                </a:lnTo>
                <a:lnTo>
                  <a:pt x="69" y="164"/>
                </a:lnTo>
                <a:lnTo>
                  <a:pt x="61" y="150"/>
                </a:lnTo>
                <a:lnTo>
                  <a:pt x="53" y="135"/>
                </a:lnTo>
                <a:lnTo>
                  <a:pt x="45" y="120"/>
                </a:lnTo>
                <a:lnTo>
                  <a:pt x="35" y="104"/>
                </a:lnTo>
                <a:lnTo>
                  <a:pt x="25" y="89"/>
                </a:lnTo>
                <a:lnTo>
                  <a:pt x="14" y="74"/>
                </a:lnTo>
                <a:lnTo>
                  <a:pt x="5" y="60"/>
                </a:lnTo>
                <a:lnTo>
                  <a:pt x="0" y="48"/>
                </a:lnTo>
                <a:lnTo>
                  <a:pt x="0" y="38"/>
                </a:lnTo>
                <a:lnTo>
                  <a:pt x="3" y="30"/>
                </a:lnTo>
                <a:lnTo>
                  <a:pt x="8" y="23"/>
                </a:lnTo>
                <a:lnTo>
                  <a:pt x="17" y="18"/>
                </a:lnTo>
                <a:lnTo>
                  <a:pt x="27" y="14"/>
                </a:lnTo>
                <a:lnTo>
                  <a:pt x="38" y="11"/>
                </a:lnTo>
                <a:lnTo>
                  <a:pt x="49" y="9"/>
                </a:lnTo>
                <a:lnTo>
                  <a:pt x="62" y="7"/>
                </a:lnTo>
                <a:lnTo>
                  <a:pt x="73" y="7"/>
                </a:lnTo>
                <a:lnTo>
                  <a:pt x="84" y="6"/>
                </a:lnTo>
                <a:lnTo>
                  <a:pt x="93" y="6"/>
                </a:lnTo>
                <a:lnTo>
                  <a:pt x="101" y="7"/>
                </a:lnTo>
                <a:lnTo>
                  <a:pt x="105" y="7"/>
                </a:lnTo>
                <a:lnTo>
                  <a:pt x="107" y="7"/>
                </a:lnTo>
              </a:path>
            </a:pathLst>
          </a:custGeom>
          <a:solidFill>
            <a:srgbClr val="B2997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1" name="Freeform 17">
            <a:extLst>
              <a:ext uri="{FF2B5EF4-FFF2-40B4-BE49-F238E27FC236}">
                <a16:creationId xmlns:a16="http://schemas.microsoft.com/office/drawing/2014/main" id="{2C2CCD2F-FB84-5E40-88A5-968D6DE45777}"/>
              </a:ext>
            </a:extLst>
          </p:cNvPr>
          <p:cNvSpPr>
            <a:spLocks/>
          </p:cNvSpPr>
          <p:nvPr/>
        </p:nvSpPr>
        <p:spPr bwMode="auto">
          <a:xfrm>
            <a:off x="8831263" y="2836863"/>
            <a:ext cx="271462" cy="742950"/>
          </a:xfrm>
          <a:custGeom>
            <a:avLst/>
            <a:gdLst>
              <a:gd name="T0" fmla="*/ 161 w 171"/>
              <a:gd name="T1" fmla="*/ 467 h 468"/>
              <a:gd name="T2" fmla="*/ 147 w 171"/>
              <a:gd name="T3" fmla="*/ 452 h 468"/>
              <a:gd name="T4" fmla="*/ 135 w 171"/>
              <a:gd name="T5" fmla="*/ 422 h 468"/>
              <a:gd name="T6" fmla="*/ 126 w 171"/>
              <a:gd name="T7" fmla="*/ 379 h 468"/>
              <a:gd name="T8" fmla="*/ 118 w 171"/>
              <a:gd name="T9" fmla="*/ 333 h 468"/>
              <a:gd name="T10" fmla="*/ 111 w 171"/>
              <a:gd name="T11" fmla="*/ 284 h 468"/>
              <a:gd name="T12" fmla="*/ 105 w 171"/>
              <a:gd name="T13" fmla="*/ 242 h 468"/>
              <a:gd name="T14" fmla="*/ 99 w 171"/>
              <a:gd name="T15" fmla="*/ 210 h 468"/>
              <a:gd name="T16" fmla="*/ 93 w 171"/>
              <a:gd name="T17" fmla="*/ 193 h 468"/>
              <a:gd name="T18" fmla="*/ 87 w 171"/>
              <a:gd name="T19" fmla="*/ 175 h 468"/>
              <a:gd name="T20" fmla="*/ 79 w 171"/>
              <a:gd name="T21" fmla="*/ 154 h 468"/>
              <a:gd name="T22" fmla="*/ 71 w 171"/>
              <a:gd name="T23" fmla="*/ 129 h 468"/>
              <a:gd name="T24" fmla="*/ 59 w 171"/>
              <a:gd name="T25" fmla="*/ 103 h 468"/>
              <a:gd name="T26" fmla="*/ 45 w 171"/>
              <a:gd name="T27" fmla="*/ 75 h 468"/>
              <a:gd name="T28" fmla="*/ 30 w 171"/>
              <a:gd name="T29" fmla="*/ 45 h 468"/>
              <a:gd name="T30" fmla="*/ 11 w 171"/>
              <a:gd name="T31" fmla="*/ 15 h 468"/>
              <a:gd name="T32" fmla="*/ 12 w 171"/>
              <a:gd name="T33" fmla="*/ 13 h 468"/>
              <a:gd name="T34" fmla="*/ 32 w 171"/>
              <a:gd name="T35" fmla="*/ 41 h 468"/>
              <a:gd name="T36" fmla="*/ 49 w 171"/>
              <a:gd name="T37" fmla="*/ 71 h 468"/>
              <a:gd name="T38" fmla="*/ 65 w 171"/>
              <a:gd name="T39" fmla="*/ 101 h 468"/>
              <a:gd name="T40" fmla="*/ 77 w 171"/>
              <a:gd name="T41" fmla="*/ 127 h 468"/>
              <a:gd name="T42" fmla="*/ 87 w 171"/>
              <a:gd name="T43" fmla="*/ 152 h 468"/>
              <a:gd name="T44" fmla="*/ 95 w 171"/>
              <a:gd name="T45" fmla="*/ 173 h 468"/>
              <a:gd name="T46" fmla="*/ 99 w 171"/>
              <a:gd name="T47" fmla="*/ 188 h 468"/>
              <a:gd name="T48" fmla="*/ 103 w 171"/>
              <a:gd name="T49" fmla="*/ 198 h 468"/>
              <a:gd name="T50" fmla="*/ 108 w 171"/>
              <a:gd name="T51" fmla="*/ 212 h 468"/>
              <a:gd name="T52" fmla="*/ 113 w 171"/>
              <a:gd name="T53" fmla="*/ 231 h 468"/>
              <a:gd name="T54" fmla="*/ 119 w 171"/>
              <a:gd name="T55" fmla="*/ 253 h 468"/>
              <a:gd name="T56" fmla="*/ 125 w 171"/>
              <a:gd name="T57" fmla="*/ 275 h 468"/>
              <a:gd name="T58" fmla="*/ 130 w 171"/>
              <a:gd name="T59" fmla="*/ 297 h 468"/>
              <a:gd name="T60" fmla="*/ 135 w 171"/>
              <a:gd name="T61" fmla="*/ 319 h 468"/>
              <a:gd name="T62" fmla="*/ 139 w 171"/>
              <a:gd name="T63" fmla="*/ 336 h 468"/>
              <a:gd name="T64" fmla="*/ 141 w 171"/>
              <a:gd name="T65" fmla="*/ 350 h 468"/>
              <a:gd name="T66" fmla="*/ 145 w 171"/>
              <a:gd name="T67" fmla="*/ 366 h 468"/>
              <a:gd name="T68" fmla="*/ 150 w 171"/>
              <a:gd name="T69" fmla="*/ 383 h 468"/>
              <a:gd name="T70" fmla="*/ 155 w 171"/>
              <a:gd name="T71" fmla="*/ 402 h 468"/>
              <a:gd name="T72" fmla="*/ 159 w 171"/>
              <a:gd name="T73" fmla="*/ 420 h 468"/>
              <a:gd name="T74" fmla="*/ 163 w 171"/>
              <a:gd name="T75" fmla="*/ 436 h 468"/>
              <a:gd name="T76" fmla="*/ 167 w 171"/>
              <a:gd name="T77" fmla="*/ 451 h 468"/>
              <a:gd name="T78" fmla="*/ 170 w 171"/>
              <a:gd name="T79" fmla="*/ 462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468">
                <a:moveTo>
                  <a:pt x="170" y="467"/>
                </a:moveTo>
                <a:lnTo>
                  <a:pt x="161" y="467"/>
                </a:lnTo>
                <a:lnTo>
                  <a:pt x="154" y="462"/>
                </a:lnTo>
                <a:lnTo>
                  <a:pt x="147" y="452"/>
                </a:lnTo>
                <a:lnTo>
                  <a:pt x="141" y="438"/>
                </a:lnTo>
                <a:lnTo>
                  <a:pt x="135" y="422"/>
                </a:lnTo>
                <a:lnTo>
                  <a:pt x="130" y="401"/>
                </a:lnTo>
                <a:lnTo>
                  <a:pt x="126" y="379"/>
                </a:lnTo>
                <a:lnTo>
                  <a:pt x="122" y="356"/>
                </a:lnTo>
                <a:lnTo>
                  <a:pt x="118" y="333"/>
                </a:lnTo>
                <a:lnTo>
                  <a:pt x="115" y="308"/>
                </a:lnTo>
                <a:lnTo>
                  <a:pt x="111" y="284"/>
                </a:lnTo>
                <a:lnTo>
                  <a:pt x="108" y="263"/>
                </a:lnTo>
                <a:lnTo>
                  <a:pt x="105" y="242"/>
                </a:lnTo>
                <a:lnTo>
                  <a:pt x="102" y="224"/>
                </a:lnTo>
                <a:lnTo>
                  <a:pt x="99" y="210"/>
                </a:lnTo>
                <a:lnTo>
                  <a:pt x="96" y="199"/>
                </a:lnTo>
                <a:lnTo>
                  <a:pt x="93" y="193"/>
                </a:lnTo>
                <a:lnTo>
                  <a:pt x="90" y="184"/>
                </a:lnTo>
                <a:lnTo>
                  <a:pt x="87" y="175"/>
                </a:lnTo>
                <a:lnTo>
                  <a:pt x="83" y="165"/>
                </a:lnTo>
                <a:lnTo>
                  <a:pt x="79" y="154"/>
                </a:lnTo>
                <a:lnTo>
                  <a:pt x="75" y="142"/>
                </a:lnTo>
                <a:lnTo>
                  <a:pt x="71" y="129"/>
                </a:lnTo>
                <a:lnTo>
                  <a:pt x="65" y="117"/>
                </a:lnTo>
                <a:lnTo>
                  <a:pt x="59" y="103"/>
                </a:lnTo>
                <a:lnTo>
                  <a:pt x="53" y="89"/>
                </a:lnTo>
                <a:lnTo>
                  <a:pt x="45" y="75"/>
                </a:lnTo>
                <a:lnTo>
                  <a:pt x="38" y="60"/>
                </a:lnTo>
                <a:lnTo>
                  <a:pt x="30" y="45"/>
                </a:lnTo>
                <a:lnTo>
                  <a:pt x="20" y="30"/>
                </a:lnTo>
                <a:lnTo>
                  <a:pt x="11" y="15"/>
                </a:lnTo>
                <a:lnTo>
                  <a:pt x="0" y="0"/>
                </a:lnTo>
                <a:lnTo>
                  <a:pt x="12" y="13"/>
                </a:lnTo>
                <a:lnTo>
                  <a:pt x="22" y="28"/>
                </a:lnTo>
                <a:lnTo>
                  <a:pt x="32" y="41"/>
                </a:lnTo>
                <a:lnTo>
                  <a:pt x="42" y="56"/>
                </a:lnTo>
                <a:lnTo>
                  <a:pt x="49" y="71"/>
                </a:lnTo>
                <a:lnTo>
                  <a:pt x="58" y="86"/>
                </a:lnTo>
                <a:lnTo>
                  <a:pt x="65" y="101"/>
                </a:lnTo>
                <a:lnTo>
                  <a:pt x="71" y="115"/>
                </a:lnTo>
                <a:lnTo>
                  <a:pt x="77" y="127"/>
                </a:lnTo>
                <a:lnTo>
                  <a:pt x="82" y="140"/>
                </a:lnTo>
                <a:lnTo>
                  <a:pt x="87" y="152"/>
                </a:lnTo>
                <a:lnTo>
                  <a:pt x="91" y="163"/>
                </a:lnTo>
                <a:lnTo>
                  <a:pt x="95" y="173"/>
                </a:lnTo>
                <a:lnTo>
                  <a:pt x="98" y="182"/>
                </a:lnTo>
                <a:lnTo>
                  <a:pt x="99" y="188"/>
                </a:lnTo>
                <a:lnTo>
                  <a:pt x="102" y="194"/>
                </a:lnTo>
                <a:lnTo>
                  <a:pt x="103" y="198"/>
                </a:lnTo>
                <a:lnTo>
                  <a:pt x="105" y="204"/>
                </a:lnTo>
                <a:lnTo>
                  <a:pt x="108" y="212"/>
                </a:lnTo>
                <a:lnTo>
                  <a:pt x="110" y="221"/>
                </a:lnTo>
                <a:lnTo>
                  <a:pt x="113" y="231"/>
                </a:lnTo>
                <a:lnTo>
                  <a:pt x="116" y="242"/>
                </a:lnTo>
                <a:lnTo>
                  <a:pt x="119" y="253"/>
                </a:lnTo>
                <a:lnTo>
                  <a:pt x="122" y="264"/>
                </a:lnTo>
                <a:lnTo>
                  <a:pt x="125" y="275"/>
                </a:lnTo>
                <a:lnTo>
                  <a:pt x="128" y="286"/>
                </a:lnTo>
                <a:lnTo>
                  <a:pt x="130" y="297"/>
                </a:lnTo>
                <a:lnTo>
                  <a:pt x="132" y="308"/>
                </a:lnTo>
                <a:lnTo>
                  <a:pt x="135" y="319"/>
                </a:lnTo>
                <a:lnTo>
                  <a:pt x="137" y="328"/>
                </a:lnTo>
                <a:lnTo>
                  <a:pt x="139" y="336"/>
                </a:lnTo>
                <a:lnTo>
                  <a:pt x="140" y="344"/>
                </a:lnTo>
                <a:lnTo>
                  <a:pt x="141" y="350"/>
                </a:lnTo>
                <a:lnTo>
                  <a:pt x="143" y="357"/>
                </a:lnTo>
                <a:lnTo>
                  <a:pt x="145" y="366"/>
                </a:lnTo>
                <a:lnTo>
                  <a:pt x="147" y="374"/>
                </a:lnTo>
                <a:lnTo>
                  <a:pt x="150" y="383"/>
                </a:lnTo>
                <a:lnTo>
                  <a:pt x="152" y="392"/>
                </a:lnTo>
                <a:lnTo>
                  <a:pt x="155" y="402"/>
                </a:lnTo>
                <a:lnTo>
                  <a:pt x="156" y="411"/>
                </a:lnTo>
                <a:lnTo>
                  <a:pt x="159" y="420"/>
                </a:lnTo>
                <a:lnTo>
                  <a:pt x="161" y="428"/>
                </a:lnTo>
                <a:lnTo>
                  <a:pt x="163" y="436"/>
                </a:lnTo>
                <a:lnTo>
                  <a:pt x="165" y="443"/>
                </a:lnTo>
                <a:lnTo>
                  <a:pt x="167" y="451"/>
                </a:lnTo>
                <a:lnTo>
                  <a:pt x="168" y="457"/>
                </a:lnTo>
                <a:lnTo>
                  <a:pt x="170" y="462"/>
                </a:lnTo>
                <a:lnTo>
                  <a:pt x="170" y="467"/>
                </a:lnTo>
              </a:path>
            </a:pathLst>
          </a:custGeom>
          <a:solidFill>
            <a:srgbClr val="6633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2" name="Freeform 18">
            <a:extLst>
              <a:ext uri="{FF2B5EF4-FFF2-40B4-BE49-F238E27FC236}">
                <a16:creationId xmlns:a16="http://schemas.microsoft.com/office/drawing/2014/main" id="{BD0F315B-A21E-E84B-B49A-63161AB86516}"/>
              </a:ext>
            </a:extLst>
          </p:cNvPr>
          <p:cNvSpPr>
            <a:spLocks/>
          </p:cNvSpPr>
          <p:nvPr/>
        </p:nvSpPr>
        <p:spPr bwMode="auto">
          <a:xfrm>
            <a:off x="8932863" y="2754313"/>
            <a:ext cx="227012" cy="190500"/>
          </a:xfrm>
          <a:custGeom>
            <a:avLst/>
            <a:gdLst>
              <a:gd name="T0" fmla="*/ 14 w 143"/>
              <a:gd name="T1" fmla="*/ 32 h 120"/>
              <a:gd name="T2" fmla="*/ 40 w 143"/>
              <a:gd name="T3" fmla="*/ 47 h 120"/>
              <a:gd name="T4" fmla="*/ 64 w 143"/>
              <a:gd name="T5" fmla="*/ 61 h 120"/>
              <a:gd name="T6" fmla="*/ 85 w 143"/>
              <a:gd name="T7" fmla="*/ 74 h 120"/>
              <a:gd name="T8" fmla="*/ 104 w 143"/>
              <a:gd name="T9" fmla="*/ 88 h 120"/>
              <a:gd name="T10" fmla="*/ 118 w 143"/>
              <a:gd name="T11" fmla="*/ 99 h 120"/>
              <a:gd name="T12" fmla="*/ 130 w 143"/>
              <a:gd name="T13" fmla="*/ 109 h 120"/>
              <a:gd name="T14" fmla="*/ 138 w 143"/>
              <a:gd name="T15" fmla="*/ 116 h 120"/>
              <a:gd name="T16" fmla="*/ 131 w 143"/>
              <a:gd name="T17" fmla="*/ 109 h 120"/>
              <a:gd name="T18" fmla="*/ 117 w 143"/>
              <a:gd name="T19" fmla="*/ 91 h 120"/>
              <a:gd name="T20" fmla="*/ 107 w 143"/>
              <a:gd name="T21" fmla="*/ 78 h 120"/>
              <a:gd name="T22" fmla="*/ 102 w 143"/>
              <a:gd name="T23" fmla="*/ 66 h 120"/>
              <a:gd name="T24" fmla="*/ 98 w 143"/>
              <a:gd name="T25" fmla="*/ 57 h 120"/>
              <a:gd name="T26" fmla="*/ 96 w 143"/>
              <a:gd name="T27" fmla="*/ 50 h 120"/>
              <a:gd name="T28" fmla="*/ 94 w 143"/>
              <a:gd name="T29" fmla="*/ 43 h 120"/>
              <a:gd name="T30" fmla="*/ 90 w 143"/>
              <a:gd name="T31" fmla="*/ 36 h 120"/>
              <a:gd name="T32" fmla="*/ 85 w 143"/>
              <a:gd name="T33" fmla="*/ 30 h 120"/>
              <a:gd name="T34" fmla="*/ 85 w 143"/>
              <a:gd name="T35" fmla="*/ 25 h 120"/>
              <a:gd name="T36" fmla="*/ 88 w 143"/>
              <a:gd name="T37" fmla="*/ 19 h 120"/>
              <a:gd name="T38" fmla="*/ 94 w 143"/>
              <a:gd name="T39" fmla="*/ 14 h 120"/>
              <a:gd name="T40" fmla="*/ 101 w 143"/>
              <a:gd name="T41" fmla="*/ 10 h 120"/>
              <a:gd name="T42" fmla="*/ 108 w 143"/>
              <a:gd name="T43" fmla="*/ 6 h 120"/>
              <a:gd name="T44" fmla="*/ 115 w 143"/>
              <a:gd name="T45" fmla="*/ 3 h 120"/>
              <a:gd name="T46" fmla="*/ 120 w 143"/>
              <a:gd name="T47" fmla="*/ 1 h 120"/>
              <a:gd name="T48" fmla="*/ 115 w 143"/>
              <a:gd name="T49" fmla="*/ 0 h 120"/>
              <a:gd name="T50" fmla="*/ 99 w 143"/>
              <a:gd name="T51" fmla="*/ 1 h 120"/>
              <a:gd name="T52" fmla="*/ 82 w 143"/>
              <a:gd name="T53" fmla="*/ 3 h 120"/>
              <a:gd name="T54" fmla="*/ 63 w 143"/>
              <a:gd name="T55" fmla="*/ 7 h 120"/>
              <a:gd name="T56" fmla="*/ 45 w 143"/>
              <a:gd name="T57" fmla="*/ 11 h 120"/>
              <a:gd name="T58" fmla="*/ 29 w 143"/>
              <a:gd name="T59" fmla="*/ 15 h 120"/>
              <a:gd name="T60" fmla="*/ 14 w 143"/>
              <a:gd name="T61" fmla="*/ 20 h 120"/>
              <a:gd name="T62" fmla="*/ 4 w 143"/>
              <a:gd name="T63"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20">
                <a:moveTo>
                  <a:pt x="0" y="26"/>
                </a:moveTo>
                <a:lnTo>
                  <a:pt x="14" y="32"/>
                </a:lnTo>
                <a:lnTo>
                  <a:pt x="28" y="40"/>
                </a:lnTo>
                <a:lnTo>
                  <a:pt x="40" y="47"/>
                </a:lnTo>
                <a:lnTo>
                  <a:pt x="53" y="54"/>
                </a:lnTo>
                <a:lnTo>
                  <a:pt x="64" y="61"/>
                </a:lnTo>
                <a:lnTo>
                  <a:pt x="75" y="68"/>
                </a:lnTo>
                <a:lnTo>
                  <a:pt x="85" y="74"/>
                </a:lnTo>
                <a:lnTo>
                  <a:pt x="95" y="81"/>
                </a:lnTo>
                <a:lnTo>
                  <a:pt x="104" y="88"/>
                </a:lnTo>
                <a:lnTo>
                  <a:pt x="111" y="93"/>
                </a:lnTo>
                <a:lnTo>
                  <a:pt x="118" y="99"/>
                </a:lnTo>
                <a:lnTo>
                  <a:pt x="125" y="104"/>
                </a:lnTo>
                <a:lnTo>
                  <a:pt x="130" y="109"/>
                </a:lnTo>
                <a:lnTo>
                  <a:pt x="134" y="112"/>
                </a:lnTo>
                <a:lnTo>
                  <a:pt x="138" y="116"/>
                </a:lnTo>
                <a:lnTo>
                  <a:pt x="142" y="119"/>
                </a:lnTo>
                <a:lnTo>
                  <a:pt x="131" y="109"/>
                </a:lnTo>
                <a:lnTo>
                  <a:pt x="124" y="100"/>
                </a:lnTo>
                <a:lnTo>
                  <a:pt x="117" y="91"/>
                </a:lnTo>
                <a:lnTo>
                  <a:pt x="112" y="84"/>
                </a:lnTo>
                <a:lnTo>
                  <a:pt x="107" y="78"/>
                </a:lnTo>
                <a:lnTo>
                  <a:pt x="105" y="71"/>
                </a:lnTo>
                <a:lnTo>
                  <a:pt x="102" y="66"/>
                </a:lnTo>
                <a:lnTo>
                  <a:pt x="100" y="61"/>
                </a:lnTo>
                <a:lnTo>
                  <a:pt x="98" y="57"/>
                </a:lnTo>
                <a:lnTo>
                  <a:pt x="97" y="52"/>
                </a:lnTo>
                <a:lnTo>
                  <a:pt x="96" y="50"/>
                </a:lnTo>
                <a:lnTo>
                  <a:pt x="95" y="46"/>
                </a:lnTo>
                <a:lnTo>
                  <a:pt x="94" y="43"/>
                </a:lnTo>
                <a:lnTo>
                  <a:pt x="92" y="39"/>
                </a:lnTo>
                <a:lnTo>
                  <a:pt x="90" y="36"/>
                </a:lnTo>
                <a:lnTo>
                  <a:pt x="87" y="33"/>
                </a:lnTo>
                <a:lnTo>
                  <a:pt x="85" y="30"/>
                </a:lnTo>
                <a:lnTo>
                  <a:pt x="85" y="28"/>
                </a:lnTo>
                <a:lnTo>
                  <a:pt x="85" y="25"/>
                </a:lnTo>
                <a:lnTo>
                  <a:pt x="86" y="22"/>
                </a:lnTo>
                <a:lnTo>
                  <a:pt x="88" y="19"/>
                </a:lnTo>
                <a:lnTo>
                  <a:pt x="91" y="17"/>
                </a:lnTo>
                <a:lnTo>
                  <a:pt x="94" y="14"/>
                </a:lnTo>
                <a:lnTo>
                  <a:pt x="97" y="12"/>
                </a:lnTo>
                <a:lnTo>
                  <a:pt x="101" y="10"/>
                </a:lnTo>
                <a:lnTo>
                  <a:pt x="105" y="8"/>
                </a:lnTo>
                <a:lnTo>
                  <a:pt x="108" y="6"/>
                </a:lnTo>
                <a:lnTo>
                  <a:pt x="112" y="5"/>
                </a:lnTo>
                <a:lnTo>
                  <a:pt x="115" y="3"/>
                </a:lnTo>
                <a:lnTo>
                  <a:pt x="118" y="2"/>
                </a:lnTo>
                <a:lnTo>
                  <a:pt x="120" y="1"/>
                </a:lnTo>
                <a:lnTo>
                  <a:pt x="122" y="0"/>
                </a:lnTo>
                <a:lnTo>
                  <a:pt x="115" y="0"/>
                </a:lnTo>
                <a:lnTo>
                  <a:pt x="107" y="0"/>
                </a:lnTo>
                <a:lnTo>
                  <a:pt x="99" y="1"/>
                </a:lnTo>
                <a:lnTo>
                  <a:pt x="90" y="2"/>
                </a:lnTo>
                <a:lnTo>
                  <a:pt x="82" y="3"/>
                </a:lnTo>
                <a:lnTo>
                  <a:pt x="72" y="5"/>
                </a:lnTo>
                <a:lnTo>
                  <a:pt x="63" y="7"/>
                </a:lnTo>
                <a:lnTo>
                  <a:pt x="54" y="9"/>
                </a:lnTo>
                <a:lnTo>
                  <a:pt x="45" y="11"/>
                </a:lnTo>
                <a:lnTo>
                  <a:pt x="36" y="13"/>
                </a:lnTo>
                <a:lnTo>
                  <a:pt x="29" y="15"/>
                </a:lnTo>
                <a:lnTo>
                  <a:pt x="21" y="18"/>
                </a:lnTo>
                <a:lnTo>
                  <a:pt x="14" y="20"/>
                </a:lnTo>
                <a:lnTo>
                  <a:pt x="9" y="22"/>
                </a:lnTo>
                <a:lnTo>
                  <a:pt x="4" y="24"/>
                </a:lnTo>
                <a:lnTo>
                  <a:pt x="0" y="26"/>
                </a:lnTo>
              </a:path>
            </a:pathLst>
          </a:custGeom>
          <a:solidFill>
            <a:srgbClr val="3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3" name="Freeform 19">
            <a:extLst>
              <a:ext uri="{FF2B5EF4-FFF2-40B4-BE49-F238E27FC236}">
                <a16:creationId xmlns:a16="http://schemas.microsoft.com/office/drawing/2014/main" id="{1C39BC56-F62D-C44E-88F1-7B696BE9D288}"/>
              </a:ext>
            </a:extLst>
          </p:cNvPr>
          <p:cNvSpPr>
            <a:spLocks/>
          </p:cNvSpPr>
          <p:nvPr/>
        </p:nvSpPr>
        <p:spPr bwMode="auto">
          <a:xfrm>
            <a:off x="9310688" y="2767013"/>
            <a:ext cx="323850" cy="671512"/>
          </a:xfrm>
          <a:custGeom>
            <a:avLst/>
            <a:gdLst>
              <a:gd name="T0" fmla="*/ 44 w 204"/>
              <a:gd name="T1" fmla="*/ 84 h 423"/>
              <a:gd name="T2" fmla="*/ 73 w 204"/>
              <a:gd name="T3" fmla="*/ 178 h 423"/>
              <a:gd name="T4" fmla="*/ 85 w 204"/>
              <a:gd name="T5" fmla="*/ 258 h 423"/>
              <a:gd name="T6" fmla="*/ 94 w 204"/>
              <a:gd name="T7" fmla="*/ 317 h 423"/>
              <a:gd name="T8" fmla="*/ 119 w 204"/>
              <a:gd name="T9" fmla="*/ 369 h 423"/>
              <a:gd name="T10" fmla="*/ 150 w 204"/>
              <a:gd name="T11" fmla="*/ 406 h 423"/>
              <a:gd name="T12" fmla="*/ 169 w 204"/>
              <a:gd name="T13" fmla="*/ 421 h 423"/>
              <a:gd name="T14" fmla="*/ 185 w 204"/>
              <a:gd name="T15" fmla="*/ 420 h 423"/>
              <a:gd name="T16" fmla="*/ 198 w 204"/>
              <a:gd name="T17" fmla="*/ 406 h 423"/>
              <a:gd name="T18" fmla="*/ 203 w 204"/>
              <a:gd name="T19" fmla="*/ 378 h 423"/>
              <a:gd name="T20" fmla="*/ 196 w 204"/>
              <a:gd name="T21" fmla="*/ 334 h 423"/>
              <a:gd name="T22" fmla="*/ 175 w 204"/>
              <a:gd name="T23" fmla="*/ 309 h 423"/>
              <a:gd name="T24" fmla="*/ 140 w 204"/>
              <a:gd name="T25" fmla="*/ 328 h 423"/>
              <a:gd name="T26" fmla="*/ 136 w 204"/>
              <a:gd name="T27" fmla="*/ 328 h 423"/>
              <a:gd name="T28" fmla="*/ 134 w 204"/>
              <a:gd name="T29" fmla="*/ 317 h 423"/>
              <a:gd name="T30" fmla="*/ 139 w 204"/>
              <a:gd name="T31" fmla="*/ 301 h 423"/>
              <a:gd name="T32" fmla="*/ 149 w 204"/>
              <a:gd name="T33" fmla="*/ 284 h 423"/>
              <a:gd name="T34" fmla="*/ 159 w 204"/>
              <a:gd name="T35" fmla="*/ 262 h 423"/>
              <a:gd name="T36" fmla="*/ 168 w 204"/>
              <a:gd name="T37" fmla="*/ 238 h 423"/>
              <a:gd name="T38" fmla="*/ 168 w 204"/>
              <a:gd name="T39" fmla="*/ 219 h 423"/>
              <a:gd name="T40" fmla="*/ 166 w 204"/>
              <a:gd name="T41" fmla="*/ 215 h 423"/>
              <a:gd name="T42" fmla="*/ 163 w 204"/>
              <a:gd name="T43" fmla="*/ 222 h 423"/>
              <a:gd name="T44" fmla="*/ 160 w 204"/>
              <a:gd name="T45" fmla="*/ 235 h 423"/>
              <a:gd name="T46" fmla="*/ 151 w 204"/>
              <a:gd name="T47" fmla="*/ 256 h 423"/>
              <a:gd name="T48" fmla="*/ 133 w 204"/>
              <a:gd name="T49" fmla="*/ 282 h 423"/>
              <a:gd name="T50" fmla="*/ 118 w 204"/>
              <a:gd name="T51" fmla="*/ 292 h 423"/>
              <a:gd name="T52" fmla="*/ 130 w 204"/>
              <a:gd name="T53" fmla="*/ 273 h 423"/>
              <a:gd name="T54" fmla="*/ 148 w 204"/>
              <a:gd name="T55" fmla="*/ 244 h 423"/>
              <a:gd name="T56" fmla="*/ 154 w 204"/>
              <a:gd name="T57" fmla="*/ 223 h 423"/>
              <a:gd name="T58" fmla="*/ 142 w 204"/>
              <a:gd name="T59" fmla="*/ 249 h 423"/>
              <a:gd name="T60" fmla="*/ 127 w 204"/>
              <a:gd name="T61" fmla="*/ 264 h 423"/>
              <a:gd name="T62" fmla="*/ 117 w 204"/>
              <a:gd name="T63" fmla="*/ 267 h 423"/>
              <a:gd name="T64" fmla="*/ 118 w 204"/>
              <a:gd name="T65" fmla="*/ 255 h 423"/>
              <a:gd name="T66" fmla="*/ 127 w 204"/>
              <a:gd name="T67" fmla="*/ 234 h 423"/>
              <a:gd name="T68" fmla="*/ 139 w 204"/>
              <a:gd name="T69" fmla="*/ 216 h 423"/>
              <a:gd name="T70" fmla="*/ 145 w 204"/>
              <a:gd name="T71" fmla="*/ 206 h 423"/>
              <a:gd name="T72" fmla="*/ 147 w 204"/>
              <a:gd name="T73" fmla="*/ 195 h 423"/>
              <a:gd name="T74" fmla="*/ 145 w 204"/>
              <a:gd name="T75" fmla="*/ 183 h 423"/>
              <a:gd name="T76" fmla="*/ 140 w 204"/>
              <a:gd name="T77" fmla="*/ 176 h 423"/>
              <a:gd name="T78" fmla="*/ 140 w 204"/>
              <a:gd name="T79" fmla="*/ 183 h 423"/>
              <a:gd name="T80" fmla="*/ 140 w 204"/>
              <a:gd name="T81" fmla="*/ 195 h 423"/>
              <a:gd name="T82" fmla="*/ 134 w 204"/>
              <a:gd name="T83" fmla="*/ 211 h 423"/>
              <a:gd name="T84" fmla="*/ 124 w 204"/>
              <a:gd name="T85" fmla="*/ 232 h 423"/>
              <a:gd name="T86" fmla="*/ 114 w 204"/>
              <a:gd name="T87" fmla="*/ 248 h 423"/>
              <a:gd name="T88" fmla="*/ 107 w 204"/>
              <a:gd name="T89" fmla="*/ 263 h 423"/>
              <a:gd name="T90" fmla="*/ 106 w 204"/>
              <a:gd name="T91" fmla="*/ 280 h 423"/>
              <a:gd name="T92" fmla="*/ 103 w 204"/>
              <a:gd name="T93" fmla="*/ 288 h 423"/>
              <a:gd name="T94" fmla="*/ 95 w 204"/>
              <a:gd name="T95" fmla="*/ 279 h 423"/>
              <a:gd name="T96" fmla="*/ 92 w 204"/>
              <a:gd name="T97" fmla="*/ 259 h 423"/>
              <a:gd name="T98" fmla="*/ 91 w 204"/>
              <a:gd name="T99" fmla="*/ 228 h 423"/>
              <a:gd name="T100" fmla="*/ 87 w 204"/>
              <a:gd name="T101" fmla="*/ 190 h 423"/>
              <a:gd name="T102" fmla="*/ 77 w 204"/>
              <a:gd name="T103" fmla="*/ 139 h 423"/>
              <a:gd name="T104" fmla="*/ 52 w 204"/>
              <a:gd name="T105" fmla="*/ 75 h 423"/>
              <a:gd name="T106" fmla="*/ 18 w 204"/>
              <a:gd name="T107" fmla="*/ 20 h 423"/>
              <a:gd name="T108" fmla="*/ 8 w 204"/>
              <a:gd name="T109" fmla="*/ 7 h 423"/>
              <a:gd name="T110" fmla="*/ 0 w 204"/>
              <a:gd name="T111"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4" h="423">
                <a:moveTo>
                  <a:pt x="3" y="6"/>
                </a:moveTo>
                <a:lnTo>
                  <a:pt x="15" y="26"/>
                </a:lnTo>
                <a:lnTo>
                  <a:pt x="25" y="44"/>
                </a:lnTo>
                <a:lnTo>
                  <a:pt x="35" y="64"/>
                </a:lnTo>
                <a:lnTo>
                  <a:pt x="44" y="84"/>
                </a:lnTo>
                <a:lnTo>
                  <a:pt x="51" y="104"/>
                </a:lnTo>
                <a:lnTo>
                  <a:pt x="58" y="122"/>
                </a:lnTo>
                <a:lnTo>
                  <a:pt x="64" y="142"/>
                </a:lnTo>
                <a:lnTo>
                  <a:pt x="69" y="161"/>
                </a:lnTo>
                <a:lnTo>
                  <a:pt x="73" y="178"/>
                </a:lnTo>
                <a:lnTo>
                  <a:pt x="77" y="196"/>
                </a:lnTo>
                <a:lnTo>
                  <a:pt x="80" y="213"/>
                </a:lnTo>
                <a:lnTo>
                  <a:pt x="83" y="230"/>
                </a:lnTo>
                <a:lnTo>
                  <a:pt x="85" y="245"/>
                </a:lnTo>
                <a:lnTo>
                  <a:pt x="85" y="258"/>
                </a:lnTo>
                <a:lnTo>
                  <a:pt x="86" y="272"/>
                </a:lnTo>
                <a:lnTo>
                  <a:pt x="87" y="284"/>
                </a:lnTo>
                <a:lnTo>
                  <a:pt x="88" y="295"/>
                </a:lnTo>
                <a:lnTo>
                  <a:pt x="91" y="306"/>
                </a:lnTo>
                <a:lnTo>
                  <a:pt x="94" y="317"/>
                </a:lnTo>
                <a:lnTo>
                  <a:pt x="98" y="328"/>
                </a:lnTo>
                <a:lnTo>
                  <a:pt x="103" y="339"/>
                </a:lnTo>
                <a:lnTo>
                  <a:pt x="108" y="349"/>
                </a:lnTo>
                <a:lnTo>
                  <a:pt x="114" y="359"/>
                </a:lnTo>
                <a:lnTo>
                  <a:pt x="119" y="369"/>
                </a:lnTo>
                <a:lnTo>
                  <a:pt x="126" y="378"/>
                </a:lnTo>
                <a:lnTo>
                  <a:pt x="132" y="386"/>
                </a:lnTo>
                <a:lnTo>
                  <a:pt x="139" y="393"/>
                </a:lnTo>
                <a:lnTo>
                  <a:pt x="145" y="400"/>
                </a:lnTo>
                <a:lnTo>
                  <a:pt x="150" y="406"/>
                </a:lnTo>
                <a:lnTo>
                  <a:pt x="154" y="411"/>
                </a:lnTo>
                <a:lnTo>
                  <a:pt x="159" y="414"/>
                </a:lnTo>
                <a:lnTo>
                  <a:pt x="162" y="417"/>
                </a:lnTo>
                <a:lnTo>
                  <a:pt x="166" y="419"/>
                </a:lnTo>
                <a:lnTo>
                  <a:pt x="169" y="421"/>
                </a:lnTo>
                <a:lnTo>
                  <a:pt x="172" y="422"/>
                </a:lnTo>
                <a:lnTo>
                  <a:pt x="176" y="422"/>
                </a:lnTo>
                <a:lnTo>
                  <a:pt x="179" y="422"/>
                </a:lnTo>
                <a:lnTo>
                  <a:pt x="182" y="421"/>
                </a:lnTo>
                <a:lnTo>
                  <a:pt x="185" y="420"/>
                </a:lnTo>
                <a:lnTo>
                  <a:pt x="188" y="419"/>
                </a:lnTo>
                <a:lnTo>
                  <a:pt x="191" y="416"/>
                </a:lnTo>
                <a:lnTo>
                  <a:pt x="193" y="414"/>
                </a:lnTo>
                <a:lnTo>
                  <a:pt x="196" y="410"/>
                </a:lnTo>
                <a:lnTo>
                  <a:pt x="198" y="406"/>
                </a:lnTo>
                <a:lnTo>
                  <a:pt x="200" y="402"/>
                </a:lnTo>
                <a:lnTo>
                  <a:pt x="201" y="397"/>
                </a:lnTo>
                <a:lnTo>
                  <a:pt x="202" y="392"/>
                </a:lnTo>
                <a:lnTo>
                  <a:pt x="203" y="387"/>
                </a:lnTo>
                <a:lnTo>
                  <a:pt x="203" y="378"/>
                </a:lnTo>
                <a:lnTo>
                  <a:pt x="203" y="369"/>
                </a:lnTo>
                <a:lnTo>
                  <a:pt x="202" y="360"/>
                </a:lnTo>
                <a:lnTo>
                  <a:pt x="200" y="351"/>
                </a:lnTo>
                <a:lnTo>
                  <a:pt x="198" y="343"/>
                </a:lnTo>
                <a:lnTo>
                  <a:pt x="196" y="334"/>
                </a:lnTo>
                <a:lnTo>
                  <a:pt x="192" y="327"/>
                </a:lnTo>
                <a:lnTo>
                  <a:pt x="189" y="320"/>
                </a:lnTo>
                <a:lnTo>
                  <a:pt x="185" y="316"/>
                </a:lnTo>
                <a:lnTo>
                  <a:pt x="181" y="312"/>
                </a:lnTo>
                <a:lnTo>
                  <a:pt x="175" y="309"/>
                </a:lnTo>
                <a:lnTo>
                  <a:pt x="169" y="309"/>
                </a:lnTo>
                <a:lnTo>
                  <a:pt x="163" y="310"/>
                </a:lnTo>
                <a:lnTo>
                  <a:pt x="155" y="314"/>
                </a:lnTo>
                <a:lnTo>
                  <a:pt x="149" y="319"/>
                </a:lnTo>
                <a:lnTo>
                  <a:pt x="140" y="328"/>
                </a:lnTo>
                <a:lnTo>
                  <a:pt x="139" y="330"/>
                </a:lnTo>
                <a:lnTo>
                  <a:pt x="138" y="330"/>
                </a:lnTo>
                <a:lnTo>
                  <a:pt x="137" y="330"/>
                </a:lnTo>
                <a:lnTo>
                  <a:pt x="136" y="329"/>
                </a:lnTo>
                <a:lnTo>
                  <a:pt x="136" y="328"/>
                </a:lnTo>
                <a:lnTo>
                  <a:pt x="135" y="326"/>
                </a:lnTo>
                <a:lnTo>
                  <a:pt x="135" y="324"/>
                </a:lnTo>
                <a:lnTo>
                  <a:pt x="134" y="321"/>
                </a:lnTo>
                <a:lnTo>
                  <a:pt x="134" y="319"/>
                </a:lnTo>
                <a:lnTo>
                  <a:pt x="134" y="317"/>
                </a:lnTo>
                <a:lnTo>
                  <a:pt x="135" y="314"/>
                </a:lnTo>
                <a:lnTo>
                  <a:pt x="135" y="310"/>
                </a:lnTo>
                <a:lnTo>
                  <a:pt x="136" y="307"/>
                </a:lnTo>
                <a:lnTo>
                  <a:pt x="137" y="304"/>
                </a:lnTo>
                <a:lnTo>
                  <a:pt x="139" y="301"/>
                </a:lnTo>
                <a:lnTo>
                  <a:pt x="140" y="298"/>
                </a:lnTo>
                <a:lnTo>
                  <a:pt x="142" y="295"/>
                </a:lnTo>
                <a:lnTo>
                  <a:pt x="144" y="292"/>
                </a:lnTo>
                <a:lnTo>
                  <a:pt x="146" y="288"/>
                </a:lnTo>
                <a:lnTo>
                  <a:pt x="149" y="284"/>
                </a:lnTo>
                <a:lnTo>
                  <a:pt x="151" y="280"/>
                </a:lnTo>
                <a:lnTo>
                  <a:pt x="152" y="276"/>
                </a:lnTo>
                <a:lnTo>
                  <a:pt x="155" y="271"/>
                </a:lnTo>
                <a:lnTo>
                  <a:pt x="157" y="267"/>
                </a:lnTo>
                <a:lnTo>
                  <a:pt x="159" y="262"/>
                </a:lnTo>
                <a:lnTo>
                  <a:pt x="162" y="257"/>
                </a:lnTo>
                <a:lnTo>
                  <a:pt x="164" y="252"/>
                </a:lnTo>
                <a:lnTo>
                  <a:pt x="165" y="247"/>
                </a:lnTo>
                <a:lnTo>
                  <a:pt x="167" y="243"/>
                </a:lnTo>
                <a:lnTo>
                  <a:pt x="168" y="238"/>
                </a:lnTo>
                <a:lnTo>
                  <a:pt x="168" y="233"/>
                </a:lnTo>
                <a:lnTo>
                  <a:pt x="169" y="228"/>
                </a:lnTo>
                <a:lnTo>
                  <a:pt x="169" y="224"/>
                </a:lnTo>
                <a:lnTo>
                  <a:pt x="168" y="221"/>
                </a:lnTo>
                <a:lnTo>
                  <a:pt x="168" y="219"/>
                </a:lnTo>
                <a:lnTo>
                  <a:pt x="168" y="217"/>
                </a:lnTo>
                <a:lnTo>
                  <a:pt x="168" y="215"/>
                </a:lnTo>
                <a:lnTo>
                  <a:pt x="167" y="214"/>
                </a:lnTo>
                <a:lnTo>
                  <a:pt x="166" y="214"/>
                </a:lnTo>
                <a:lnTo>
                  <a:pt x="166" y="215"/>
                </a:lnTo>
                <a:lnTo>
                  <a:pt x="165" y="215"/>
                </a:lnTo>
                <a:lnTo>
                  <a:pt x="165" y="217"/>
                </a:lnTo>
                <a:lnTo>
                  <a:pt x="164" y="218"/>
                </a:lnTo>
                <a:lnTo>
                  <a:pt x="164" y="220"/>
                </a:lnTo>
                <a:lnTo>
                  <a:pt x="163" y="222"/>
                </a:lnTo>
                <a:lnTo>
                  <a:pt x="163" y="224"/>
                </a:lnTo>
                <a:lnTo>
                  <a:pt x="162" y="226"/>
                </a:lnTo>
                <a:lnTo>
                  <a:pt x="162" y="229"/>
                </a:lnTo>
                <a:lnTo>
                  <a:pt x="161" y="231"/>
                </a:lnTo>
                <a:lnTo>
                  <a:pt x="160" y="235"/>
                </a:lnTo>
                <a:lnTo>
                  <a:pt x="159" y="238"/>
                </a:lnTo>
                <a:lnTo>
                  <a:pt x="157" y="243"/>
                </a:lnTo>
                <a:lnTo>
                  <a:pt x="155" y="246"/>
                </a:lnTo>
                <a:lnTo>
                  <a:pt x="153" y="251"/>
                </a:lnTo>
                <a:lnTo>
                  <a:pt x="151" y="256"/>
                </a:lnTo>
                <a:lnTo>
                  <a:pt x="148" y="261"/>
                </a:lnTo>
                <a:lnTo>
                  <a:pt x="145" y="266"/>
                </a:lnTo>
                <a:lnTo>
                  <a:pt x="142" y="272"/>
                </a:lnTo>
                <a:lnTo>
                  <a:pt x="138" y="277"/>
                </a:lnTo>
                <a:lnTo>
                  <a:pt x="133" y="282"/>
                </a:lnTo>
                <a:lnTo>
                  <a:pt x="128" y="287"/>
                </a:lnTo>
                <a:lnTo>
                  <a:pt x="123" y="292"/>
                </a:lnTo>
                <a:lnTo>
                  <a:pt x="118" y="296"/>
                </a:lnTo>
                <a:lnTo>
                  <a:pt x="118" y="295"/>
                </a:lnTo>
                <a:lnTo>
                  <a:pt x="118" y="292"/>
                </a:lnTo>
                <a:lnTo>
                  <a:pt x="119" y="290"/>
                </a:lnTo>
                <a:lnTo>
                  <a:pt x="121" y="286"/>
                </a:lnTo>
                <a:lnTo>
                  <a:pt x="123" y="282"/>
                </a:lnTo>
                <a:lnTo>
                  <a:pt x="126" y="278"/>
                </a:lnTo>
                <a:lnTo>
                  <a:pt x="130" y="273"/>
                </a:lnTo>
                <a:lnTo>
                  <a:pt x="133" y="268"/>
                </a:lnTo>
                <a:lnTo>
                  <a:pt x="137" y="262"/>
                </a:lnTo>
                <a:lnTo>
                  <a:pt x="141" y="256"/>
                </a:lnTo>
                <a:lnTo>
                  <a:pt x="145" y="250"/>
                </a:lnTo>
                <a:lnTo>
                  <a:pt x="148" y="244"/>
                </a:lnTo>
                <a:lnTo>
                  <a:pt x="151" y="238"/>
                </a:lnTo>
                <a:lnTo>
                  <a:pt x="153" y="230"/>
                </a:lnTo>
                <a:lnTo>
                  <a:pt x="155" y="223"/>
                </a:lnTo>
                <a:lnTo>
                  <a:pt x="156" y="216"/>
                </a:lnTo>
                <a:lnTo>
                  <a:pt x="154" y="223"/>
                </a:lnTo>
                <a:lnTo>
                  <a:pt x="152" y="230"/>
                </a:lnTo>
                <a:lnTo>
                  <a:pt x="150" y="236"/>
                </a:lnTo>
                <a:lnTo>
                  <a:pt x="147" y="241"/>
                </a:lnTo>
                <a:lnTo>
                  <a:pt x="145" y="246"/>
                </a:lnTo>
                <a:lnTo>
                  <a:pt x="142" y="249"/>
                </a:lnTo>
                <a:lnTo>
                  <a:pt x="139" y="253"/>
                </a:lnTo>
                <a:lnTo>
                  <a:pt x="136" y="256"/>
                </a:lnTo>
                <a:lnTo>
                  <a:pt x="133" y="259"/>
                </a:lnTo>
                <a:lnTo>
                  <a:pt x="130" y="262"/>
                </a:lnTo>
                <a:lnTo>
                  <a:pt x="127" y="264"/>
                </a:lnTo>
                <a:lnTo>
                  <a:pt x="124" y="265"/>
                </a:lnTo>
                <a:lnTo>
                  <a:pt x="122" y="266"/>
                </a:lnTo>
                <a:lnTo>
                  <a:pt x="119" y="267"/>
                </a:lnTo>
                <a:lnTo>
                  <a:pt x="118" y="267"/>
                </a:lnTo>
                <a:lnTo>
                  <a:pt x="117" y="267"/>
                </a:lnTo>
                <a:lnTo>
                  <a:pt x="116" y="266"/>
                </a:lnTo>
                <a:lnTo>
                  <a:pt x="115" y="264"/>
                </a:lnTo>
                <a:lnTo>
                  <a:pt x="116" y="262"/>
                </a:lnTo>
                <a:lnTo>
                  <a:pt x="117" y="259"/>
                </a:lnTo>
                <a:lnTo>
                  <a:pt x="118" y="255"/>
                </a:lnTo>
                <a:lnTo>
                  <a:pt x="118" y="251"/>
                </a:lnTo>
                <a:lnTo>
                  <a:pt x="120" y="247"/>
                </a:lnTo>
                <a:lnTo>
                  <a:pt x="123" y="243"/>
                </a:lnTo>
                <a:lnTo>
                  <a:pt x="125" y="239"/>
                </a:lnTo>
                <a:lnTo>
                  <a:pt x="127" y="234"/>
                </a:lnTo>
                <a:lnTo>
                  <a:pt x="130" y="230"/>
                </a:lnTo>
                <a:lnTo>
                  <a:pt x="132" y="225"/>
                </a:lnTo>
                <a:lnTo>
                  <a:pt x="135" y="222"/>
                </a:lnTo>
                <a:lnTo>
                  <a:pt x="137" y="218"/>
                </a:lnTo>
                <a:lnTo>
                  <a:pt x="139" y="216"/>
                </a:lnTo>
                <a:lnTo>
                  <a:pt x="140" y="214"/>
                </a:lnTo>
                <a:lnTo>
                  <a:pt x="142" y="212"/>
                </a:lnTo>
                <a:lnTo>
                  <a:pt x="143" y="210"/>
                </a:lnTo>
                <a:lnTo>
                  <a:pt x="144" y="208"/>
                </a:lnTo>
                <a:lnTo>
                  <a:pt x="145" y="206"/>
                </a:lnTo>
                <a:lnTo>
                  <a:pt x="146" y="203"/>
                </a:lnTo>
                <a:lnTo>
                  <a:pt x="146" y="201"/>
                </a:lnTo>
                <a:lnTo>
                  <a:pt x="147" y="199"/>
                </a:lnTo>
                <a:lnTo>
                  <a:pt x="147" y="197"/>
                </a:lnTo>
                <a:lnTo>
                  <a:pt x="147" y="195"/>
                </a:lnTo>
                <a:lnTo>
                  <a:pt x="147" y="192"/>
                </a:lnTo>
                <a:lnTo>
                  <a:pt x="146" y="190"/>
                </a:lnTo>
                <a:lnTo>
                  <a:pt x="146" y="188"/>
                </a:lnTo>
                <a:lnTo>
                  <a:pt x="145" y="185"/>
                </a:lnTo>
                <a:lnTo>
                  <a:pt x="145" y="183"/>
                </a:lnTo>
                <a:lnTo>
                  <a:pt x="144" y="181"/>
                </a:lnTo>
                <a:lnTo>
                  <a:pt x="143" y="178"/>
                </a:lnTo>
                <a:lnTo>
                  <a:pt x="142" y="176"/>
                </a:lnTo>
                <a:lnTo>
                  <a:pt x="141" y="176"/>
                </a:lnTo>
                <a:lnTo>
                  <a:pt x="140" y="176"/>
                </a:lnTo>
                <a:lnTo>
                  <a:pt x="140" y="176"/>
                </a:lnTo>
                <a:lnTo>
                  <a:pt x="140" y="177"/>
                </a:lnTo>
                <a:lnTo>
                  <a:pt x="140" y="179"/>
                </a:lnTo>
                <a:lnTo>
                  <a:pt x="140" y="181"/>
                </a:lnTo>
                <a:lnTo>
                  <a:pt x="140" y="183"/>
                </a:lnTo>
                <a:lnTo>
                  <a:pt x="141" y="187"/>
                </a:lnTo>
                <a:lnTo>
                  <a:pt x="141" y="189"/>
                </a:lnTo>
                <a:lnTo>
                  <a:pt x="141" y="191"/>
                </a:lnTo>
                <a:lnTo>
                  <a:pt x="141" y="193"/>
                </a:lnTo>
                <a:lnTo>
                  <a:pt x="140" y="195"/>
                </a:lnTo>
                <a:lnTo>
                  <a:pt x="140" y="197"/>
                </a:lnTo>
                <a:lnTo>
                  <a:pt x="139" y="200"/>
                </a:lnTo>
                <a:lnTo>
                  <a:pt x="138" y="203"/>
                </a:lnTo>
                <a:lnTo>
                  <a:pt x="136" y="207"/>
                </a:lnTo>
                <a:lnTo>
                  <a:pt x="134" y="211"/>
                </a:lnTo>
                <a:lnTo>
                  <a:pt x="133" y="215"/>
                </a:lnTo>
                <a:lnTo>
                  <a:pt x="130" y="219"/>
                </a:lnTo>
                <a:lnTo>
                  <a:pt x="128" y="223"/>
                </a:lnTo>
                <a:lnTo>
                  <a:pt x="126" y="227"/>
                </a:lnTo>
                <a:lnTo>
                  <a:pt x="124" y="232"/>
                </a:lnTo>
                <a:lnTo>
                  <a:pt x="121" y="236"/>
                </a:lnTo>
                <a:lnTo>
                  <a:pt x="119" y="240"/>
                </a:lnTo>
                <a:lnTo>
                  <a:pt x="118" y="243"/>
                </a:lnTo>
                <a:lnTo>
                  <a:pt x="116" y="246"/>
                </a:lnTo>
                <a:lnTo>
                  <a:pt x="114" y="248"/>
                </a:lnTo>
                <a:lnTo>
                  <a:pt x="112" y="250"/>
                </a:lnTo>
                <a:lnTo>
                  <a:pt x="111" y="253"/>
                </a:lnTo>
                <a:lnTo>
                  <a:pt x="109" y="256"/>
                </a:lnTo>
                <a:lnTo>
                  <a:pt x="108" y="259"/>
                </a:lnTo>
                <a:lnTo>
                  <a:pt x="107" y="263"/>
                </a:lnTo>
                <a:lnTo>
                  <a:pt x="107" y="266"/>
                </a:lnTo>
                <a:lnTo>
                  <a:pt x="107" y="270"/>
                </a:lnTo>
                <a:lnTo>
                  <a:pt x="106" y="273"/>
                </a:lnTo>
                <a:lnTo>
                  <a:pt x="106" y="277"/>
                </a:lnTo>
                <a:lnTo>
                  <a:pt x="106" y="280"/>
                </a:lnTo>
                <a:lnTo>
                  <a:pt x="106" y="282"/>
                </a:lnTo>
                <a:lnTo>
                  <a:pt x="105" y="285"/>
                </a:lnTo>
                <a:lnTo>
                  <a:pt x="105" y="286"/>
                </a:lnTo>
                <a:lnTo>
                  <a:pt x="104" y="287"/>
                </a:lnTo>
                <a:lnTo>
                  <a:pt x="103" y="288"/>
                </a:lnTo>
                <a:lnTo>
                  <a:pt x="102" y="287"/>
                </a:lnTo>
                <a:lnTo>
                  <a:pt x="100" y="286"/>
                </a:lnTo>
                <a:lnTo>
                  <a:pt x="98" y="284"/>
                </a:lnTo>
                <a:lnTo>
                  <a:pt x="97" y="282"/>
                </a:lnTo>
                <a:lnTo>
                  <a:pt x="95" y="279"/>
                </a:lnTo>
                <a:lnTo>
                  <a:pt x="94" y="276"/>
                </a:lnTo>
                <a:lnTo>
                  <a:pt x="94" y="272"/>
                </a:lnTo>
                <a:lnTo>
                  <a:pt x="93" y="268"/>
                </a:lnTo>
                <a:lnTo>
                  <a:pt x="93" y="264"/>
                </a:lnTo>
                <a:lnTo>
                  <a:pt x="92" y="259"/>
                </a:lnTo>
                <a:lnTo>
                  <a:pt x="92" y="253"/>
                </a:lnTo>
                <a:lnTo>
                  <a:pt x="92" y="248"/>
                </a:lnTo>
                <a:lnTo>
                  <a:pt x="92" y="242"/>
                </a:lnTo>
                <a:lnTo>
                  <a:pt x="91" y="235"/>
                </a:lnTo>
                <a:lnTo>
                  <a:pt x="91" y="228"/>
                </a:lnTo>
                <a:lnTo>
                  <a:pt x="91" y="220"/>
                </a:lnTo>
                <a:lnTo>
                  <a:pt x="90" y="212"/>
                </a:lnTo>
                <a:lnTo>
                  <a:pt x="90" y="203"/>
                </a:lnTo>
                <a:lnTo>
                  <a:pt x="89" y="197"/>
                </a:lnTo>
                <a:lnTo>
                  <a:pt x="87" y="190"/>
                </a:lnTo>
                <a:lnTo>
                  <a:pt x="86" y="181"/>
                </a:lnTo>
                <a:lnTo>
                  <a:pt x="85" y="173"/>
                </a:lnTo>
                <a:lnTo>
                  <a:pt x="83" y="162"/>
                </a:lnTo>
                <a:lnTo>
                  <a:pt x="80" y="151"/>
                </a:lnTo>
                <a:lnTo>
                  <a:pt x="77" y="139"/>
                </a:lnTo>
                <a:lnTo>
                  <a:pt x="73" y="127"/>
                </a:lnTo>
                <a:lnTo>
                  <a:pt x="69" y="114"/>
                </a:lnTo>
                <a:lnTo>
                  <a:pt x="64" y="102"/>
                </a:lnTo>
                <a:lnTo>
                  <a:pt x="58" y="88"/>
                </a:lnTo>
                <a:lnTo>
                  <a:pt x="52" y="75"/>
                </a:lnTo>
                <a:lnTo>
                  <a:pt x="46" y="61"/>
                </a:lnTo>
                <a:lnTo>
                  <a:pt x="39" y="48"/>
                </a:lnTo>
                <a:lnTo>
                  <a:pt x="30" y="35"/>
                </a:lnTo>
                <a:lnTo>
                  <a:pt x="21" y="23"/>
                </a:lnTo>
                <a:lnTo>
                  <a:pt x="18" y="20"/>
                </a:lnTo>
                <a:lnTo>
                  <a:pt x="17" y="17"/>
                </a:lnTo>
                <a:lnTo>
                  <a:pt x="15" y="14"/>
                </a:lnTo>
                <a:lnTo>
                  <a:pt x="12" y="11"/>
                </a:lnTo>
                <a:lnTo>
                  <a:pt x="10" y="9"/>
                </a:lnTo>
                <a:lnTo>
                  <a:pt x="8" y="7"/>
                </a:lnTo>
                <a:lnTo>
                  <a:pt x="6" y="5"/>
                </a:lnTo>
                <a:lnTo>
                  <a:pt x="4" y="3"/>
                </a:lnTo>
                <a:lnTo>
                  <a:pt x="2" y="2"/>
                </a:lnTo>
                <a:lnTo>
                  <a:pt x="1" y="1"/>
                </a:lnTo>
                <a:lnTo>
                  <a:pt x="0" y="0"/>
                </a:lnTo>
                <a:lnTo>
                  <a:pt x="0" y="1"/>
                </a:lnTo>
                <a:lnTo>
                  <a:pt x="0" y="2"/>
                </a:lnTo>
                <a:lnTo>
                  <a:pt x="1" y="4"/>
                </a:lnTo>
                <a:lnTo>
                  <a:pt x="3" y="6"/>
                </a:lnTo>
              </a:path>
            </a:pathLst>
          </a:custGeom>
          <a:solidFill>
            <a:srgbClr val="3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4" name="Freeform 20">
            <a:extLst>
              <a:ext uri="{FF2B5EF4-FFF2-40B4-BE49-F238E27FC236}">
                <a16:creationId xmlns:a16="http://schemas.microsoft.com/office/drawing/2014/main" id="{8FDB7AD0-BB7F-7042-865F-0254DC94A1A7}"/>
              </a:ext>
            </a:extLst>
          </p:cNvPr>
          <p:cNvSpPr>
            <a:spLocks/>
          </p:cNvSpPr>
          <p:nvPr/>
        </p:nvSpPr>
        <p:spPr bwMode="auto">
          <a:xfrm>
            <a:off x="8394701" y="2065339"/>
            <a:ext cx="849313" cy="962025"/>
          </a:xfrm>
          <a:custGeom>
            <a:avLst/>
            <a:gdLst>
              <a:gd name="T0" fmla="*/ 20 w 535"/>
              <a:gd name="T1" fmla="*/ 366 h 606"/>
              <a:gd name="T2" fmla="*/ 61 w 535"/>
              <a:gd name="T3" fmla="*/ 307 h 606"/>
              <a:gd name="T4" fmla="*/ 84 w 535"/>
              <a:gd name="T5" fmla="*/ 267 h 606"/>
              <a:gd name="T6" fmla="*/ 68 w 535"/>
              <a:gd name="T7" fmla="*/ 244 h 606"/>
              <a:gd name="T8" fmla="*/ 52 w 535"/>
              <a:gd name="T9" fmla="*/ 211 h 606"/>
              <a:gd name="T10" fmla="*/ 44 w 535"/>
              <a:gd name="T11" fmla="*/ 181 h 606"/>
              <a:gd name="T12" fmla="*/ 45 w 535"/>
              <a:gd name="T13" fmla="*/ 162 h 606"/>
              <a:gd name="T14" fmla="*/ 44 w 535"/>
              <a:gd name="T15" fmla="*/ 141 h 606"/>
              <a:gd name="T16" fmla="*/ 45 w 535"/>
              <a:gd name="T17" fmla="*/ 122 h 606"/>
              <a:gd name="T18" fmla="*/ 54 w 535"/>
              <a:gd name="T19" fmla="*/ 109 h 606"/>
              <a:gd name="T20" fmla="*/ 67 w 535"/>
              <a:gd name="T21" fmla="*/ 96 h 606"/>
              <a:gd name="T22" fmla="*/ 82 w 535"/>
              <a:gd name="T23" fmla="*/ 98 h 606"/>
              <a:gd name="T24" fmla="*/ 101 w 535"/>
              <a:gd name="T25" fmla="*/ 121 h 606"/>
              <a:gd name="T26" fmla="*/ 113 w 535"/>
              <a:gd name="T27" fmla="*/ 135 h 606"/>
              <a:gd name="T28" fmla="*/ 120 w 535"/>
              <a:gd name="T29" fmla="*/ 140 h 606"/>
              <a:gd name="T30" fmla="*/ 132 w 535"/>
              <a:gd name="T31" fmla="*/ 133 h 606"/>
              <a:gd name="T32" fmla="*/ 216 w 535"/>
              <a:gd name="T33" fmla="*/ 73 h 606"/>
              <a:gd name="T34" fmla="*/ 345 w 535"/>
              <a:gd name="T35" fmla="*/ 10 h 606"/>
              <a:gd name="T36" fmla="*/ 463 w 535"/>
              <a:gd name="T37" fmla="*/ 12 h 606"/>
              <a:gd name="T38" fmla="*/ 522 w 535"/>
              <a:gd name="T39" fmla="*/ 52 h 606"/>
              <a:gd name="T40" fmla="*/ 534 w 535"/>
              <a:gd name="T41" fmla="*/ 91 h 606"/>
              <a:gd name="T42" fmla="*/ 530 w 535"/>
              <a:gd name="T43" fmla="*/ 119 h 606"/>
              <a:gd name="T44" fmla="*/ 527 w 535"/>
              <a:gd name="T45" fmla="*/ 144 h 606"/>
              <a:gd name="T46" fmla="*/ 520 w 535"/>
              <a:gd name="T47" fmla="*/ 180 h 606"/>
              <a:gd name="T48" fmla="*/ 516 w 535"/>
              <a:gd name="T49" fmla="*/ 202 h 606"/>
              <a:gd name="T50" fmla="*/ 511 w 535"/>
              <a:gd name="T51" fmla="*/ 223 h 606"/>
              <a:gd name="T52" fmla="*/ 510 w 535"/>
              <a:gd name="T53" fmla="*/ 246 h 606"/>
              <a:gd name="T54" fmla="*/ 509 w 535"/>
              <a:gd name="T55" fmla="*/ 269 h 606"/>
              <a:gd name="T56" fmla="*/ 502 w 535"/>
              <a:gd name="T57" fmla="*/ 275 h 606"/>
              <a:gd name="T58" fmla="*/ 493 w 535"/>
              <a:gd name="T59" fmla="*/ 279 h 606"/>
              <a:gd name="T60" fmla="*/ 489 w 535"/>
              <a:gd name="T61" fmla="*/ 284 h 606"/>
              <a:gd name="T62" fmla="*/ 486 w 535"/>
              <a:gd name="T63" fmla="*/ 296 h 606"/>
              <a:gd name="T64" fmla="*/ 477 w 535"/>
              <a:gd name="T65" fmla="*/ 320 h 606"/>
              <a:gd name="T66" fmla="*/ 465 w 535"/>
              <a:gd name="T67" fmla="*/ 349 h 606"/>
              <a:gd name="T68" fmla="*/ 451 w 535"/>
              <a:gd name="T69" fmla="*/ 375 h 606"/>
              <a:gd name="T70" fmla="*/ 440 w 535"/>
              <a:gd name="T71" fmla="*/ 406 h 606"/>
              <a:gd name="T72" fmla="*/ 428 w 535"/>
              <a:gd name="T73" fmla="*/ 429 h 606"/>
              <a:gd name="T74" fmla="*/ 410 w 535"/>
              <a:gd name="T75" fmla="*/ 455 h 606"/>
              <a:gd name="T76" fmla="*/ 389 w 535"/>
              <a:gd name="T77" fmla="*/ 487 h 606"/>
              <a:gd name="T78" fmla="*/ 371 w 535"/>
              <a:gd name="T79" fmla="*/ 520 h 606"/>
              <a:gd name="T80" fmla="*/ 359 w 535"/>
              <a:gd name="T81" fmla="*/ 546 h 606"/>
              <a:gd name="T82" fmla="*/ 349 w 535"/>
              <a:gd name="T83" fmla="*/ 563 h 606"/>
              <a:gd name="T84" fmla="*/ 340 w 535"/>
              <a:gd name="T85" fmla="*/ 571 h 606"/>
              <a:gd name="T86" fmla="*/ 329 w 535"/>
              <a:gd name="T87" fmla="*/ 571 h 606"/>
              <a:gd name="T88" fmla="*/ 313 w 535"/>
              <a:gd name="T89" fmla="*/ 570 h 606"/>
              <a:gd name="T90" fmla="*/ 292 w 535"/>
              <a:gd name="T91" fmla="*/ 570 h 606"/>
              <a:gd name="T92" fmla="*/ 280 w 535"/>
              <a:gd name="T93" fmla="*/ 571 h 606"/>
              <a:gd name="T94" fmla="*/ 262 w 535"/>
              <a:gd name="T95" fmla="*/ 568 h 606"/>
              <a:gd name="T96" fmla="*/ 242 w 535"/>
              <a:gd name="T97" fmla="*/ 560 h 606"/>
              <a:gd name="T98" fmla="*/ 234 w 535"/>
              <a:gd name="T99" fmla="*/ 559 h 606"/>
              <a:gd name="T100" fmla="*/ 219 w 535"/>
              <a:gd name="T101" fmla="*/ 574 h 606"/>
              <a:gd name="T102" fmla="*/ 192 w 535"/>
              <a:gd name="T103" fmla="*/ 593 h 606"/>
              <a:gd name="T104" fmla="*/ 154 w 535"/>
              <a:gd name="T105" fmla="*/ 601 h 606"/>
              <a:gd name="T106" fmla="*/ 87 w 535"/>
              <a:gd name="T107" fmla="*/ 528 h 606"/>
              <a:gd name="T108" fmla="*/ 22 w 535"/>
              <a:gd name="T109" fmla="*/ 43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5" h="606">
                <a:moveTo>
                  <a:pt x="0" y="396"/>
                </a:moveTo>
                <a:lnTo>
                  <a:pt x="4" y="390"/>
                </a:lnTo>
                <a:lnTo>
                  <a:pt x="9" y="383"/>
                </a:lnTo>
                <a:lnTo>
                  <a:pt x="14" y="375"/>
                </a:lnTo>
                <a:lnTo>
                  <a:pt x="20" y="366"/>
                </a:lnTo>
                <a:lnTo>
                  <a:pt x="27" y="357"/>
                </a:lnTo>
                <a:lnTo>
                  <a:pt x="34" y="347"/>
                </a:lnTo>
                <a:lnTo>
                  <a:pt x="47" y="326"/>
                </a:lnTo>
                <a:lnTo>
                  <a:pt x="54" y="316"/>
                </a:lnTo>
                <a:lnTo>
                  <a:pt x="61" y="307"/>
                </a:lnTo>
                <a:lnTo>
                  <a:pt x="66" y="297"/>
                </a:lnTo>
                <a:lnTo>
                  <a:pt x="72" y="288"/>
                </a:lnTo>
                <a:lnTo>
                  <a:pt x="77" y="280"/>
                </a:lnTo>
                <a:lnTo>
                  <a:pt x="81" y="273"/>
                </a:lnTo>
                <a:lnTo>
                  <a:pt x="84" y="267"/>
                </a:lnTo>
                <a:lnTo>
                  <a:pt x="85" y="263"/>
                </a:lnTo>
                <a:lnTo>
                  <a:pt x="81" y="259"/>
                </a:lnTo>
                <a:lnTo>
                  <a:pt x="76" y="255"/>
                </a:lnTo>
                <a:lnTo>
                  <a:pt x="72" y="250"/>
                </a:lnTo>
                <a:lnTo>
                  <a:pt x="68" y="244"/>
                </a:lnTo>
                <a:lnTo>
                  <a:pt x="64" y="238"/>
                </a:lnTo>
                <a:lnTo>
                  <a:pt x="61" y="232"/>
                </a:lnTo>
                <a:lnTo>
                  <a:pt x="57" y="225"/>
                </a:lnTo>
                <a:lnTo>
                  <a:pt x="54" y="218"/>
                </a:lnTo>
                <a:lnTo>
                  <a:pt x="52" y="211"/>
                </a:lnTo>
                <a:lnTo>
                  <a:pt x="49" y="205"/>
                </a:lnTo>
                <a:lnTo>
                  <a:pt x="47" y="198"/>
                </a:lnTo>
                <a:lnTo>
                  <a:pt x="46" y="192"/>
                </a:lnTo>
                <a:lnTo>
                  <a:pt x="45" y="186"/>
                </a:lnTo>
                <a:lnTo>
                  <a:pt x="44" y="181"/>
                </a:lnTo>
                <a:lnTo>
                  <a:pt x="44" y="177"/>
                </a:lnTo>
                <a:lnTo>
                  <a:pt x="44" y="173"/>
                </a:lnTo>
                <a:lnTo>
                  <a:pt x="44" y="170"/>
                </a:lnTo>
                <a:lnTo>
                  <a:pt x="45" y="166"/>
                </a:lnTo>
                <a:lnTo>
                  <a:pt x="45" y="162"/>
                </a:lnTo>
                <a:lnTo>
                  <a:pt x="45" y="158"/>
                </a:lnTo>
                <a:lnTo>
                  <a:pt x="45" y="154"/>
                </a:lnTo>
                <a:lnTo>
                  <a:pt x="45" y="150"/>
                </a:lnTo>
                <a:lnTo>
                  <a:pt x="44" y="145"/>
                </a:lnTo>
                <a:lnTo>
                  <a:pt x="44" y="141"/>
                </a:lnTo>
                <a:lnTo>
                  <a:pt x="44" y="137"/>
                </a:lnTo>
                <a:lnTo>
                  <a:pt x="44" y="133"/>
                </a:lnTo>
                <a:lnTo>
                  <a:pt x="44" y="129"/>
                </a:lnTo>
                <a:lnTo>
                  <a:pt x="44" y="125"/>
                </a:lnTo>
                <a:lnTo>
                  <a:pt x="45" y="122"/>
                </a:lnTo>
                <a:lnTo>
                  <a:pt x="45" y="119"/>
                </a:lnTo>
                <a:lnTo>
                  <a:pt x="46" y="117"/>
                </a:lnTo>
                <a:lnTo>
                  <a:pt x="48" y="115"/>
                </a:lnTo>
                <a:lnTo>
                  <a:pt x="51" y="112"/>
                </a:lnTo>
                <a:lnTo>
                  <a:pt x="54" y="109"/>
                </a:lnTo>
                <a:lnTo>
                  <a:pt x="56" y="106"/>
                </a:lnTo>
                <a:lnTo>
                  <a:pt x="59" y="103"/>
                </a:lnTo>
                <a:lnTo>
                  <a:pt x="62" y="100"/>
                </a:lnTo>
                <a:lnTo>
                  <a:pt x="64" y="98"/>
                </a:lnTo>
                <a:lnTo>
                  <a:pt x="67" y="96"/>
                </a:lnTo>
                <a:lnTo>
                  <a:pt x="70" y="95"/>
                </a:lnTo>
                <a:lnTo>
                  <a:pt x="72" y="94"/>
                </a:lnTo>
                <a:lnTo>
                  <a:pt x="75" y="95"/>
                </a:lnTo>
                <a:lnTo>
                  <a:pt x="78" y="96"/>
                </a:lnTo>
                <a:lnTo>
                  <a:pt x="82" y="98"/>
                </a:lnTo>
                <a:lnTo>
                  <a:pt x="85" y="101"/>
                </a:lnTo>
                <a:lnTo>
                  <a:pt x="89" y="105"/>
                </a:lnTo>
                <a:lnTo>
                  <a:pt x="93" y="110"/>
                </a:lnTo>
                <a:lnTo>
                  <a:pt x="98" y="117"/>
                </a:lnTo>
                <a:lnTo>
                  <a:pt x="101" y="121"/>
                </a:lnTo>
                <a:lnTo>
                  <a:pt x="104" y="125"/>
                </a:lnTo>
                <a:lnTo>
                  <a:pt x="106" y="128"/>
                </a:lnTo>
                <a:lnTo>
                  <a:pt x="109" y="131"/>
                </a:lnTo>
                <a:lnTo>
                  <a:pt x="111" y="133"/>
                </a:lnTo>
                <a:lnTo>
                  <a:pt x="113" y="135"/>
                </a:lnTo>
                <a:lnTo>
                  <a:pt x="115" y="137"/>
                </a:lnTo>
                <a:lnTo>
                  <a:pt x="116" y="138"/>
                </a:lnTo>
                <a:lnTo>
                  <a:pt x="118" y="139"/>
                </a:lnTo>
                <a:lnTo>
                  <a:pt x="119" y="139"/>
                </a:lnTo>
                <a:lnTo>
                  <a:pt x="120" y="140"/>
                </a:lnTo>
                <a:lnTo>
                  <a:pt x="121" y="140"/>
                </a:lnTo>
                <a:lnTo>
                  <a:pt x="122" y="140"/>
                </a:lnTo>
                <a:lnTo>
                  <a:pt x="123" y="140"/>
                </a:lnTo>
                <a:lnTo>
                  <a:pt x="125" y="138"/>
                </a:lnTo>
                <a:lnTo>
                  <a:pt x="132" y="133"/>
                </a:lnTo>
                <a:lnTo>
                  <a:pt x="142" y="124"/>
                </a:lnTo>
                <a:lnTo>
                  <a:pt x="157" y="114"/>
                </a:lnTo>
                <a:lnTo>
                  <a:pt x="174" y="101"/>
                </a:lnTo>
                <a:lnTo>
                  <a:pt x="194" y="87"/>
                </a:lnTo>
                <a:lnTo>
                  <a:pt x="216" y="73"/>
                </a:lnTo>
                <a:lnTo>
                  <a:pt x="240" y="58"/>
                </a:lnTo>
                <a:lnTo>
                  <a:pt x="265" y="44"/>
                </a:lnTo>
                <a:lnTo>
                  <a:pt x="291" y="31"/>
                </a:lnTo>
                <a:lnTo>
                  <a:pt x="318" y="19"/>
                </a:lnTo>
                <a:lnTo>
                  <a:pt x="345" y="10"/>
                </a:lnTo>
                <a:lnTo>
                  <a:pt x="371" y="3"/>
                </a:lnTo>
                <a:lnTo>
                  <a:pt x="396" y="0"/>
                </a:lnTo>
                <a:lnTo>
                  <a:pt x="420" y="0"/>
                </a:lnTo>
                <a:lnTo>
                  <a:pt x="443" y="5"/>
                </a:lnTo>
                <a:lnTo>
                  <a:pt x="463" y="12"/>
                </a:lnTo>
                <a:lnTo>
                  <a:pt x="480" y="19"/>
                </a:lnTo>
                <a:lnTo>
                  <a:pt x="494" y="27"/>
                </a:lnTo>
                <a:lnTo>
                  <a:pt x="506" y="35"/>
                </a:lnTo>
                <a:lnTo>
                  <a:pt x="515" y="44"/>
                </a:lnTo>
                <a:lnTo>
                  <a:pt x="522" y="52"/>
                </a:lnTo>
                <a:lnTo>
                  <a:pt x="527" y="60"/>
                </a:lnTo>
                <a:lnTo>
                  <a:pt x="531" y="68"/>
                </a:lnTo>
                <a:lnTo>
                  <a:pt x="533" y="76"/>
                </a:lnTo>
                <a:lnTo>
                  <a:pt x="534" y="84"/>
                </a:lnTo>
                <a:lnTo>
                  <a:pt x="534" y="91"/>
                </a:lnTo>
                <a:lnTo>
                  <a:pt x="534" y="98"/>
                </a:lnTo>
                <a:lnTo>
                  <a:pt x="533" y="104"/>
                </a:lnTo>
                <a:lnTo>
                  <a:pt x="532" y="110"/>
                </a:lnTo>
                <a:lnTo>
                  <a:pt x="531" y="115"/>
                </a:lnTo>
                <a:lnTo>
                  <a:pt x="530" y="119"/>
                </a:lnTo>
                <a:lnTo>
                  <a:pt x="530" y="123"/>
                </a:lnTo>
                <a:lnTo>
                  <a:pt x="529" y="128"/>
                </a:lnTo>
                <a:lnTo>
                  <a:pt x="528" y="133"/>
                </a:lnTo>
                <a:lnTo>
                  <a:pt x="528" y="139"/>
                </a:lnTo>
                <a:lnTo>
                  <a:pt x="527" y="144"/>
                </a:lnTo>
                <a:lnTo>
                  <a:pt x="526" y="150"/>
                </a:lnTo>
                <a:lnTo>
                  <a:pt x="524" y="162"/>
                </a:lnTo>
                <a:lnTo>
                  <a:pt x="523" y="168"/>
                </a:lnTo>
                <a:lnTo>
                  <a:pt x="522" y="174"/>
                </a:lnTo>
                <a:lnTo>
                  <a:pt x="520" y="180"/>
                </a:lnTo>
                <a:lnTo>
                  <a:pt x="519" y="185"/>
                </a:lnTo>
                <a:lnTo>
                  <a:pt x="518" y="190"/>
                </a:lnTo>
                <a:lnTo>
                  <a:pt x="517" y="195"/>
                </a:lnTo>
                <a:lnTo>
                  <a:pt x="516" y="199"/>
                </a:lnTo>
                <a:lnTo>
                  <a:pt x="516" y="202"/>
                </a:lnTo>
                <a:lnTo>
                  <a:pt x="515" y="206"/>
                </a:lnTo>
                <a:lnTo>
                  <a:pt x="514" y="210"/>
                </a:lnTo>
                <a:lnTo>
                  <a:pt x="513" y="214"/>
                </a:lnTo>
                <a:lnTo>
                  <a:pt x="512" y="218"/>
                </a:lnTo>
                <a:lnTo>
                  <a:pt x="511" y="223"/>
                </a:lnTo>
                <a:lnTo>
                  <a:pt x="511" y="227"/>
                </a:lnTo>
                <a:lnTo>
                  <a:pt x="510" y="232"/>
                </a:lnTo>
                <a:lnTo>
                  <a:pt x="510" y="237"/>
                </a:lnTo>
                <a:lnTo>
                  <a:pt x="510" y="242"/>
                </a:lnTo>
                <a:lnTo>
                  <a:pt x="510" y="246"/>
                </a:lnTo>
                <a:lnTo>
                  <a:pt x="510" y="251"/>
                </a:lnTo>
                <a:lnTo>
                  <a:pt x="509" y="255"/>
                </a:lnTo>
                <a:lnTo>
                  <a:pt x="509" y="259"/>
                </a:lnTo>
                <a:lnTo>
                  <a:pt x="509" y="267"/>
                </a:lnTo>
                <a:lnTo>
                  <a:pt x="509" y="269"/>
                </a:lnTo>
                <a:lnTo>
                  <a:pt x="508" y="271"/>
                </a:lnTo>
                <a:lnTo>
                  <a:pt x="507" y="272"/>
                </a:lnTo>
                <a:lnTo>
                  <a:pt x="505" y="273"/>
                </a:lnTo>
                <a:lnTo>
                  <a:pt x="504" y="274"/>
                </a:lnTo>
                <a:lnTo>
                  <a:pt x="502" y="275"/>
                </a:lnTo>
                <a:lnTo>
                  <a:pt x="500" y="276"/>
                </a:lnTo>
                <a:lnTo>
                  <a:pt x="498" y="277"/>
                </a:lnTo>
                <a:lnTo>
                  <a:pt x="496" y="278"/>
                </a:lnTo>
                <a:lnTo>
                  <a:pt x="495" y="278"/>
                </a:lnTo>
                <a:lnTo>
                  <a:pt x="493" y="279"/>
                </a:lnTo>
                <a:lnTo>
                  <a:pt x="492" y="280"/>
                </a:lnTo>
                <a:lnTo>
                  <a:pt x="490" y="281"/>
                </a:lnTo>
                <a:lnTo>
                  <a:pt x="489" y="282"/>
                </a:lnTo>
                <a:lnTo>
                  <a:pt x="489" y="283"/>
                </a:lnTo>
                <a:lnTo>
                  <a:pt x="489" y="284"/>
                </a:lnTo>
                <a:lnTo>
                  <a:pt x="488" y="285"/>
                </a:lnTo>
                <a:lnTo>
                  <a:pt x="488" y="287"/>
                </a:lnTo>
                <a:lnTo>
                  <a:pt x="488" y="289"/>
                </a:lnTo>
                <a:lnTo>
                  <a:pt x="487" y="292"/>
                </a:lnTo>
                <a:lnTo>
                  <a:pt x="486" y="296"/>
                </a:lnTo>
                <a:lnTo>
                  <a:pt x="484" y="300"/>
                </a:lnTo>
                <a:lnTo>
                  <a:pt x="483" y="305"/>
                </a:lnTo>
                <a:lnTo>
                  <a:pt x="481" y="310"/>
                </a:lnTo>
                <a:lnTo>
                  <a:pt x="479" y="315"/>
                </a:lnTo>
                <a:lnTo>
                  <a:pt x="477" y="320"/>
                </a:lnTo>
                <a:lnTo>
                  <a:pt x="475" y="326"/>
                </a:lnTo>
                <a:lnTo>
                  <a:pt x="473" y="332"/>
                </a:lnTo>
                <a:lnTo>
                  <a:pt x="470" y="338"/>
                </a:lnTo>
                <a:lnTo>
                  <a:pt x="468" y="343"/>
                </a:lnTo>
                <a:lnTo>
                  <a:pt x="465" y="349"/>
                </a:lnTo>
                <a:lnTo>
                  <a:pt x="462" y="355"/>
                </a:lnTo>
                <a:lnTo>
                  <a:pt x="459" y="360"/>
                </a:lnTo>
                <a:lnTo>
                  <a:pt x="456" y="365"/>
                </a:lnTo>
                <a:lnTo>
                  <a:pt x="454" y="370"/>
                </a:lnTo>
                <a:lnTo>
                  <a:pt x="451" y="375"/>
                </a:lnTo>
                <a:lnTo>
                  <a:pt x="449" y="380"/>
                </a:lnTo>
                <a:lnTo>
                  <a:pt x="447" y="385"/>
                </a:lnTo>
                <a:lnTo>
                  <a:pt x="444" y="396"/>
                </a:lnTo>
                <a:lnTo>
                  <a:pt x="442" y="401"/>
                </a:lnTo>
                <a:lnTo>
                  <a:pt x="440" y="406"/>
                </a:lnTo>
                <a:lnTo>
                  <a:pt x="438" y="411"/>
                </a:lnTo>
                <a:lnTo>
                  <a:pt x="436" y="416"/>
                </a:lnTo>
                <a:lnTo>
                  <a:pt x="433" y="420"/>
                </a:lnTo>
                <a:lnTo>
                  <a:pt x="430" y="425"/>
                </a:lnTo>
                <a:lnTo>
                  <a:pt x="428" y="429"/>
                </a:lnTo>
                <a:lnTo>
                  <a:pt x="424" y="434"/>
                </a:lnTo>
                <a:lnTo>
                  <a:pt x="421" y="438"/>
                </a:lnTo>
                <a:lnTo>
                  <a:pt x="417" y="443"/>
                </a:lnTo>
                <a:lnTo>
                  <a:pt x="414" y="449"/>
                </a:lnTo>
                <a:lnTo>
                  <a:pt x="410" y="455"/>
                </a:lnTo>
                <a:lnTo>
                  <a:pt x="406" y="461"/>
                </a:lnTo>
                <a:lnTo>
                  <a:pt x="402" y="467"/>
                </a:lnTo>
                <a:lnTo>
                  <a:pt x="398" y="474"/>
                </a:lnTo>
                <a:lnTo>
                  <a:pt x="393" y="480"/>
                </a:lnTo>
                <a:lnTo>
                  <a:pt x="389" y="487"/>
                </a:lnTo>
                <a:lnTo>
                  <a:pt x="385" y="494"/>
                </a:lnTo>
                <a:lnTo>
                  <a:pt x="382" y="501"/>
                </a:lnTo>
                <a:lnTo>
                  <a:pt x="378" y="507"/>
                </a:lnTo>
                <a:lnTo>
                  <a:pt x="375" y="514"/>
                </a:lnTo>
                <a:lnTo>
                  <a:pt x="371" y="520"/>
                </a:lnTo>
                <a:lnTo>
                  <a:pt x="369" y="526"/>
                </a:lnTo>
                <a:lnTo>
                  <a:pt x="366" y="532"/>
                </a:lnTo>
                <a:lnTo>
                  <a:pt x="363" y="537"/>
                </a:lnTo>
                <a:lnTo>
                  <a:pt x="361" y="542"/>
                </a:lnTo>
                <a:lnTo>
                  <a:pt x="359" y="546"/>
                </a:lnTo>
                <a:lnTo>
                  <a:pt x="357" y="550"/>
                </a:lnTo>
                <a:lnTo>
                  <a:pt x="355" y="554"/>
                </a:lnTo>
                <a:lnTo>
                  <a:pt x="353" y="558"/>
                </a:lnTo>
                <a:lnTo>
                  <a:pt x="351" y="561"/>
                </a:lnTo>
                <a:lnTo>
                  <a:pt x="349" y="563"/>
                </a:lnTo>
                <a:lnTo>
                  <a:pt x="348" y="565"/>
                </a:lnTo>
                <a:lnTo>
                  <a:pt x="346" y="567"/>
                </a:lnTo>
                <a:lnTo>
                  <a:pt x="344" y="569"/>
                </a:lnTo>
                <a:lnTo>
                  <a:pt x="342" y="570"/>
                </a:lnTo>
                <a:lnTo>
                  <a:pt x="340" y="571"/>
                </a:lnTo>
                <a:lnTo>
                  <a:pt x="338" y="571"/>
                </a:lnTo>
                <a:lnTo>
                  <a:pt x="335" y="571"/>
                </a:lnTo>
                <a:lnTo>
                  <a:pt x="333" y="571"/>
                </a:lnTo>
                <a:lnTo>
                  <a:pt x="331" y="571"/>
                </a:lnTo>
                <a:lnTo>
                  <a:pt x="329" y="571"/>
                </a:lnTo>
                <a:lnTo>
                  <a:pt x="326" y="570"/>
                </a:lnTo>
                <a:lnTo>
                  <a:pt x="323" y="570"/>
                </a:lnTo>
                <a:lnTo>
                  <a:pt x="320" y="570"/>
                </a:lnTo>
                <a:lnTo>
                  <a:pt x="317" y="570"/>
                </a:lnTo>
                <a:lnTo>
                  <a:pt x="313" y="570"/>
                </a:lnTo>
                <a:lnTo>
                  <a:pt x="310" y="570"/>
                </a:lnTo>
                <a:lnTo>
                  <a:pt x="302" y="570"/>
                </a:lnTo>
                <a:lnTo>
                  <a:pt x="299" y="570"/>
                </a:lnTo>
                <a:lnTo>
                  <a:pt x="296" y="570"/>
                </a:lnTo>
                <a:lnTo>
                  <a:pt x="292" y="570"/>
                </a:lnTo>
                <a:lnTo>
                  <a:pt x="290" y="571"/>
                </a:lnTo>
                <a:lnTo>
                  <a:pt x="287" y="571"/>
                </a:lnTo>
                <a:lnTo>
                  <a:pt x="285" y="571"/>
                </a:lnTo>
                <a:lnTo>
                  <a:pt x="283" y="571"/>
                </a:lnTo>
                <a:lnTo>
                  <a:pt x="280" y="571"/>
                </a:lnTo>
                <a:lnTo>
                  <a:pt x="277" y="571"/>
                </a:lnTo>
                <a:lnTo>
                  <a:pt x="274" y="570"/>
                </a:lnTo>
                <a:lnTo>
                  <a:pt x="270" y="570"/>
                </a:lnTo>
                <a:lnTo>
                  <a:pt x="266" y="569"/>
                </a:lnTo>
                <a:lnTo>
                  <a:pt x="262" y="568"/>
                </a:lnTo>
                <a:lnTo>
                  <a:pt x="255" y="565"/>
                </a:lnTo>
                <a:lnTo>
                  <a:pt x="251" y="564"/>
                </a:lnTo>
                <a:lnTo>
                  <a:pt x="248" y="562"/>
                </a:lnTo>
                <a:lnTo>
                  <a:pt x="245" y="561"/>
                </a:lnTo>
                <a:lnTo>
                  <a:pt x="242" y="560"/>
                </a:lnTo>
                <a:lnTo>
                  <a:pt x="240" y="559"/>
                </a:lnTo>
                <a:lnTo>
                  <a:pt x="238" y="558"/>
                </a:lnTo>
                <a:lnTo>
                  <a:pt x="237" y="557"/>
                </a:lnTo>
                <a:lnTo>
                  <a:pt x="236" y="558"/>
                </a:lnTo>
                <a:lnTo>
                  <a:pt x="234" y="559"/>
                </a:lnTo>
                <a:lnTo>
                  <a:pt x="232" y="561"/>
                </a:lnTo>
                <a:lnTo>
                  <a:pt x="230" y="564"/>
                </a:lnTo>
                <a:lnTo>
                  <a:pt x="227" y="567"/>
                </a:lnTo>
                <a:lnTo>
                  <a:pt x="223" y="570"/>
                </a:lnTo>
                <a:lnTo>
                  <a:pt x="219" y="574"/>
                </a:lnTo>
                <a:lnTo>
                  <a:pt x="214" y="577"/>
                </a:lnTo>
                <a:lnTo>
                  <a:pt x="209" y="581"/>
                </a:lnTo>
                <a:lnTo>
                  <a:pt x="204" y="585"/>
                </a:lnTo>
                <a:lnTo>
                  <a:pt x="198" y="589"/>
                </a:lnTo>
                <a:lnTo>
                  <a:pt x="192" y="593"/>
                </a:lnTo>
                <a:lnTo>
                  <a:pt x="186" y="597"/>
                </a:lnTo>
                <a:lnTo>
                  <a:pt x="179" y="601"/>
                </a:lnTo>
                <a:lnTo>
                  <a:pt x="173" y="605"/>
                </a:lnTo>
                <a:lnTo>
                  <a:pt x="164" y="605"/>
                </a:lnTo>
                <a:lnTo>
                  <a:pt x="154" y="601"/>
                </a:lnTo>
                <a:lnTo>
                  <a:pt x="143" y="592"/>
                </a:lnTo>
                <a:lnTo>
                  <a:pt x="130" y="580"/>
                </a:lnTo>
                <a:lnTo>
                  <a:pt x="116" y="565"/>
                </a:lnTo>
                <a:lnTo>
                  <a:pt x="102" y="547"/>
                </a:lnTo>
                <a:lnTo>
                  <a:pt x="87" y="528"/>
                </a:lnTo>
                <a:lnTo>
                  <a:pt x="72" y="507"/>
                </a:lnTo>
                <a:lnTo>
                  <a:pt x="58" y="487"/>
                </a:lnTo>
                <a:lnTo>
                  <a:pt x="45" y="467"/>
                </a:lnTo>
                <a:lnTo>
                  <a:pt x="32" y="448"/>
                </a:lnTo>
                <a:lnTo>
                  <a:pt x="22" y="431"/>
                </a:lnTo>
                <a:lnTo>
                  <a:pt x="13" y="417"/>
                </a:lnTo>
                <a:lnTo>
                  <a:pt x="6" y="406"/>
                </a:lnTo>
                <a:lnTo>
                  <a:pt x="2" y="399"/>
                </a:lnTo>
                <a:lnTo>
                  <a:pt x="0" y="396"/>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5" name="Freeform 21">
            <a:extLst>
              <a:ext uri="{FF2B5EF4-FFF2-40B4-BE49-F238E27FC236}">
                <a16:creationId xmlns:a16="http://schemas.microsoft.com/office/drawing/2014/main" id="{EB0EEE1C-8A1F-5F41-97DF-AF2CAFBC7099}"/>
              </a:ext>
            </a:extLst>
          </p:cNvPr>
          <p:cNvSpPr>
            <a:spLocks/>
          </p:cNvSpPr>
          <p:nvPr/>
        </p:nvSpPr>
        <p:spPr bwMode="auto">
          <a:xfrm>
            <a:off x="8394700" y="2482850"/>
            <a:ext cx="368300" cy="534988"/>
          </a:xfrm>
          <a:custGeom>
            <a:avLst/>
            <a:gdLst>
              <a:gd name="T0" fmla="*/ 230 w 232"/>
              <a:gd name="T1" fmla="*/ 290 h 337"/>
              <a:gd name="T2" fmla="*/ 224 w 232"/>
              <a:gd name="T3" fmla="*/ 296 h 337"/>
              <a:gd name="T4" fmla="*/ 213 w 232"/>
              <a:gd name="T5" fmla="*/ 306 h 337"/>
              <a:gd name="T6" fmla="*/ 199 w 232"/>
              <a:gd name="T7" fmla="*/ 316 h 337"/>
              <a:gd name="T8" fmla="*/ 181 w 232"/>
              <a:gd name="T9" fmla="*/ 328 h 337"/>
              <a:gd name="T10" fmla="*/ 160 w 232"/>
              <a:gd name="T11" fmla="*/ 336 h 337"/>
              <a:gd name="T12" fmla="*/ 127 w 232"/>
              <a:gd name="T13" fmla="*/ 311 h 337"/>
              <a:gd name="T14" fmla="*/ 85 w 232"/>
              <a:gd name="T15" fmla="*/ 260 h 337"/>
              <a:gd name="T16" fmla="*/ 44 w 232"/>
              <a:gd name="T17" fmla="*/ 200 h 337"/>
              <a:gd name="T18" fmla="*/ 13 w 232"/>
              <a:gd name="T19" fmla="*/ 151 h 337"/>
              <a:gd name="T20" fmla="*/ 0 w 232"/>
              <a:gd name="T21" fmla="*/ 131 h 337"/>
              <a:gd name="T22" fmla="*/ 14 w 232"/>
              <a:gd name="T23" fmla="*/ 110 h 337"/>
              <a:gd name="T24" fmla="*/ 33 w 232"/>
              <a:gd name="T25" fmla="*/ 83 h 337"/>
              <a:gd name="T26" fmla="*/ 59 w 232"/>
              <a:gd name="T27" fmla="*/ 43 h 337"/>
              <a:gd name="T28" fmla="*/ 75 w 232"/>
              <a:gd name="T29" fmla="*/ 17 h 337"/>
              <a:gd name="T30" fmla="*/ 83 w 232"/>
              <a:gd name="T31" fmla="*/ 0 h 337"/>
              <a:gd name="T32" fmla="*/ 73 w 232"/>
              <a:gd name="T33" fmla="*/ 24 h 337"/>
              <a:gd name="T34" fmla="*/ 63 w 232"/>
              <a:gd name="T35" fmla="*/ 55 h 337"/>
              <a:gd name="T36" fmla="*/ 56 w 232"/>
              <a:gd name="T37" fmla="*/ 90 h 337"/>
              <a:gd name="T38" fmla="*/ 55 w 232"/>
              <a:gd name="T39" fmla="*/ 128 h 337"/>
              <a:gd name="T40" fmla="*/ 64 w 232"/>
              <a:gd name="T41" fmla="*/ 164 h 337"/>
              <a:gd name="T42" fmla="*/ 84 w 232"/>
              <a:gd name="T43" fmla="*/ 193 h 337"/>
              <a:gd name="T44" fmla="*/ 98 w 232"/>
              <a:gd name="T45" fmla="*/ 197 h 337"/>
              <a:gd name="T46" fmla="*/ 107 w 232"/>
              <a:gd name="T47" fmla="*/ 186 h 337"/>
              <a:gd name="T48" fmla="*/ 110 w 232"/>
              <a:gd name="T49" fmla="*/ 164 h 337"/>
              <a:gd name="T50" fmla="*/ 107 w 232"/>
              <a:gd name="T51" fmla="*/ 140 h 337"/>
              <a:gd name="T52" fmla="*/ 101 w 232"/>
              <a:gd name="T53" fmla="*/ 121 h 337"/>
              <a:gd name="T54" fmla="*/ 98 w 232"/>
              <a:gd name="T55" fmla="*/ 101 h 337"/>
              <a:gd name="T56" fmla="*/ 100 w 232"/>
              <a:gd name="T57" fmla="*/ 78 h 337"/>
              <a:gd name="T58" fmla="*/ 104 w 232"/>
              <a:gd name="T59" fmla="*/ 54 h 337"/>
              <a:gd name="T60" fmla="*/ 109 w 232"/>
              <a:gd name="T61" fmla="*/ 33 h 337"/>
              <a:gd name="T62" fmla="*/ 116 w 232"/>
              <a:gd name="T63" fmla="*/ 17 h 337"/>
              <a:gd name="T64" fmla="*/ 117 w 232"/>
              <a:gd name="T65" fmla="*/ 57 h 337"/>
              <a:gd name="T66" fmla="*/ 124 w 232"/>
              <a:gd name="T67" fmla="*/ 102 h 337"/>
              <a:gd name="T68" fmla="*/ 136 w 232"/>
              <a:gd name="T69" fmla="*/ 149 h 337"/>
              <a:gd name="T70" fmla="*/ 155 w 232"/>
              <a:gd name="T71" fmla="*/ 196 h 337"/>
              <a:gd name="T72" fmla="*/ 179 w 232"/>
              <a:gd name="T73" fmla="*/ 237 h 337"/>
              <a:gd name="T74" fmla="*/ 196 w 232"/>
              <a:gd name="T75" fmla="*/ 258 h 337"/>
              <a:gd name="T76" fmla="*/ 207 w 232"/>
              <a:gd name="T77" fmla="*/ 269 h 337"/>
              <a:gd name="T78" fmla="*/ 215 w 232"/>
              <a:gd name="T79" fmla="*/ 277 h 337"/>
              <a:gd name="T80" fmla="*/ 223 w 232"/>
              <a:gd name="T81" fmla="*/ 284 h 337"/>
              <a:gd name="T82" fmla="*/ 229 w 232"/>
              <a:gd name="T83" fmla="*/ 28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337">
                <a:moveTo>
                  <a:pt x="231" y="289"/>
                </a:moveTo>
                <a:lnTo>
                  <a:pt x="231" y="289"/>
                </a:lnTo>
                <a:lnTo>
                  <a:pt x="230" y="290"/>
                </a:lnTo>
                <a:lnTo>
                  <a:pt x="228" y="291"/>
                </a:lnTo>
                <a:lnTo>
                  <a:pt x="226" y="293"/>
                </a:lnTo>
                <a:lnTo>
                  <a:pt x="224" y="296"/>
                </a:lnTo>
                <a:lnTo>
                  <a:pt x="221" y="299"/>
                </a:lnTo>
                <a:lnTo>
                  <a:pt x="217" y="302"/>
                </a:lnTo>
                <a:lnTo>
                  <a:pt x="213" y="306"/>
                </a:lnTo>
                <a:lnTo>
                  <a:pt x="209" y="308"/>
                </a:lnTo>
                <a:lnTo>
                  <a:pt x="204" y="312"/>
                </a:lnTo>
                <a:lnTo>
                  <a:pt x="199" y="316"/>
                </a:lnTo>
                <a:lnTo>
                  <a:pt x="193" y="320"/>
                </a:lnTo>
                <a:lnTo>
                  <a:pt x="187" y="324"/>
                </a:lnTo>
                <a:lnTo>
                  <a:pt x="181" y="328"/>
                </a:lnTo>
                <a:lnTo>
                  <a:pt x="174" y="332"/>
                </a:lnTo>
                <a:lnTo>
                  <a:pt x="169" y="336"/>
                </a:lnTo>
                <a:lnTo>
                  <a:pt x="160" y="336"/>
                </a:lnTo>
                <a:lnTo>
                  <a:pt x="150" y="332"/>
                </a:lnTo>
                <a:lnTo>
                  <a:pt x="139" y="323"/>
                </a:lnTo>
                <a:lnTo>
                  <a:pt x="127" y="311"/>
                </a:lnTo>
                <a:lnTo>
                  <a:pt x="113" y="297"/>
                </a:lnTo>
                <a:lnTo>
                  <a:pt x="99" y="279"/>
                </a:lnTo>
                <a:lnTo>
                  <a:pt x="85" y="260"/>
                </a:lnTo>
                <a:lnTo>
                  <a:pt x="70" y="240"/>
                </a:lnTo>
                <a:lnTo>
                  <a:pt x="57" y="220"/>
                </a:lnTo>
                <a:lnTo>
                  <a:pt x="44" y="200"/>
                </a:lnTo>
                <a:lnTo>
                  <a:pt x="31" y="182"/>
                </a:lnTo>
                <a:lnTo>
                  <a:pt x="21" y="165"/>
                </a:lnTo>
                <a:lnTo>
                  <a:pt x="13" y="151"/>
                </a:lnTo>
                <a:lnTo>
                  <a:pt x="6" y="140"/>
                </a:lnTo>
                <a:lnTo>
                  <a:pt x="2" y="134"/>
                </a:lnTo>
                <a:lnTo>
                  <a:pt x="0" y="131"/>
                </a:lnTo>
                <a:lnTo>
                  <a:pt x="4" y="125"/>
                </a:lnTo>
                <a:lnTo>
                  <a:pt x="9" y="118"/>
                </a:lnTo>
                <a:lnTo>
                  <a:pt x="14" y="110"/>
                </a:lnTo>
                <a:lnTo>
                  <a:pt x="19" y="101"/>
                </a:lnTo>
                <a:lnTo>
                  <a:pt x="26" y="92"/>
                </a:lnTo>
                <a:lnTo>
                  <a:pt x="33" y="83"/>
                </a:lnTo>
                <a:lnTo>
                  <a:pt x="46" y="62"/>
                </a:lnTo>
                <a:lnTo>
                  <a:pt x="53" y="52"/>
                </a:lnTo>
                <a:lnTo>
                  <a:pt x="59" y="43"/>
                </a:lnTo>
                <a:lnTo>
                  <a:pt x="64" y="33"/>
                </a:lnTo>
                <a:lnTo>
                  <a:pt x="70" y="25"/>
                </a:lnTo>
                <a:lnTo>
                  <a:pt x="75" y="17"/>
                </a:lnTo>
                <a:lnTo>
                  <a:pt x="79" y="10"/>
                </a:lnTo>
                <a:lnTo>
                  <a:pt x="82" y="4"/>
                </a:lnTo>
                <a:lnTo>
                  <a:pt x="83" y="0"/>
                </a:lnTo>
                <a:lnTo>
                  <a:pt x="80" y="7"/>
                </a:lnTo>
                <a:lnTo>
                  <a:pt x="77" y="15"/>
                </a:lnTo>
                <a:lnTo>
                  <a:pt x="73" y="24"/>
                </a:lnTo>
                <a:lnTo>
                  <a:pt x="70" y="33"/>
                </a:lnTo>
                <a:lnTo>
                  <a:pt x="66" y="44"/>
                </a:lnTo>
                <a:lnTo>
                  <a:pt x="63" y="55"/>
                </a:lnTo>
                <a:lnTo>
                  <a:pt x="59" y="66"/>
                </a:lnTo>
                <a:lnTo>
                  <a:pt x="58" y="78"/>
                </a:lnTo>
                <a:lnTo>
                  <a:pt x="56" y="90"/>
                </a:lnTo>
                <a:lnTo>
                  <a:pt x="55" y="102"/>
                </a:lnTo>
                <a:lnTo>
                  <a:pt x="54" y="115"/>
                </a:lnTo>
                <a:lnTo>
                  <a:pt x="55" y="128"/>
                </a:lnTo>
                <a:lnTo>
                  <a:pt x="57" y="140"/>
                </a:lnTo>
                <a:lnTo>
                  <a:pt x="59" y="152"/>
                </a:lnTo>
                <a:lnTo>
                  <a:pt x="64" y="164"/>
                </a:lnTo>
                <a:lnTo>
                  <a:pt x="71" y="176"/>
                </a:lnTo>
                <a:lnTo>
                  <a:pt x="78" y="186"/>
                </a:lnTo>
                <a:lnTo>
                  <a:pt x="84" y="193"/>
                </a:lnTo>
                <a:lnTo>
                  <a:pt x="90" y="196"/>
                </a:lnTo>
                <a:lnTo>
                  <a:pt x="95" y="198"/>
                </a:lnTo>
                <a:lnTo>
                  <a:pt x="98" y="197"/>
                </a:lnTo>
                <a:lnTo>
                  <a:pt x="102" y="196"/>
                </a:lnTo>
                <a:lnTo>
                  <a:pt x="104" y="192"/>
                </a:lnTo>
                <a:lnTo>
                  <a:pt x="107" y="186"/>
                </a:lnTo>
                <a:lnTo>
                  <a:pt x="108" y="180"/>
                </a:lnTo>
                <a:lnTo>
                  <a:pt x="109" y="172"/>
                </a:lnTo>
                <a:lnTo>
                  <a:pt x="110" y="164"/>
                </a:lnTo>
                <a:lnTo>
                  <a:pt x="110" y="156"/>
                </a:lnTo>
                <a:lnTo>
                  <a:pt x="109" y="148"/>
                </a:lnTo>
                <a:lnTo>
                  <a:pt x="107" y="140"/>
                </a:lnTo>
                <a:lnTo>
                  <a:pt x="106" y="133"/>
                </a:lnTo>
                <a:lnTo>
                  <a:pt x="103" y="127"/>
                </a:lnTo>
                <a:lnTo>
                  <a:pt x="101" y="121"/>
                </a:lnTo>
                <a:lnTo>
                  <a:pt x="100" y="115"/>
                </a:lnTo>
                <a:lnTo>
                  <a:pt x="99" y="108"/>
                </a:lnTo>
                <a:lnTo>
                  <a:pt x="98" y="101"/>
                </a:lnTo>
                <a:lnTo>
                  <a:pt x="98" y="93"/>
                </a:lnTo>
                <a:lnTo>
                  <a:pt x="99" y="85"/>
                </a:lnTo>
                <a:lnTo>
                  <a:pt x="100" y="78"/>
                </a:lnTo>
                <a:lnTo>
                  <a:pt x="101" y="70"/>
                </a:lnTo>
                <a:lnTo>
                  <a:pt x="102" y="62"/>
                </a:lnTo>
                <a:lnTo>
                  <a:pt x="104" y="54"/>
                </a:lnTo>
                <a:lnTo>
                  <a:pt x="106" y="47"/>
                </a:lnTo>
                <a:lnTo>
                  <a:pt x="107" y="40"/>
                </a:lnTo>
                <a:lnTo>
                  <a:pt x="109" y="33"/>
                </a:lnTo>
                <a:lnTo>
                  <a:pt x="112" y="27"/>
                </a:lnTo>
                <a:lnTo>
                  <a:pt x="114" y="22"/>
                </a:lnTo>
                <a:lnTo>
                  <a:pt x="116" y="17"/>
                </a:lnTo>
                <a:lnTo>
                  <a:pt x="115" y="28"/>
                </a:lnTo>
                <a:lnTo>
                  <a:pt x="116" y="42"/>
                </a:lnTo>
                <a:lnTo>
                  <a:pt x="117" y="57"/>
                </a:lnTo>
                <a:lnTo>
                  <a:pt x="119" y="72"/>
                </a:lnTo>
                <a:lnTo>
                  <a:pt x="121" y="86"/>
                </a:lnTo>
                <a:lnTo>
                  <a:pt x="124" y="102"/>
                </a:lnTo>
                <a:lnTo>
                  <a:pt x="128" y="118"/>
                </a:lnTo>
                <a:lnTo>
                  <a:pt x="132" y="134"/>
                </a:lnTo>
                <a:lnTo>
                  <a:pt x="136" y="149"/>
                </a:lnTo>
                <a:lnTo>
                  <a:pt x="141" y="165"/>
                </a:lnTo>
                <a:lnTo>
                  <a:pt x="148" y="181"/>
                </a:lnTo>
                <a:lnTo>
                  <a:pt x="155" y="196"/>
                </a:lnTo>
                <a:lnTo>
                  <a:pt x="162" y="210"/>
                </a:lnTo>
                <a:lnTo>
                  <a:pt x="171" y="224"/>
                </a:lnTo>
                <a:lnTo>
                  <a:pt x="179" y="237"/>
                </a:lnTo>
                <a:lnTo>
                  <a:pt x="188" y="250"/>
                </a:lnTo>
                <a:lnTo>
                  <a:pt x="192" y="254"/>
                </a:lnTo>
                <a:lnTo>
                  <a:pt x="196" y="258"/>
                </a:lnTo>
                <a:lnTo>
                  <a:pt x="200" y="262"/>
                </a:lnTo>
                <a:lnTo>
                  <a:pt x="203" y="266"/>
                </a:lnTo>
                <a:lnTo>
                  <a:pt x="207" y="269"/>
                </a:lnTo>
                <a:lnTo>
                  <a:pt x="210" y="272"/>
                </a:lnTo>
                <a:lnTo>
                  <a:pt x="212" y="275"/>
                </a:lnTo>
                <a:lnTo>
                  <a:pt x="215" y="277"/>
                </a:lnTo>
                <a:lnTo>
                  <a:pt x="218" y="280"/>
                </a:lnTo>
                <a:lnTo>
                  <a:pt x="221" y="282"/>
                </a:lnTo>
                <a:lnTo>
                  <a:pt x="223" y="284"/>
                </a:lnTo>
                <a:lnTo>
                  <a:pt x="225" y="285"/>
                </a:lnTo>
                <a:lnTo>
                  <a:pt x="227" y="286"/>
                </a:lnTo>
                <a:lnTo>
                  <a:pt x="229" y="287"/>
                </a:lnTo>
                <a:lnTo>
                  <a:pt x="230" y="288"/>
                </a:lnTo>
                <a:lnTo>
                  <a:pt x="231" y="289"/>
                </a:lnTo>
              </a:path>
            </a:pathLst>
          </a:custGeom>
          <a:solidFill>
            <a:srgbClr val="C6877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6" name="Freeform 22">
            <a:extLst>
              <a:ext uri="{FF2B5EF4-FFF2-40B4-BE49-F238E27FC236}">
                <a16:creationId xmlns:a16="http://schemas.microsoft.com/office/drawing/2014/main" id="{F9042B76-5B02-544F-83B8-4552C97B959E}"/>
              </a:ext>
            </a:extLst>
          </p:cNvPr>
          <p:cNvSpPr>
            <a:spLocks/>
          </p:cNvSpPr>
          <p:nvPr/>
        </p:nvSpPr>
        <p:spPr bwMode="auto">
          <a:xfrm>
            <a:off x="8394700" y="2482850"/>
            <a:ext cx="368300" cy="534988"/>
          </a:xfrm>
          <a:custGeom>
            <a:avLst/>
            <a:gdLst>
              <a:gd name="T0" fmla="*/ 79 w 232"/>
              <a:gd name="T1" fmla="*/ 10 h 337"/>
              <a:gd name="T2" fmla="*/ 64 w 232"/>
              <a:gd name="T3" fmla="*/ 33 h 337"/>
              <a:gd name="T4" fmla="*/ 46 w 232"/>
              <a:gd name="T5" fmla="*/ 62 h 337"/>
              <a:gd name="T6" fmla="*/ 19 w 232"/>
              <a:gd name="T7" fmla="*/ 101 h 337"/>
              <a:gd name="T8" fmla="*/ 4 w 232"/>
              <a:gd name="T9" fmla="*/ 125 h 337"/>
              <a:gd name="T10" fmla="*/ 6 w 232"/>
              <a:gd name="T11" fmla="*/ 140 h 337"/>
              <a:gd name="T12" fmla="*/ 31 w 232"/>
              <a:gd name="T13" fmla="*/ 182 h 337"/>
              <a:gd name="T14" fmla="*/ 70 w 232"/>
              <a:gd name="T15" fmla="*/ 240 h 337"/>
              <a:gd name="T16" fmla="*/ 113 w 232"/>
              <a:gd name="T17" fmla="*/ 297 h 337"/>
              <a:gd name="T18" fmla="*/ 150 w 232"/>
              <a:gd name="T19" fmla="*/ 332 h 337"/>
              <a:gd name="T20" fmla="*/ 174 w 232"/>
              <a:gd name="T21" fmla="*/ 332 h 337"/>
              <a:gd name="T22" fmla="*/ 193 w 232"/>
              <a:gd name="T23" fmla="*/ 320 h 337"/>
              <a:gd name="T24" fmla="*/ 209 w 232"/>
              <a:gd name="T25" fmla="*/ 308 h 337"/>
              <a:gd name="T26" fmla="*/ 221 w 232"/>
              <a:gd name="T27" fmla="*/ 299 h 337"/>
              <a:gd name="T28" fmla="*/ 228 w 232"/>
              <a:gd name="T29" fmla="*/ 291 h 337"/>
              <a:gd name="T30" fmla="*/ 230 w 232"/>
              <a:gd name="T31" fmla="*/ 288 h 337"/>
              <a:gd name="T32" fmla="*/ 225 w 232"/>
              <a:gd name="T33" fmla="*/ 285 h 337"/>
              <a:gd name="T34" fmla="*/ 218 w 232"/>
              <a:gd name="T35" fmla="*/ 280 h 337"/>
              <a:gd name="T36" fmla="*/ 210 w 232"/>
              <a:gd name="T37" fmla="*/ 272 h 337"/>
              <a:gd name="T38" fmla="*/ 200 w 232"/>
              <a:gd name="T39" fmla="*/ 262 h 337"/>
              <a:gd name="T40" fmla="*/ 188 w 232"/>
              <a:gd name="T41" fmla="*/ 250 h 337"/>
              <a:gd name="T42" fmla="*/ 159 w 232"/>
              <a:gd name="T43" fmla="*/ 210 h 337"/>
              <a:gd name="T44" fmla="*/ 137 w 232"/>
              <a:gd name="T45" fmla="*/ 170 h 337"/>
              <a:gd name="T46" fmla="*/ 123 w 232"/>
              <a:gd name="T47" fmla="*/ 127 h 337"/>
              <a:gd name="T48" fmla="*/ 115 w 232"/>
              <a:gd name="T49" fmla="*/ 82 h 337"/>
              <a:gd name="T50" fmla="*/ 114 w 232"/>
              <a:gd name="T51" fmla="*/ 33 h 337"/>
              <a:gd name="T52" fmla="*/ 111 w 232"/>
              <a:gd name="T53" fmla="*/ 47 h 337"/>
              <a:gd name="T54" fmla="*/ 109 w 232"/>
              <a:gd name="T55" fmla="*/ 85 h 337"/>
              <a:gd name="T56" fmla="*/ 112 w 232"/>
              <a:gd name="T57" fmla="*/ 117 h 337"/>
              <a:gd name="T58" fmla="*/ 118 w 232"/>
              <a:gd name="T59" fmla="*/ 144 h 337"/>
              <a:gd name="T60" fmla="*/ 127 w 232"/>
              <a:gd name="T61" fmla="*/ 170 h 337"/>
              <a:gd name="T62" fmla="*/ 139 w 232"/>
              <a:gd name="T63" fmla="*/ 198 h 337"/>
              <a:gd name="T64" fmla="*/ 157 w 232"/>
              <a:gd name="T65" fmla="*/ 232 h 337"/>
              <a:gd name="T66" fmla="*/ 173 w 232"/>
              <a:gd name="T67" fmla="*/ 258 h 337"/>
              <a:gd name="T68" fmla="*/ 182 w 232"/>
              <a:gd name="T69" fmla="*/ 276 h 337"/>
              <a:gd name="T70" fmla="*/ 181 w 232"/>
              <a:gd name="T71" fmla="*/ 281 h 337"/>
              <a:gd name="T72" fmla="*/ 164 w 232"/>
              <a:gd name="T73" fmla="*/ 270 h 337"/>
              <a:gd name="T74" fmla="*/ 139 w 232"/>
              <a:gd name="T75" fmla="*/ 252 h 337"/>
              <a:gd name="T76" fmla="*/ 117 w 232"/>
              <a:gd name="T77" fmla="*/ 235 h 337"/>
              <a:gd name="T78" fmla="*/ 96 w 232"/>
              <a:gd name="T79" fmla="*/ 218 h 337"/>
              <a:gd name="T80" fmla="*/ 79 w 232"/>
              <a:gd name="T81" fmla="*/ 199 h 337"/>
              <a:gd name="T82" fmla="*/ 63 w 232"/>
              <a:gd name="T83" fmla="*/ 181 h 337"/>
              <a:gd name="T84" fmla="*/ 48 w 232"/>
              <a:gd name="T85" fmla="*/ 156 h 337"/>
              <a:gd name="T86" fmla="*/ 40 w 232"/>
              <a:gd name="T87" fmla="*/ 130 h 337"/>
              <a:gd name="T88" fmla="*/ 41 w 232"/>
              <a:gd name="T89" fmla="*/ 102 h 337"/>
              <a:gd name="T90" fmla="*/ 50 w 232"/>
              <a:gd name="T91" fmla="*/ 70 h 337"/>
              <a:gd name="T92" fmla="*/ 67 w 232"/>
              <a:gd name="T93" fmla="*/ 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 h="337">
                <a:moveTo>
                  <a:pt x="83" y="0"/>
                </a:moveTo>
                <a:lnTo>
                  <a:pt x="82" y="4"/>
                </a:lnTo>
                <a:lnTo>
                  <a:pt x="79" y="10"/>
                </a:lnTo>
                <a:lnTo>
                  <a:pt x="75" y="17"/>
                </a:lnTo>
                <a:lnTo>
                  <a:pt x="70" y="25"/>
                </a:lnTo>
                <a:lnTo>
                  <a:pt x="64" y="33"/>
                </a:lnTo>
                <a:lnTo>
                  <a:pt x="59" y="43"/>
                </a:lnTo>
                <a:lnTo>
                  <a:pt x="53" y="52"/>
                </a:lnTo>
                <a:lnTo>
                  <a:pt x="46" y="62"/>
                </a:lnTo>
                <a:lnTo>
                  <a:pt x="33" y="83"/>
                </a:lnTo>
                <a:lnTo>
                  <a:pt x="26" y="92"/>
                </a:lnTo>
                <a:lnTo>
                  <a:pt x="19" y="101"/>
                </a:lnTo>
                <a:lnTo>
                  <a:pt x="14" y="110"/>
                </a:lnTo>
                <a:lnTo>
                  <a:pt x="9" y="118"/>
                </a:lnTo>
                <a:lnTo>
                  <a:pt x="4" y="125"/>
                </a:lnTo>
                <a:lnTo>
                  <a:pt x="0" y="131"/>
                </a:lnTo>
                <a:lnTo>
                  <a:pt x="2" y="134"/>
                </a:lnTo>
                <a:lnTo>
                  <a:pt x="6" y="140"/>
                </a:lnTo>
                <a:lnTo>
                  <a:pt x="13" y="151"/>
                </a:lnTo>
                <a:lnTo>
                  <a:pt x="21" y="165"/>
                </a:lnTo>
                <a:lnTo>
                  <a:pt x="31" y="182"/>
                </a:lnTo>
                <a:lnTo>
                  <a:pt x="44" y="200"/>
                </a:lnTo>
                <a:lnTo>
                  <a:pt x="57" y="220"/>
                </a:lnTo>
                <a:lnTo>
                  <a:pt x="70" y="240"/>
                </a:lnTo>
                <a:lnTo>
                  <a:pt x="85" y="260"/>
                </a:lnTo>
                <a:lnTo>
                  <a:pt x="99" y="279"/>
                </a:lnTo>
                <a:lnTo>
                  <a:pt x="113" y="297"/>
                </a:lnTo>
                <a:lnTo>
                  <a:pt x="127" y="311"/>
                </a:lnTo>
                <a:lnTo>
                  <a:pt x="139" y="323"/>
                </a:lnTo>
                <a:lnTo>
                  <a:pt x="150" y="332"/>
                </a:lnTo>
                <a:lnTo>
                  <a:pt x="160" y="336"/>
                </a:lnTo>
                <a:lnTo>
                  <a:pt x="169" y="336"/>
                </a:lnTo>
                <a:lnTo>
                  <a:pt x="174" y="332"/>
                </a:lnTo>
                <a:lnTo>
                  <a:pt x="181" y="328"/>
                </a:lnTo>
                <a:lnTo>
                  <a:pt x="187" y="324"/>
                </a:lnTo>
                <a:lnTo>
                  <a:pt x="193" y="320"/>
                </a:lnTo>
                <a:lnTo>
                  <a:pt x="199" y="316"/>
                </a:lnTo>
                <a:lnTo>
                  <a:pt x="204" y="312"/>
                </a:lnTo>
                <a:lnTo>
                  <a:pt x="209" y="308"/>
                </a:lnTo>
                <a:lnTo>
                  <a:pt x="213" y="306"/>
                </a:lnTo>
                <a:lnTo>
                  <a:pt x="217" y="302"/>
                </a:lnTo>
                <a:lnTo>
                  <a:pt x="221" y="299"/>
                </a:lnTo>
                <a:lnTo>
                  <a:pt x="224" y="296"/>
                </a:lnTo>
                <a:lnTo>
                  <a:pt x="226" y="293"/>
                </a:lnTo>
                <a:lnTo>
                  <a:pt x="228" y="291"/>
                </a:lnTo>
                <a:lnTo>
                  <a:pt x="230" y="290"/>
                </a:lnTo>
                <a:lnTo>
                  <a:pt x="231" y="289"/>
                </a:lnTo>
                <a:lnTo>
                  <a:pt x="230" y="288"/>
                </a:lnTo>
                <a:lnTo>
                  <a:pt x="229" y="287"/>
                </a:lnTo>
                <a:lnTo>
                  <a:pt x="227" y="286"/>
                </a:lnTo>
                <a:lnTo>
                  <a:pt x="225" y="285"/>
                </a:lnTo>
                <a:lnTo>
                  <a:pt x="223" y="284"/>
                </a:lnTo>
                <a:lnTo>
                  <a:pt x="221" y="282"/>
                </a:lnTo>
                <a:lnTo>
                  <a:pt x="218" y="280"/>
                </a:lnTo>
                <a:lnTo>
                  <a:pt x="215" y="277"/>
                </a:lnTo>
                <a:lnTo>
                  <a:pt x="212" y="275"/>
                </a:lnTo>
                <a:lnTo>
                  <a:pt x="210" y="272"/>
                </a:lnTo>
                <a:lnTo>
                  <a:pt x="207" y="269"/>
                </a:lnTo>
                <a:lnTo>
                  <a:pt x="203" y="266"/>
                </a:lnTo>
                <a:lnTo>
                  <a:pt x="200" y="262"/>
                </a:lnTo>
                <a:lnTo>
                  <a:pt x="196" y="258"/>
                </a:lnTo>
                <a:lnTo>
                  <a:pt x="192" y="254"/>
                </a:lnTo>
                <a:lnTo>
                  <a:pt x="188" y="250"/>
                </a:lnTo>
                <a:lnTo>
                  <a:pt x="178" y="237"/>
                </a:lnTo>
                <a:lnTo>
                  <a:pt x="169" y="223"/>
                </a:lnTo>
                <a:lnTo>
                  <a:pt x="159" y="210"/>
                </a:lnTo>
                <a:lnTo>
                  <a:pt x="151" y="196"/>
                </a:lnTo>
                <a:lnTo>
                  <a:pt x="144" y="183"/>
                </a:lnTo>
                <a:lnTo>
                  <a:pt x="137" y="170"/>
                </a:lnTo>
                <a:lnTo>
                  <a:pt x="132" y="155"/>
                </a:lnTo>
                <a:lnTo>
                  <a:pt x="127" y="141"/>
                </a:lnTo>
                <a:lnTo>
                  <a:pt x="123" y="127"/>
                </a:lnTo>
                <a:lnTo>
                  <a:pt x="120" y="112"/>
                </a:lnTo>
                <a:lnTo>
                  <a:pt x="117" y="97"/>
                </a:lnTo>
                <a:lnTo>
                  <a:pt x="115" y="82"/>
                </a:lnTo>
                <a:lnTo>
                  <a:pt x="114" y="66"/>
                </a:lnTo>
                <a:lnTo>
                  <a:pt x="114" y="50"/>
                </a:lnTo>
                <a:lnTo>
                  <a:pt x="114" y="33"/>
                </a:lnTo>
                <a:lnTo>
                  <a:pt x="116" y="17"/>
                </a:lnTo>
                <a:lnTo>
                  <a:pt x="113" y="32"/>
                </a:lnTo>
                <a:lnTo>
                  <a:pt x="111" y="47"/>
                </a:lnTo>
                <a:lnTo>
                  <a:pt x="110" y="61"/>
                </a:lnTo>
                <a:lnTo>
                  <a:pt x="109" y="74"/>
                </a:lnTo>
                <a:lnTo>
                  <a:pt x="109" y="85"/>
                </a:lnTo>
                <a:lnTo>
                  <a:pt x="110" y="97"/>
                </a:lnTo>
                <a:lnTo>
                  <a:pt x="110" y="107"/>
                </a:lnTo>
                <a:lnTo>
                  <a:pt x="112" y="117"/>
                </a:lnTo>
                <a:lnTo>
                  <a:pt x="113" y="127"/>
                </a:lnTo>
                <a:lnTo>
                  <a:pt x="115" y="136"/>
                </a:lnTo>
                <a:lnTo>
                  <a:pt x="118" y="144"/>
                </a:lnTo>
                <a:lnTo>
                  <a:pt x="121" y="153"/>
                </a:lnTo>
                <a:lnTo>
                  <a:pt x="124" y="161"/>
                </a:lnTo>
                <a:lnTo>
                  <a:pt x="127" y="170"/>
                </a:lnTo>
                <a:lnTo>
                  <a:pt x="130" y="178"/>
                </a:lnTo>
                <a:lnTo>
                  <a:pt x="134" y="186"/>
                </a:lnTo>
                <a:lnTo>
                  <a:pt x="139" y="198"/>
                </a:lnTo>
                <a:lnTo>
                  <a:pt x="145" y="210"/>
                </a:lnTo>
                <a:lnTo>
                  <a:pt x="151" y="221"/>
                </a:lnTo>
                <a:lnTo>
                  <a:pt x="157" y="232"/>
                </a:lnTo>
                <a:lnTo>
                  <a:pt x="163" y="242"/>
                </a:lnTo>
                <a:lnTo>
                  <a:pt x="169" y="251"/>
                </a:lnTo>
                <a:lnTo>
                  <a:pt x="173" y="258"/>
                </a:lnTo>
                <a:lnTo>
                  <a:pt x="177" y="265"/>
                </a:lnTo>
                <a:lnTo>
                  <a:pt x="180" y="271"/>
                </a:lnTo>
                <a:lnTo>
                  <a:pt x="182" y="276"/>
                </a:lnTo>
                <a:lnTo>
                  <a:pt x="183" y="279"/>
                </a:lnTo>
                <a:lnTo>
                  <a:pt x="183" y="281"/>
                </a:lnTo>
                <a:lnTo>
                  <a:pt x="181" y="281"/>
                </a:lnTo>
                <a:lnTo>
                  <a:pt x="177" y="279"/>
                </a:lnTo>
                <a:lnTo>
                  <a:pt x="172" y="276"/>
                </a:lnTo>
                <a:lnTo>
                  <a:pt x="164" y="270"/>
                </a:lnTo>
                <a:lnTo>
                  <a:pt x="156" y="264"/>
                </a:lnTo>
                <a:lnTo>
                  <a:pt x="147" y="258"/>
                </a:lnTo>
                <a:lnTo>
                  <a:pt x="139" y="252"/>
                </a:lnTo>
                <a:lnTo>
                  <a:pt x="132" y="247"/>
                </a:lnTo>
                <a:lnTo>
                  <a:pt x="124" y="241"/>
                </a:lnTo>
                <a:lnTo>
                  <a:pt x="117" y="235"/>
                </a:lnTo>
                <a:lnTo>
                  <a:pt x="110" y="229"/>
                </a:lnTo>
                <a:lnTo>
                  <a:pt x="103" y="223"/>
                </a:lnTo>
                <a:lnTo>
                  <a:pt x="96" y="218"/>
                </a:lnTo>
                <a:lnTo>
                  <a:pt x="91" y="212"/>
                </a:lnTo>
                <a:lnTo>
                  <a:pt x="85" y="206"/>
                </a:lnTo>
                <a:lnTo>
                  <a:pt x="79" y="199"/>
                </a:lnTo>
                <a:lnTo>
                  <a:pt x="73" y="194"/>
                </a:lnTo>
                <a:lnTo>
                  <a:pt x="68" y="188"/>
                </a:lnTo>
                <a:lnTo>
                  <a:pt x="63" y="181"/>
                </a:lnTo>
                <a:lnTo>
                  <a:pt x="58" y="174"/>
                </a:lnTo>
                <a:lnTo>
                  <a:pt x="53" y="165"/>
                </a:lnTo>
                <a:lnTo>
                  <a:pt x="48" y="156"/>
                </a:lnTo>
                <a:lnTo>
                  <a:pt x="44" y="147"/>
                </a:lnTo>
                <a:lnTo>
                  <a:pt x="42" y="139"/>
                </a:lnTo>
                <a:lnTo>
                  <a:pt x="40" y="130"/>
                </a:lnTo>
                <a:lnTo>
                  <a:pt x="39" y="121"/>
                </a:lnTo>
                <a:lnTo>
                  <a:pt x="39" y="112"/>
                </a:lnTo>
                <a:lnTo>
                  <a:pt x="41" y="102"/>
                </a:lnTo>
                <a:lnTo>
                  <a:pt x="43" y="92"/>
                </a:lnTo>
                <a:lnTo>
                  <a:pt x="46" y="82"/>
                </a:lnTo>
                <a:lnTo>
                  <a:pt x="50" y="70"/>
                </a:lnTo>
                <a:lnTo>
                  <a:pt x="55" y="58"/>
                </a:lnTo>
                <a:lnTo>
                  <a:pt x="60" y="45"/>
                </a:lnTo>
                <a:lnTo>
                  <a:pt x="67" y="31"/>
                </a:lnTo>
                <a:lnTo>
                  <a:pt x="75" y="16"/>
                </a:lnTo>
                <a:lnTo>
                  <a:pt x="83" y="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7" name="Freeform 23">
            <a:extLst>
              <a:ext uri="{FF2B5EF4-FFF2-40B4-BE49-F238E27FC236}">
                <a16:creationId xmlns:a16="http://schemas.microsoft.com/office/drawing/2014/main" id="{67513C1D-C165-B543-9C3D-E2170A092C6B}"/>
              </a:ext>
            </a:extLst>
          </p:cNvPr>
          <p:cNvSpPr>
            <a:spLocks/>
          </p:cNvSpPr>
          <p:nvPr/>
        </p:nvSpPr>
        <p:spPr bwMode="auto">
          <a:xfrm>
            <a:off x="8394701" y="2482851"/>
            <a:ext cx="377825" cy="544513"/>
          </a:xfrm>
          <a:custGeom>
            <a:avLst/>
            <a:gdLst>
              <a:gd name="T0" fmla="*/ 84 w 238"/>
              <a:gd name="T1" fmla="*/ 4 h 343"/>
              <a:gd name="T2" fmla="*/ 77 w 238"/>
              <a:gd name="T3" fmla="*/ 17 h 343"/>
              <a:gd name="T4" fmla="*/ 66 w 238"/>
              <a:gd name="T5" fmla="*/ 34 h 343"/>
              <a:gd name="T6" fmla="*/ 54 w 238"/>
              <a:gd name="T7" fmla="*/ 53 h 343"/>
              <a:gd name="T8" fmla="*/ 34 w 238"/>
              <a:gd name="T9" fmla="*/ 84 h 343"/>
              <a:gd name="T10" fmla="*/ 20 w 238"/>
              <a:gd name="T11" fmla="*/ 103 h 343"/>
              <a:gd name="T12" fmla="*/ 9 w 238"/>
              <a:gd name="T13" fmla="*/ 120 h 343"/>
              <a:gd name="T14" fmla="*/ 0 w 238"/>
              <a:gd name="T15" fmla="*/ 133 h 343"/>
              <a:gd name="T16" fmla="*/ 6 w 238"/>
              <a:gd name="T17" fmla="*/ 143 h 343"/>
              <a:gd name="T18" fmla="*/ 22 w 238"/>
              <a:gd name="T19" fmla="*/ 168 h 343"/>
              <a:gd name="T20" fmla="*/ 45 w 238"/>
              <a:gd name="T21" fmla="*/ 204 h 343"/>
              <a:gd name="T22" fmla="*/ 72 w 238"/>
              <a:gd name="T23" fmla="*/ 244 h 343"/>
              <a:gd name="T24" fmla="*/ 102 w 238"/>
              <a:gd name="T25" fmla="*/ 284 h 343"/>
              <a:gd name="T26" fmla="*/ 130 w 238"/>
              <a:gd name="T27" fmla="*/ 317 h 343"/>
              <a:gd name="T28" fmla="*/ 154 w 238"/>
              <a:gd name="T29" fmla="*/ 338 h 343"/>
              <a:gd name="T30" fmla="*/ 173 w 238"/>
              <a:gd name="T31" fmla="*/ 342 h 343"/>
              <a:gd name="T32" fmla="*/ 186 w 238"/>
              <a:gd name="T33" fmla="*/ 334 h 343"/>
              <a:gd name="T34" fmla="*/ 198 w 238"/>
              <a:gd name="T35" fmla="*/ 326 h 343"/>
              <a:gd name="T36" fmla="*/ 209 w 238"/>
              <a:gd name="T37" fmla="*/ 318 h 343"/>
              <a:gd name="T38" fmla="*/ 219 w 238"/>
              <a:gd name="T39" fmla="*/ 311 h 343"/>
              <a:gd name="T40" fmla="*/ 227 w 238"/>
              <a:gd name="T41" fmla="*/ 304 h 343"/>
              <a:gd name="T42" fmla="*/ 232 w 238"/>
              <a:gd name="T43" fmla="*/ 298 h 343"/>
              <a:gd name="T44" fmla="*/ 236 w 238"/>
              <a:gd name="T45" fmla="*/ 295 h 343"/>
              <a:gd name="T46" fmla="*/ 236 w 238"/>
              <a:gd name="T47" fmla="*/ 293 h 343"/>
              <a:gd name="T48" fmla="*/ 233 w 238"/>
              <a:gd name="T49" fmla="*/ 291 h 343"/>
              <a:gd name="T50" fmla="*/ 229 w 238"/>
              <a:gd name="T51" fmla="*/ 289 h 343"/>
              <a:gd name="T52" fmla="*/ 224 w 238"/>
              <a:gd name="T53" fmla="*/ 285 h 343"/>
              <a:gd name="T54" fmla="*/ 218 w 238"/>
              <a:gd name="T55" fmla="*/ 280 h 343"/>
              <a:gd name="T56" fmla="*/ 212 w 238"/>
              <a:gd name="T57" fmla="*/ 274 h 343"/>
              <a:gd name="T58" fmla="*/ 205 w 238"/>
              <a:gd name="T59" fmla="*/ 267 h 343"/>
              <a:gd name="T60" fmla="*/ 197 w 238"/>
              <a:gd name="T61" fmla="*/ 259 h 343"/>
              <a:gd name="T62" fmla="*/ 196 w 238"/>
              <a:gd name="T63" fmla="*/ 258 h 343"/>
              <a:gd name="T64" fmla="*/ 202 w 238"/>
              <a:gd name="T65" fmla="*/ 266 h 343"/>
              <a:gd name="T66" fmla="*/ 209 w 238"/>
              <a:gd name="T67" fmla="*/ 274 h 343"/>
              <a:gd name="T68" fmla="*/ 215 w 238"/>
              <a:gd name="T69" fmla="*/ 280 h 343"/>
              <a:gd name="T70" fmla="*/ 219 w 238"/>
              <a:gd name="T71" fmla="*/ 286 h 343"/>
              <a:gd name="T72" fmla="*/ 222 w 238"/>
              <a:gd name="T73" fmla="*/ 292 h 343"/>
              <a:gd name="T74" fmla="*/ 221 w 238"/>
              <a:gd name="T75" fmla="*/ 296 h 343"/>
              <a:gd name="T76" fmla="*/ 218 w 238"/>
              <a:gd name="T77" fmla="*/ 300 h 343"/>
              <a:gd name="T78" fmla="*/ 210 w 238"/>
              <a:gd name="T79" fmla="*/ 303 h 343"/>
              <a:gd name="T80" fmla="*/ 199 w 238"/>
              <a:gd name="T81" fmla="*/ 303 h 343"/>
              <a:gd name="T82" fmla="*/ 187 w 238"/>
              <a:gd name="T83" fmla="*/ 299 h 343"/>
              <a:gd name="T84" fmla="*/ 172 w 238"/>
              <a:gd name="T85" fmla="*/ 291 h 343"/>
              <a:gd name="T86" fmla="*/ 155 w 238"/>
              <a:gd name="T87" fmla="*/ 279 h 343"/>
              <a:gd name="T88" fmla="*/ 134 w 238"/>
              <a:gd name="T89" fmla="*/ 261 h 343"/>
              <a:gd name="T90" fmla="*/ 110 w 238"/>
              <a:gd name="T91" fmla="*/ 238 h 343"/>
              <a:gd name="T92" fmla="*/ 82 w 238"/>
              <a:gd name="T93" fmla="*/ 210 h 343"/>
              <a:gd name="T94" fmla="*/ 59 w 238"/>
              <a:gd name="T95" fmla="*/ 185 h 343"/>
              <a:gd name="T96" fmla="*/ 48 w 238"/>
              <a:gd name="T97" fmla="*/ 169 h 343"/>
              <a:gd name="T98" fmla="*/ 41 w 238"/>
              <a:gd name="T99" fmla="*/ 152 h 343"/>
              <a:gd name="T100" fmla="*/ 36 w 238"/>
              <a:gd name="T101" fmla="*/ 136 h 343"/>
              <a:gd name="T102" fmla="*/ 35 w 238"/>
              <a:gd name="T103" fmla="*/ 120 h 343"/>
              <a:gd name="T104" fmla="*/ 35 w 238"/>
              <a:gd name="T105" fmla="*/ 106 h 343"/>
              <a:gd name="T106" fmla="*/ 37 w 238"/>
              <a:gd name="T107" fmla="*/ 94 h 343"/>
              <a:gd name="T108" fmla="*/ 40 w 238"/>
              <a:gd name="T109" fmla="*/ 83 h 343"/>
              <a:gd name="T110" fmla="*/ 44 w 238"/>
              <a:gd name="T111" fmla="*/ 75 h 343"/>
              <a:gd name="T112" fmla="*/ 49 w 238"/>
              <a:gd name="T113" fmla="*/ 64 h 343"/>
              <a:gd name="T114" fmla="*/ 56 w 238"/>
              <a:gd name="T115" fmla="*/ 52 h 343"/>
              <a:gd name="T116" fmla="*/ 67 w 238"/>
              <a:gd name="T117" fmla="*/ 32 h 343"/>
              <a:gd name="T118" fmla="*/ 74 w 238"/>
              <a:gd name="T119" fmla="*/ 19 h 343"/>
              <a:gd name="T120" fmla="*/ 80 w 238"/>
              <a:gd name="T121" fmla="*/ 9 h 343"/>
              <a:gd name="T122" fmla="*/ 84 w 238"/>
              <a:gd name="T123" fmla="*/ 2 h 343"/>
              <a:gd name="T124" fmla="*/ 85 w 238"/>
              <a:gd name="T12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343">
                <a:moveTo>
                  <a:pt x="85" y="0"/>
                </a:moveTo>
                <a:lnTo>
                  <a:pt x="84" y="4"/>
                </a:lnTo>
                <a:lnTo>
                  <a:pt x="81" y="10"/>
                </a:lnTo>
                <a:lnTo>
                  <a:pt x="77" y="17"/>
                </a:lnTo>
                <a:lnTo>
                  <a:pt x="72" y="25"/>
                </a:lnTo>
                <a:lnTo>
                  <a:pt x="66" y="34"/>
                </a:lnTo>
                <a:lnTo>
                  <a:pt x="61" y="44"/>
                </a:lnTo>
                <a:lnTo>
                  <a:pt x="54" y="53"/>
                </a:lnTo>
                <a:lnTo>
                  <a:pt x="47" y="63"/>
                </a:lnTo>
                <a:lnTo>
                  <a:pt x="34" y="84"/>
                </a:lnTo>
                <a:lnTo>
                  <a:pt x="27" y="94"/>
                </a:lnTo>
                <a:lnTo>
                  <a:pt x="20" y="103"/>
                </a:lnTo>
                <a:lnTo>
                  <a:pt x="14" y="112"/>
                </a:lnTo>
                <a:lnTo>
                  <a:pt x="9" y="120"/>
                </a:lnTo>
                <a:lnTo>
                  <a:pt x="4" y="127"/>
                </a:lnTo>
                <a:lnTo>
                  <a:pt x="0" y="133"/>
                </a:lnTo>
                <a:lnTo>
                  <a:pt x="2" y="136"/>
                </a:lnTo>
                <a:lnTo>
                  <a:pt x="6" y="143"/>
                </a:lnTo>
                <a:lnTo>
                  <a:pt x="13" y="154"/>
                </a:lnTo>
                <a:lnTo>
                  <a:pt x="22" y="168"/>
                </a:lnTo>
                <a:lnTo>
                  <a:pt x="32" y="185"/>
                </a:lnTo>
                <a:lnTo>
                  <a:pt x="45" y="204"/>
                </a:lnTo>
                <a:lnTo>
                  <a:pt x="58" y="224"/>
                </a:lnTo>
                <a:lnTo>
                  <a:pt x="72" y="244"/>
                </a:lnTo>
                <a:lnTo>
                  <a:pt x="87" y="265"/>
                </a:lnTo>
                <a:lnTo>
                  <a:pt x="102" y="284"/>
                </a:lnTo>
                <a:lnTo>
                  <a:pt x="116" y="302"/>
                </a:lnTo>
                <a:lnTo>
                  <a:pt x="130" y="317"/>
                </a:lnTo>
                <a:lnTo>
                  <a:pt x="143" y="329"/>
                </a:lnTo>
                <a:lnTo>
                  <a:pt x="154" y="338"/>
                </a:lnTo>
                <a:lnTo>
                  <a:pt x="164" y="342"/>
                </a:lnTo>
                <a:lnTo>
                  <a:pt x="173" y="342"/>
                </a:lnTo>
                <a:lnTo>
                  <a:pt x="179" y="338"/>
                </a:lnTo>
                <a:lnTo>
                  <a:pt x="186" y="334"/>
                </a:lnTo>
                <a:lnTo>
                  <a:pt x="192" y="330"/>
                </a:lnTo>
                <a:lnTo>
                  <a:pt x="198" y="326"/>
                </a:lnTo>
                <a:lnTo>
                  <a:pt x="204" y="322"/>
                </a:lnTo>
                <a:lnTo>
                  <a:pt x="209" y="318"/>
                </a:lnTo>
                <a:lnTo>
                  <a:pt x="214" y="314"/>
                </a:lnTo>
                <a:lnTo>
                  <a:pt x="219" y="311"/>
                </a:lnTo>
                <a:lnTo>
                  <a:pt x="223" y="307"/>
                </a:lnTo>
                <a:lnTo>
                  <a:pt x="227" y="304"/>
                </a:lnTo>
                <a:lnTo>
                  <a:pt x="230" y="301"/>
                </a:lnTo>
                <a:lnTo>
                  <a:pt x="232" y="298"/>
                </a:lnTo>
                <a:lnTo>
                  <a:pt x="234" y="296"/>
                </a:lnTo>
                <a:lnTo>
                  <a:pt x="236" y="295"/>
                </a:lnTo>
                <a:lnTo>
                  <a:pt x="237" y="294"/>
                </a:lnTo>
                <a:lnTo>
                  <a:pt x="236" y="293"/>
                </a:lnTo>
                <a:lnTo>
                  <a:pt x="235" y="292"/>
                </a:lnTo>
                <a:lnTo>
                  <a:pt x="233" y="291"/>
                </a:lnTo>
                <a:lnTo>
                  <a:pt x="231" y="290"/>
                </a:lnTo>
                <a:lnTo>
                  <a:pt x="229" y="289"/>
                </a:lnTo>
                <a:lnTo>
                  <a:pt x="227" y="287"/>
                </a:lnTo>
                <a:lnTo>
                  <a:pt x="224" y="285"/>
                </a:lnTo>
                <a:lnTo>
                  <a:pt x="221" y="282"/>
                </a:lnTo>
                <a:lnTo>
                  <a:pt x="218" y="280"/>
                </a:lnTo>
                <a:lnTo>
                  <a:pt x="215" y="277"/>
                </a:lnTo>
                <a:lnTo>
                  <a:pt x="212" y="274"/>
                </a:lnTo>
                <a:lnTo>
                  <a:pt x="208" y="271"/>
                </a:lnTo>
                <a:lnTo>
                  <a:pt x="205" y="267"/>
                </a:lnTo>
                <a:lnTo>
                  <a:pt x="201" y="263"/>
                </a:lnTo>
                <a:lnTo>
                  <a:pt x="197" y="259"/>
                </a:lnTo>
                <a:lnTo>
                  <a:pt x="193" y="254"/>
                </a:lnTo>
                <a:lnTo>
                  <a:pt x="196" y="258"/>
                </a:lnTo>
                <a:lnTo>
                  <a:pt x="199" y="262"/>
                </a:lnTo>
                <a:lnTo>
                  <a:pt x="202" y="266"/>
                </a:lnTo>
                <a:lnTo>
                  <a:pt x="206" y="270"/>
                </a:lnTo>
                <a:lnTo>
                  <a:pt x="209" y="274"/>
                </a:lnTo>
                <a:lnTo>
                  <a:pt x="212" y="277"/>
                </a:lnTo>
                <a:lnTo>
                  <a:pt x="215" y="280"/>
                </a:lnTo>
                <a:lnTo>
                  <a:pt x="217" y="283"/>
                </a:lnTo>
                <a:lnTo>
                  <a:pt x="219" y="286"/>
                </a:lnTo>
                <a:lnTo>
                  <a:pt x="221" y="289"/>
                </a:lnTo>
                <a:lnTo>
                  <a:pt x="222" y="292"/>
                </a:lnTo>
                <a:lnTo>
                  <a:pt x="222" y="294"/>
                </a:lnTo>
                <a:lnTo>
                  <a:pt x="221" y="296"/>
                </a:lnTo>
                <a:lnTo>
                  <a:pt x="220" y="298"/>
                </a:lnTo>
                <a:lnTo>
                  <a:pt x="218" y="300"/>
                </a:lnTo>
                <a:lnTo>
                  <a:pt x="214" y="302"/>
                </a:lnTo>
                <a:lnTo>
                  <a:pt x="210" y="303"/>
                </a:lnTo>
                <a:lnTo>
                  <a:pt x="205" y="303"/>
                </a:lnTo>
                <a:lnTo>
                  <a:pt x="199" y="303"/>
                </a:lnTo>
                <a:lnTo>
                  <a:pt x="193" y="301"/>
                </a:lnTo>
                <a:lnTo>
                  <a:pt x="187" y="299"/>
                </a:lnTo>
                <a:lnTo>
                  <a:pt x="180" y="296"/>
                </a:lnTo>
                <a:lnTo>
                  <a:pt x="172" y="291"/>
                </a:lnTo>
                <a:lnTo>
                  <a:pt x="164" y="285"/>
                </a:lnTo>
                <a:lnTo>
                  <a:pt x="155" y="279"/>
                </a:lnTo>
                <a:lnTo>
                  <a:pt x="145" y="270"/>
                </a:lnTo>
                <a:lnTo>
                  <a:pt x="134" y="261"/>
                </a:lnTo>
                <a:lnTo>
                  <a:pt x="122" y="250"/>
                </a:lnTo>
                <a:lnTo>
                  <a:pt x="110" y="238"/>
                </a:lnTo>
                <a:lnTo>
                  <a:pt x="96" y="225"/>
                </a:lnTo>
                <a:lnTo>
                  <a:pt x="82" y="210"/>
                </a:lnTo>
                <a:lnTo>
                  <a:pt x="67" y="194"/>
                </a:lnTo>
                <a:lnTo>
                  <a:pt x="59" y="185"/>
                </a:lnTo>
                <a:lnTo>
                  <a:pt x="53" y="177"/>
                </a:lnTo>
                <a:lnTo>
                  <a:pt x="48" y="169"/>
                </a:lnTo>
                <a:lnTo>
                  <a:pt x="44" y="160"/>
                </a:lnTo>
                <a:lnTo>
                  <a:pt x="41" y="152"/>
                </a:lnTo>
                <a:lnTo>
                  <a:pt x="38" y="144"/>
                </a:lnTo>
                <a:lnTo>
                  <a:pt x="36" y="136"/>
                </a:lnTo>
                <a:lnTo>
                  <a:pt x="35" y="128"/>
                </a:lnTo>
                <a:lnTo>
                  <a:pt x="35" y="120"/>
                </a:lnTo>
                <a:lnTo>
                  <a:pt x="35" y="113"/>
                </a:lnTo>
                <a:lnTo>
                  <a:pt x="35" y="106"/>
                </a:lnTo>
                <a:lnTo>
                  <a:pt x="36" y="100"/>
                </a:lnTo>
                <a:lnTo>
                  <a:pt x="37" y="94"/>
                </a:lnTo>
                <a:lnTo>
                  <a:pt x="39" y="88"/>
                </a:lnTo>
                <a:lnTo>
                  <a:pt x="40" y="83"/>
                </a:lnTo>
                <a:lnTo>
                  <a:pt x="42" y="79"/>
                </a:lnTo>
                <a:lnTo>
                  <a:pt x="44" y="75"/>
                </a:lnTo>
                <a:lnTo>
                  <a:pt x="46" y="70"/>
                </a:lnTo>
                <a:lnTo>
                  <a:pt x="49" y="64"/>
                </a:lnTo>
                <a:lnTo>
                  <a:pt x="53" y="58"/>
                </a:lnTo>
                <a:lnTo>
                  <a:pt x="56" y="52"/>
                </a:lnTo>
                <a:lnTo>
                  <a:pt x="60" y="45"/>
                </a:lnTo>
                <a:lnTo>
                  <a:pt x="67" y="32"/>
                </a:lnTo>
                <a:lnTo>
                  <a:pt x="71" y="25"/>
                </a:lnTo>
                <a:lnTo>
                  <a:pt x="74" y="19"/>
                </a:lnTo>
                <a:lnTo>
                  <a:pt x="77" y="14"/>
                </a:lnTo>
                <a:lnTo>
                  <a:pt x="80" y="9"/>
                </a:lnTo>
                <a:lnTo>
                  <a:pt x="82" y="5"/>
                </a:lnTo>
                <a:lnTo>
                  <a:pt x="84" y="2"/>
                </a:lnTo>
                <a:lnTo>
                  <a:pt x="85" y="1"/>
                </a:lnTo>
                <a:lnTo>
                  <a:pt x="85"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8" name="Freeform 24">
            <a:extLst>
              <a:ext uri="{FF2B5EF4-FFF2-40B4-BE49-F238E27FC236}">
                <a16:creationId xmlns:a16="http://schemas.microsoft.com/office/drawing/2014/main" id="{0D59EEBB-D156-0C40-B9B2-931F831F4E73}"/>
              </a:ext>
            </a:extLst>
          </p:cNvPr>
          <p:cNvSpPr>
            <a:spLocks/>
          </p:cNvSpPr>
          <p:nvPr/>
        </p:nvSpPr>
        <p:spPr bwMode="auto">
          <a:xfrm>
            <a:off x="8882064" y="2254251"/>
            <a:ext cx="346075" cy="709613"/>
          </a:xfrm>
          <a:custGeom>
            <a:avLst/>
            <a:gdLst>
              <a:gd name="T0" fmla="*/ 38 w 218"/>
              <a:gd name="T1" fmla="*/ 442 h 447"/>
              <a:gd name="T2" fmla="*/ 51 w 218"/>
              <a:gd name="T3" fmla="*/ 421 h 447"/>
              <a:gd name="T4" fmla="*/ 69 w 218"/>
              <a:gd name="T5" fmla="*/ 383 h 447"/>
              <a:gd name="T6" fmla="*/ 96 w 218"/>
              <a:gd name="T7" fmla="*/ 337 h 447"/>
              <a:gd name="T8" fmla="*/ 120 w 218"/>
              <a:gd name="T9" fmla="*/ 302 h 447"/>
              <a:gd name="T10" fmla="*/ 136 w 218"/>
              <a:gd name="T11" fmla="*/ 262 h 447"/>
              <a:gd name="T12" fmla="*/ 154 w 218"/>
              <a:gd name="T13" fmla="*/ 227 h 447"/>
              <a:gd name="T14" fmla="*/ 169 w 218"/>
              <a:gd name="T15" fmla="*/ 188 h 447"/>
              <a:gd name="T16" fmla="*/ 176 w 218"/>
              <a:gd name="T17" fmla="*/ 164 h 447"/>
              <a:gd name="T18" fmla="*/ 183 w 218"/>
              <a:gd name="T19" fmla="*/ 157 h 447"/>
              <a:gd name="T20" fmla="*/ 195 w 218"/>
              <a:gd name="T21" fmla="*/ 151 h 447"/>
              <a:gd name="T22" fmla="*/ 198 w 218"/>
              <a:gd name="T23" fmla="*/ 125 h 447"/>
              <a:gd name="T24" fmla="*/ 200 w 218"/>
              <a:gd name="T25" fmla="*/ 94 h 447"/>
              <a:gd name="T26" fmla="*/ 206 w 218"/>
              <a:gd name="T27" fmla="*/ 65 h 447"/>
              <a:gd name="T28" fmla="*/ 215 w 218"/>
              <a:gd name="T29" fmla="*/ 20 h 447"/>
              <a:gd name="T30" fmla="*/ 183 w 218"/>
              <a:gd name="T31" fmla="*/ 14 h 447"/>
              <a:gd name="T32" fmla="*/ 142 w 218"/>
              <a:gd name="T33" fmla="*/ 41 h 447"/>
              <a:gd name="T34" fmla="*/ 130 w 218"/>
              <a:gd name="T35" fmla="*/ 60 h 447"/>
              <a:gd name="T36" fmla="*/ 111 w 218"/>
              <a:gd name="T37" fmla="*/ 65 h 447"/>
              <a:gd name="T38" fmla="*/ 92 w 218"/>
              <a:gd name="T39" fmla="*/ 67 h 447"/>
              <a:gd name="T40" fmla="*/ 83 w 218"/>
              <a:gd name="T41" fmla="*/ 80 h 447"/>
              <a:gd name="T42" fmla="*/ 57 w 218"/>
              <a:gd name="T43" fmla="*/ 96 h 447"/>
              <a:gd name="T44" fmla="*/ 22 w 218"/>
              <a:gd name="T45" fmla="*/ 99 h 447"/>
              <a:gd name="T46" fmla="*/ 16 w 218"/>
              <a:gd name="T47" fmla="*/ 112 h 447"/>
              <a:gd name="T48" fmla="*/ 58 w 218"/>
              <a:gd name="T49" fmla="*/ 131 h 447"/>
              <a:gd name="T50" fmla="*/ 85 w 218"/>
              <a:gd name="T51" fmla="*/ 152 h 447"/>
              <a:gd name="T52" fmla="*/ 80 w 218"/>
              <a:gd name="T53" fmla="*/ 169 h 447"/>
              <a:gd name="T54" fmla="*/ 73 w 218"/>
              <a:gd name="T55" fmla="*/ 193 h 447"/>
              <a:gd name="T56" fmla="*/ 77 w 218"/>
              <a:gd name="T57" fmla="*/ 226 h 447"/>
              <a:gd name="T58" fmla="*/ 73 w 218"/>
              <a:gd name="T59" fmla="*/ 253 h 447"/>
              <a:gd name="T60" fmla="*/ 65 w 218"/>
              <a:gd name="T61" fmla="*/ 269 h 447"/>
              <a:gd name="T62" fmla="*/ 76 w 218"/>
              <a:gd name="T63" fmla="*/ 282 h 447"/>
              <a:gd name="T64" fmla="*/ 81 w 218"/>
              <a:gd name="T65" fmla="*/ 291 h 447"/>
              <a:gd name="T66" fmla="*/ 67 w 218"/>
              <a:gd name="T67" fmla="*/ 297 h 447"/>
              <a:gd name="T68" fmla="*/ 55 w 218"/>
              <a:gd name="T69" fmla="*/ 300 h 447"/>
              <a:gd name="T70" fmla="*/ 54 w 218"/>
              <a:gd name="T71" fmla="*/ 317 h 447"/>
              <a:gd name="T72" fmla="*/ 56 w 218"/>
              <a:gd name="T73" fmla="*/ 326 h 447"/>
              <a:gd name="T74" fmla="*/ 64 w 218"/>
              <a:gd name="T75" fmla="*/ 328 h 447"/>
              <a:gd name="T76" fmla="*/ 76 w 218"/>
              <a:gd name="T77" fmla="*/ 325 h 447"/>
              <a:gd name="T78" fmla="*/ 86 w 218"/>
              <a:gd name="T79" fmla="*/ 319 h 447"/>
              <a:gd name="T80" fmla="*/ 84 w 218"/>
              <a:gd name="T81" fmla="*/ 327 h 447"/>
              <a:gd name="T82" fmla="*/ 83 w 218"/>
              <a:gd name="T83" fmla="*/ 335 h 447"/>
              <a:gd name="T84" fmla="*/ 84 w 218"/>
              <a:gd name="T85" fmla="*/ 344 h 447"/>
              <a:gd name="T86" fmla="*/ 79 w 218"/>
              <a:gd name="T87" fmla="*/ 334 h 447"/>
              <a:gd name="T88" fmla="*/ 67 w 218"/>
              <a:gd name="T89" fmla="*/ 331 h 447"/>
              <a:gd name="T90" fmla="*/ 53 w 218"/>
              <a:gd name="T91" fmla="*/ 338 h 447"/>
              <a:gd name="T92" fmla="*/ 38 w 218"/>
              <a:gd name="T93" fmla="*/ 346 h 447"/>
              <a:gd name="T94" fmla="*/ 18 w 218"/>
              <a:gd name="T95" fmla="*/ 344 h 447"/>
              <a:gd name="T96" fmla="*/ 5 w 218"/>
              <a:gd name="T97" fmla="*/ 347 h 447"/>
              <a:gd name="T98" fmla="*/ 20 w 218"/>
              <a:gd name="T99" fmla="*/ 357 h 447"/>
              <a:gd name="T100" fmla="*/ 41 w 218"/>
              <a:gd name="T101" fmla="*/ 378 h 447"/>
              <a:gd name="T102" fmla="*/ 50 w 218"/>
              <a:gd name="T103" fmla="*/ 399 h 447"/>
              <a:gd name="T104" fmla="*/ 28 w 218"/>
              <a:gd name="T105" fmla="*/ 391 h 447"/>
              <a:gd name="T106" fmla="*/ 4 w 218"/>
              <a:gd name="T107" fmla="*/ 399 h 447"/>
              <a:gd name="T108" fmla="*/ 2 w 218"/>
              <a:gd name="T109" fmla="*/ 419 h 447"/>
              <a:gd name="T110" fmla="*/ 13 w 218"/>
              <a:gd name="T111" fmla="*/ 424 h 447"/>
              <a:gd name="T112" fmla="*/ 24 w 218"/>
              <a:gd name="T113" fmla="*/ 421 h 447"/>
              <a:gd name="T114" fmla="*/ 33 w 218"/>
              <a:gd name="T115" fmla="*/ 416 h 447"/>
              <a:gd name="T116" fmla="*/ 38 w 218"/>
              <a:gd name="T117" fmla="*/ 426 h 447"/>
              <a:gd name="T118" fmla="*/ 35 w 218"/>
              <a:gd name="T119" fmla="*/ 439 h 447"/>
              <a:gd name="T120" fmla="*/ 26 w 218"/>
              <a:gd name="T121" fmla="*/ 44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 h="447">
                <a:moveTo>
                  <a:pt x="25" y="446"/>
                </a:moveTo>
                <a:lnTo>
                  <a:pt x="27" y="446"/>
                </a:lnTo>
                <a:lnTo>
                  <a:pt x="30" y="446"/>
                </a:lnTo>
                <a:lnTo>
                  <a:pt x="32" y="446"/>
                </a:lnTo>
                <a:lnTo>
                  <a:pt x="34" y="445"/>
                </a:lnTo>
                <a:lnTo>
                  <a:pt x="36" y="444"/>
                </a:lnTo>
                <a:lnTo>
                  <a:pt x="38" y="442"/>
                </a:lnTo>
                <a:lnTo>
                  <a:pt x="40" y="440"/>
                </a:lnTo>
                <a:lnTo>
                  <a:pt x="41" y="438"/>
                </a:lnTo>
                <a:lnTo>
                  <a:pt x="43" y="436"/>
                </a:lnTo>
                <a:lnTo>
                  <a:pt x="45" y="433"/>
                </a:lnTo>
                <a:lnTo>
                  <a:pt x="47" y="429"/>
                </a:lnTo>
                <a:lnTo>
                  <a:pt x="49" y="425"/>
                </a:lnTo>
                <a:lnTo>
                  <a:pt x="51" y="421"/>
                </a:lnTo>
                <a:lnTo>
                  <a:pt x="53" y="417"/>
                </a:lnTo>
                <a:lnTo>
                  <a:pt x="54" y="412"/>
                </a:lnTo>
                <a:lnTo>
                  <a:pt x="57" y="408"/>
                </a:lnTo>
                <a:lnTo>
                  <a:pt x="60" y="402"/>
                </a:lnTo>
                <a:lnTo>
                  <a:pt x="62" y="396"/>
                </a:lnTo>
                <a:lnTo>
                  <a:pt x="66" y="390"/>
                </a:lnTo>
                <a:lnTo>
                  <a:pt x="69" y="383"/>
                </a:lnTo>
                <a:lnTo>
                  <a:pt x="73" y="377"/>
                </a:lnTo>
                <a:lnTo>
                  <a:pt x="76" y="370"/>
                </a:lnTo>
                <a:lnTo>
                  <a:pt x="80" y="363"/>
                </a:lnTo>
                <a:lnTo>
                  <a:pt x="84" y="356"/>
                </a:lnTo>
                <a:lnTo>
                  <a:pt x="89" y="350"/>
                </a:lnTo>
                <a:lnTo>
                  <a:pt x="92" y="343"/>
                </a:lnTo>
                <a:lnTo>
                  <a:pt x="96" y="337"/>
                </a:lnTo>
                <a:lnTo>
                  <a:pt x="100" y="332"/>
                </a:lnTo>
                <a:lnTo>
                  <a:pt x="104" y="326"/>
                </a:lnTo>
                <a:lnTo>
                  <a:pt x="107" y="320"/>
                </a:lnTo>
                <a:lnTo>
                  <a:pt x="111" y="315"/>
                </a:lnTo>
                <a:lnTo>
                  <a:pt x="114" y="311"/>
                </a:lnTo>
                <a:lnTo>
                  <a:pt x="118" y="306"/>
                </a:lnTo>
                <a:lnTo>
                  <a:pt x="120" y="302"/>
                </a:lnTo>
                <a:lnTo>
                  <a:pt x="123" y="297"/>
                </a:lnTo>
                <a:lnTo>
                  <a:pt x="126" y="293"/>
                </a:lnTo>
                <a:lnTo>
                  <a:pt x="127" y="288"/>
                </a:lnTo>
                <a:lnTo>
                  <a:pt x="129" y="283"/>
                </a:lnTo>
                <a:lnTo>
                  <a:pt x="131" y="278"/>
                </a:lnTo>
                <a:lnTo>
                  <a:pt x="133" y="273"/>
                </a:lnTo>
                <a:lnTo>
                  <a:pt x="136" y="262"/>
                </a:lnTo>
                <a:lnTo>
                  <a:pt x="138" y="258"/>
                </a:lnTo>
                <a:lnTo>
                  <a:pt x="140" y="253"/>
                </a:lnTo>
                <a:lnTo>
                  <a:pt x="143" y="248"/>
                </a:lnTo>
                <a:lnTo>
                  <a:pt x="145" y="243"/>
                </a:lnTo>
                <a:lnTo>
                  <a:pt x="148" y="238"/>
                </a:lnTo>
                <a:lnTo>
                  <a:pt x="151" y="233"/>
                </a:lnTo>
                <a:lnTo>
                  <a:pt x="154" y="227"/>
                </a:lnTo>
                <a:lnTo>
                  <a:pt x="157" y="221"/>
                </a:lnTo>
                <a:lnTo>
                  <a:pt x="159" y="216"/>
                </a:lnTo>
                <a:lnTo>
                  <a:pt x="162" y="210"/>
                </a:lnTo>
                <a:lnTo>
                  <a:pt x="163" y="204"/>
                </a:lnTo>
                <a:lnTo>
                  <a:pt x="165" y="198"/>
                </a:lnTo>
                <a:lnTo>
                  <a:pt x="167" y="193"/>
                </a:lnTo>
                <a:lnTo>
                  <a:pt x="169" y="188"/>
                </a:lnTo>
                <a:lnTo>
                  <a:pt x="171" y="184"/>
                </a:lnTo>
                <a:lnTo>
                  <a:pt x="172" y="179"/>
                </a:lnTo>
                <a:lnTo>
                  <a:pt x="174" y="175"/>
                </a:lnTo>
                <a:lnTo>
                  <a:pt x="175" y="171"/>
                </a:lnTo>
                <a:lnTo>
                  <a:pt x="176" y="168"/>
                </a:lnTo>
                <a:lnTo>
                  <a:pt x="176" y="166"/>
                </a:lnTo>
                <a:lnTo>
                  <a:pt x="176" y="164"/>
                </a:lnTo>
                <a:lnTo>
                  <a:pt x="177" y="163"/>
                </a:lnTo>
                <a:lnTo>
                  <a:pt x="177" y="162"/>
                </a:lnTo>
                <a:lnTo>
                  <a:pt x="177" y="161"/>
                </a:lnTo>
                <a:lnTo>
                  <a:pt x="178" y="160"/>
                </a:lnTo>
                <a:lnTo>
                  <a:pt x="180" y="159"/>
                </a:lnTo>
                <a:lnTo>
                  <a:pt x="181" y="158"/>
                </a:lnTo>
                <a:lnTo>
                  <a:pt x="183" y="157"/>
                </a:lnTo>
                <a:lnTo>
                  <a:pt x="184" y="157"/>
                </a:lnTo>
                <a:lnTo>
                  <a:pt x="186" y="156"/>
                </a:lnTo>
                <a:lnTo>
                  <a:pt x="188" y="155"/>
                </a:lnTo>
                <a:lnTo>
                  <a:pt x="190" y="154"/>
                </a:lnTo>
                <a:lnTo>
                  <a:pt x="192" y="153"/>
                </a:lnTo>
                <a:lnTo>
                  <a:pt x="193" y="152"/>
                </a:lnTo>
                <a:lnTo>
                  <a:pt x="195" y="151"/>
                </a:lnTo>
                <a:lnTo>
                  <a:pt x="196" y="150"/>
                </a:lnTo>
                <a:lnTo>
                  <a:pt x="197" y="148"/>
                </a:lnTo>
                <a:lnTo>
                  <a:pt x="197" y="146"/>
                </a:lnTo>
                <a:lnTo>
                  <a:pt x="197" y="138"/>
                </a:lnTo>
                <a:lnTo>
                  <a:pt x="197" y="134"/>
                </a:lnTo>
                <a:lnTo>
                  <a:pt x="198" y="130"/>
                </a:lnTo>
                <a:lnTo>
                  <a:pt x="198" y="125"/>
                </a:lnTo>
                <a:lnTo>
                  <a:pt x="198" y="121"/>
                </a:lnTo>
                <a:lnTo>
                  <a:pt x="198" y="116"/>
                </a:lnTo>
                <a:lnTo>
                  <a:pt x="198" y="112"/>
                </a:lnTo>
                <a:lnTo>
                  <a:pt x="199" y="107"/>
                </a:lnTo>
                <a:lnTo>
                  <a:pt x="199" y="103"/>
                </a:lnTo>
                <a:lnTo>
                  <a:pt x="199" y="98"/>
                </a:lnTo>
                <a:lnTo>
                  <a:pt x="200" y="94"/>
                </a:lnTo>
                <a:lnTo>
                  <a:pt x="201" y="90"/>
                </a:lnTo>
                <a:lnTo>
                  <a:pt x="202" y="86"/>
                </a:lnTo>
                <a:lnTo>
                  <a:pt x="203" y="82"/>
                </a:lnTo>
                <a:lnTo>
                  <a:pt x="203" y="79"/>
                </a:lnTo>
                <a:lnTo>
                  <a:pt x="204" y="75"/>
                </a:lnTo>
                <a:lnTo>
                  <a:pt x="205" y="70"/>
                </a:lnTo>
                <a:lnTo>
                  <a:pt x="206" y="65"/>
                </a:lnTo>
                <a:lnTo>
                  <a:pt x="207" y="60"/>
                </a:lnTo>
                <a:lnTo>
                  <a:pt x="209" y="54"/>
                </a:lnTo>
                <a:lnTo>
                  <a:pt x="210" y="48"/>
                </a:lnTo>
                <a:lnTo>
                  <a:pt x="211" y="42"/>
                </a:lnTo>
                <a:lnTo>
                  <a:pt x="213" y="31"/>
                </a:lnTo>
                <a:lnTo>
                  <a:pt x="214" y="25"/>
                </a:lnTo>
                <a:lnTo>
                  <a:pt x="215" y="20"/>
                </a:lnTo>
                <a:lnTo>
                  <a:pt x="215" y="14"/>
                </a:lnTo>
                <a:lnTo>
                  <a:pt x="216" y="9"/>
                </a:lnTo>
                <a:lnTo>
                  <a:pt x="217" y="4"/>
                </a:lnTo>
                <a:lnTo>
                  <a:pt x="217" y="0"/>
                </a:lnTo>
                <a:lnTo>
                  <a:pt x="204" y="5"/>
                </a:lnTo>
                <a:lnTo>
                  <a:pt x="194" y="9"/>
                </a:lnTo>
                <a:lnTo>
                  <a:pt x="183" y="14"/>
                </a:lnTo>
                <a:lnTo>
                  <a:pt x="174" y="18"/>
                </a:lnTo>
                <a:lnTo>
                  <a:pt x="167" y="23"/>
                </a:lnTo>
                <a:lnTo>
                  <a:pt x="161" y="27"/>
                </a:lnTo>
                <a:lnTo>
                  <a:pt x="155" y="31"/>
                </a:lnTo>
                <a:lnTo>
                  <a:pt x="150" y="35"/>
                </a:lnTo>
                <a:lnTo>
                  <a:pt x="146" y="37"/>
                </a:lnTo>
                <a:lnTo>
                  <a:pt x="142" y="41"/>
                </a:lnTo>
                <a:lnTo>
                  <a:pt x="139" y="44"/>
                </a:lnTo>
                <a:lnTo>
                  <a:pt x="137" y="47"/>
                </a:lnTo>
                <a:lnTo>
                  <a:pt x="135" y="50"/>
                </a:lnTo>
                <a:lnTo>
                  <a:pt x="134" y="53"/>
                </a:lnTo>
                <a:lnTo>
                  <a:pt x="133" y="55"/>
                </a:lnTo>
                <a:lnTo>
                  <a:pt x="132" y="57"/>
                </a:lnTo>
                <a:lnTo>
                  <a:pt x="130" y="60"/>
                </a:lnTo>
                <a:lnTo>
                  <a:pt x="128" y="61"/>
                </a:lnTo>
                <a:lnTo>
                  <a:pt x="127" y="63"/>
                </a:lnTo>
                <a:lnTo>
                  <a:pt x="124" y="64"/>
                </a:lnTo>
                <a:lnTo>
                  <a:pt x="121" y="64"/>
                </a:lnTo>
                <a:lnTo>
                  <a:pt x="118" y="65"/>
                </a:lnTo>
                <a:lnTo>
                  <a:pt x="114" y="65"/>
                </a:lnTo>
                <a:lnTo>
                  <a:pt x="111" y="65"/>
                </a:lnTo>
                <a:lnTo>
                  <a:pt x="107" y="65"/>
                </a:lnTo>
                <a:lnTo>
                  <a:pt x="104" y="65"/>
                </a:lnTo>
                <a:lnTo>
                  <a:pt x="101" y="65"/>
                </a:lnTo>
                <a:lnTo>
                  <a:pt x="98" y="65"/>
                </a:lnTo>
                <a:lnTo>
                  <a:pt x="95" y="66"/>
                </a:lnTo>
                <a:lnTo>
                  <a:pt x="93" y="66"/>
                </a:lnTo>
                <a:lnTo>
                  <a:pt x="92" y="67"/>
                </a:lnTo>
                <a:lnTo>
                  <a:pt x="91" y="68"/>
                </a:lnTo>
                <a:lnTo>
                  <a:pt x="90" y="69"/>
                </a:lnTo>
                <a:lnTo>
                  <a:pt x="90" y="71"/>
                </a:lnTo>
                <a:lnTo>
                  <a:pt x="89" y="73"/>
                </a:lnTo>
                <a:lnTo>
                  <a:pt x="87" y="75"/>
                </a:lnTo>
                <a:lnTo>
                  <a:pt x="85" y="78"/>
                </a:lnTo>
                <a:lnTo>
                  <a:pt x="83" y="80"/>
                </a:lnTo>
                <a:lnTo>
                  <a:pt x="80" y="83"/>
                </a:lnTo>
                <a:lnTo>
                  <a:pt x="77" y="86"/>
                </a:lnTo>
                <a:lnTo>
                  <a:pt x="74" y="88"/>
                </a:lnTo>
                <a:lnTo>
                  <a:pt x="70" y="90"/>
                </a:lnTo>
                <a:lnTo>
                  <a:pt x="66" y="92"/>
                </a:lnTo>
                <a:lnTo>
                  <a:pt x="62" y="94"/>
                </a:lnTo>
                <a:lnTo>
                  <a:pt x="57" y="96"/>
                </a:lnTo>
                <a:lnTo>
                  <a:pt x="53" y="97"/>
                </a:lnTo>
                <a:lnTo>
                  <a:pt x="47" y="97"/>
                </a:lnTo>
                <a:lnTo>
                  <a:pt x="41" y="97"/>
                </a:lnTo>
                <a:lnTo>
                  <a:pt x="36" y="97"/>
                </a:lnTo>
                <a:lnTo>
                  <a:pt x="31" y="97"/>
                </a:lnTo>
                <a:lnTo>
                  <a:pt x="26" y="98"/>
                </a:lnTo>
                <a:lnTo>
                  <a:pt x="22" y="99"/>
                </a:lnTo>
                <a:lnTo>
                  <a:pt x="18" y="100"/>
                </a:lnTo>
                <a:lnTo>
                  <a:pt x="17" y="102"/>
                </a:lnTo>
                <a:lnTo>
                  <a:pt x="15" y="104"/>
                </a:lnTo>
                <a:lnTo>
                  <a:pt x="14" y="106"/>
                </a:lnTo>
                <a:lnTo>
                  <a:pt x="14" y="109"/>
                </a:lnTo>
                <a:lnTo>
                  <a:pt x="15" y="111"/>
                </a:lnTo>
                <a:lnTo>
                  <a:pt x="16" y="112"/>
                </a:lnTo>
                <a:lnTo>
                  <a:pt x="19" y="115"/>
                </a:lnTo>
                <a:lnTo>
                  <a:pt x="23" y="118"/>
                </a:lnTo>
                <a:lnTo>
                  <a:pt x="28" y="120"/>
                </a:lnTo>
                <a:lnTo>
                  <a:pt x="35" y="123"/>
                </a:lnTo>
                <a:lnTo>
                  <a:pt x="43" y="125"/>
                </a:lnTo>
                <a:lnTo>
                  <a:pt x="52" y="128"/>
                </a:lnTo>
                <a:lnTo>
                  <a:pt x="58" y="131"/>
                </a:lnTo>
                <a:lnTo>
                  <a:pt x="64" y="134"/>
                </a:lnTo>
                <a:lnTo>
                  <a:pt x="69" y="137"/>
                </a:lnTo>
                <a:lnTo>
                  <a:pt x="74" y="140"/>
                </a:lnTo>
                <a:lnTo>
                  <a:pt x="78" y="143"/>
                </a:lnTo>
                <a:lnTo>
                  <a:pt x="81" y="146"/>
                </a:lnTo>
                <a:lnTo>
                  <a:pt x="83" y="149"/>
                </a:lnTo>
                <a:lnTo>
                  <a:pt x="85" y="152"/>
                </a:lnTo>
                <a:lnTo>
                  <a:pt x="86" y="154"/>
                </a:lnTo>
                <a:lnTo>
                  <a:pt x="86" y="157"/>
                </a:lnTo>
                <a:lnTo>
                  <a:pt x="86" y="160"/>
                </a:lnTo>
                <a:lnTo>
                  <a:pt x="85" y="162"/>
                </a:lnTo>
                <a:lnTo>
                  <a:pt x="84" y="165"/>
                </a:lnTo>
                <a:lnTo>
                  <a:pt x="82" y="167"/>
                </a:lnTo>
                <a:lnTo>
                  <a:pt x="80" y="169"/>
                </a:lnTo>
                <a:lnTo>
                  <a:pt x="77" y="172"/>
                </a:lnTo>
                <a:lnTo>
                  <a:pt x="76" y="174"/>
                </a:lnTo>
                <a:lnTo>
                  <a:pt x="74" y="178"/>
                </a:lnTo>
                <a:lnTo>
                  <a:pt x="73" y="181"/>
                </a:lnTo>
                <a:lnTo>
                  <a:pt x="73" y="185"/>
                </a:lnTo>
                <a:lnTo>
                  <a:pt x="73" y="189"/>
                </a:lnTo>
                <a:lnTo>
                  <a:pt x="73" y="193"/>
                </a:lnTo>
                <a:lnTo>
                  <a:pt x="73" y="197"/>
                </a:lnTo>
                <a:lnTo>
                  <a:pt x="74" y="202"/>
                </a:lnTo>
                <a:lnTo>
                  <a:pt x="75" y="207"/>
                </a:lnTo>
                <a:lnTo>
                  <a:pt x="75" y="212"/>
                </a:lnTo>
                <a:lnTo>
                  <a:pt x="76" y="216"/>
                </a:lnTo>
                <a:lnTo>
                  <a:pt x="77" y="221"/>
                </a:lnTo>
                <a:lnTo>
                  <a:pt x="77" y="226"/>
                </a:lnTo>
                <a:lnTo>
                  <a:pt x="78" y="230"/>
                </a:lnTo>
                <a:lnTo>
                  <a:pt x="78" y="235"/>
                </a:lnTo>
                <a:lnTo>
                  <a:pt x="77" y="239"/>
                </a:lnTo>
                <a:lnTo>
                  <a:pt x="77" y="243"/>
                </a:lnTo>
                <a:lnTo>
                  <a:pt x="76" y="246"/>
                </a:lnTo>
                <a:lnTo>
                  <a:pt x="74" y="250"/>
                </a:lnTo>
                <a:lnTo>
                  <a:pt x="73" y="253"/>
                </a:lnTo>
                <a:lnTo>
                  <a:pt x="71" y="256"/>
                </a:lnTo>
                <a:lnTo>
                  <a:pt x="70" y="259"/>
                </a:lnTo>
                <a:lnTo>
                  <a:pt x="68" y="260"/>
                </a:lnTo>
                <a:lnTo>
                  <a:pt x="67" y="263"/>
                </a:lnTo>
                <a:lnTo>
                  <a:pt x="66" y="265"/>
                </a:lnTo>
                <a:lnTo>
                  <a:pt x="65" y="267"/>
                </a:lnTo>
                <a:lnTo>
                  <a:pt x="65" y="269"/>
                </a:lnTo>
                <a:lnTo>
                  <a:pt x="65" y="271"/>
                </a:lnTo>
                <a:lnTo>
                  <a:pt x="66" y="273"/>
                </a:lnTo>
                <a:lnTo>
                  <a:pt x="67" y="275"/>
                </a:lnTo>
                <a:lnTo>
                  <a:pt x="69" y="277"/>
                </a:lnTo>
                <a:lnTo>
                  <a:pt x="72" y="279"/>
                </a:lnTo>
                <a:lnTo>
                  <a:pt x="74" y="280"/>
                </a:lnTo>
                <a:lnTo>
                  <a:pt x="76" y="282"/>
                </a:lnTo>
                <a:lnTo>
                  <a:pt x="78" y="283"/>
                </a:lnTo>
                <a:lnTo>
                  <a:pt x="79" y="285"/>
                </a:lnTo>
                <a:lnTo>
                  <a:pt x="80" y="286"/>
                </a:lnTo>
                <a:lnTo>
                  <a:pt x="81" y="287"/>
                </a:lnTo>
                <a:lnTo>
                  <a:pt x="81" y="288"/>
                </a:lnTo>
                <a:lnTo>
                  <a:pt x="81" y="289"/>
                </a:lnTo>
                <a:lnTo>
                  <a:pt x="81" y="291"/>
                </a:lnTo>
                <a:lnTo>
                  <a:pt x="80" y="292"/>
                </a:lnTo>
                <a:lnTo>
                  <a:pt x="79" y="293"/>
                </a:lnTo>
                <a:lnTo>
                  <a:pt x="77" y="294"/>
                </a:lnTo>
                <a:lnTo>
                  <a:pt x="75" y="294"/>
                </a:lnTo>
                <a:lnTo>
                  <a:pt x="72" y="295"/>
                </a:lnTo>
                <a:lnTo>
                  <a:pt x="69" y="296"/>
                </a:lnTo>
                <a:lnTo>
                  <a:pt x="67" y="297"/>
                </a:lnTo>
                <a:lnTo>
                  <a:pt x="64" y="297"/>
                </a:lnTo>
                <a:lnTo>
                  <a:pt x="62" y="297"/>
                </a:lnTo>
                <a:lnTo>
                  <a:pt x="60" y="298"/>
                </a:lnTo>
                <a:lnTo>
                  <a:pt x="58" y="298"/>
                </a:lnTo>
                <a:lnTo>
                  <a:pt x="57" y="299"/>
                </a:lnTo>
                <a:lnTo>
                  <a:pt x="56" y="299"/>
                </a:lnTo>
                <a:lnTo>
                  <a:pt x="55" y="300"/>
                </a:lnTo>
                <a:lnTo>
                  <a:pt x="54" y="301"/>
                </a:lnTo>
                <a:lnTo>
                  <a:pt x="54" y="302"/>
                </a:lnTo>
                <a:lnTo>
                  <a:pt x="54" y="304"/>
                </a:lnTo>
                <a:lnTo>
                  <a:pt x="54" y="305"/>
                </a:lnTo>
                <a:lnTo>
                  <a:pt x="54" y="307"/>
                </a:lnTo>
                <a:lnTo>
                  <a:pt x="54" y="309"/>
                </a:lnTo>
                <a:lnTo>
                  <a:pt x="54" y="317"/>
                </a:lnTo>
                <a:lnTo>
                  <a:pt x="54" y="319"/>
                </a:lnTo>
                <a:lnTo>
                  <a:pt x="54" y="321"/>
                </a:lnTo>
                <a:lnTo>
                  <a:pt x="54" y="322"/>
                </a:lnTo>
                <a:lnTo>
                  <a:pt x="54" y="323"/>
                </a:lnTo>
                <a:lnTo>
                  <a:pt x="54" y="324"/>
                </a:lnTo>
                <a:lnTo>
                  <a:pt x="55" y="325"/>
                </a:lnTo>
                <a:lnTo>
                  <a:pt x="56" y="326"/>
                </a:lnTo>
                <a:lnTo>
                  <a:pt x="57" y="326"/>
                </a:lnTo>
                <a:lnTo>
                  <a:pt x="58" y="327"/>
                </a:lnTo>
                <a:lnTo>
                  <a:pt x="59" y="327"/>
                </a:lnTo>
                <a:lnTo>
                  <a:pt x="60" y="327"/>
                </a:lnTo>
                <a:lnTo>
                  <a:pt x="61" y="327"/>
                </a:lnTo>
                <a:lnTo>
                  <a:pt x="62" y="328"/>
                </a:lnTo>
                <a:lnTo>
                  <a:pt x="64" y="328"/>
                </a:lnTo>
                <a:lnTo>
                  <a:pt x="65" y="328"/>
                </a:lnTo>
                <a:lnTo>
                  <a:pt x="67" y="328"/>
                </a:lnTo>
                <a:lnTo>
                  <a:pt x="69" y="327"/>
                </a:lnTo>
                <a:lnTo>
                  <a:pt x="71" y="327"/>
                </a:lnTo>
                <a:lnTo>
                  <a:pt x="73" y="326"/>
                </a:lnTo>
                <a:lnTo>
                  <a:pt x="74" y="326"/>
                </a:lnTo>
                <a:lnTo>
                  <a:pt x="76" y="325"/>
                </a:lnTo>
                <a:lnTo>
                  <a:pt x="78" y="324"/>
                </a:lnTo>
                <a:lnTo>
                  <a:pt x="80" y="323"/>
                </a:lnTo>
                <a:lnTo>
                  <a:pt x="81" y="322"/>
                </a:lnTo>
                <a:lnTo>
                  <a:pt x="83" y="322"/>
                </a:lnTo>
                <a:lnTo>
                  <a:pt x="84" y="321"/>
                </a:lnTo>
                <a:lnTo>
                  <a:pt x="85" y="320"/>
                </a:lnTo>
                <a:lnTo>
                  <a:pt x="86" y="319"/>
                </a:lnTo>
                <a:lnTo>
                  <a:pt x="87" y="319"/>
                </a:lnTo>
                <a:lnTo>
                  <a:pt x="87" y="320"/>
                </a:lnTo>
                <a:lnTo>
                  <a:pt x="87" y="321"/>
                </a:lnTo>
                <a:lnTo>
                  <a:pt x="86" y="322"/>
                </a:lnTo>
                <a:lnTo>
                  <a:pt x="86" y="323"/>
                </a:lnTo>
                <a:lnTo>
                  <a:pt x="85" y="324"/>
                </a:lnTo>
                <a:lnTo>
                  <a:pt x="84" y="327"/>
                </a:lnTo>
                <a:lnTo>
                  <a:pt x="83" y="328"/>
                </a:lnTo>
                <a:lnTo>
                  <a:pt x="83" y="330"/>
                </a:lnTo>
                <a:lnTo>
                  <a:pt x="82" y="331"/>
                </a:lnTo>
                <a:lnTo>
                  <a:pt x="82" y="332"/>
                </a:lnTo>
                <a:lnTo>
                  <a:pt x="82" y="334"/>
                </a:lnTo>
                <a:lnTo>
                  <a:pt x="83" y="335"/>
                </a:lnTo>
                <a:lnTo>
                  <a:pt x="83" y="335"/>
                </a:lnTo>
                <a:lnTo>
                  <a:pt x="83" y="336"/>
                </a:lnTo>
                <a:lnTo>
                  <a:pt x="83" y="338"/>
                </a:lnTo>
                <a:lnTo>
                  <a:pt x="84" y="341"/>
                </a:lnTo>
                <a:lnTo>
                  <a:pt x="84" y="342"/>
                </a:lnTo>
                <a:lnTo>
                  <a:pt x="84" y="343"/>
                </a:lnTo>
                <a:lnTo>
                  <a:pt x="84" y="345"/>
                </a:lnTo>
                <a:lnTo>
                  <a:pt x="84" y="344"/>
                </a:lnTo>
                <a:lnTo>
                  <a:pt x="83" y="342"/>
                </a:lnTo>
                <a:lnTo>
                  <a:pt x="83" y="340"/>
                </a:lnTo>
                <a:lnTo>
                  <a:pt x="82" y="339"/>
                </a:lnTo>
                <a:lnTo>
                  <a:pt x="81" y="337"/>
                </a:lnTo>
                <a:lnTo>
                  <a:pt x="80" y="336"/>
                </a:lnTo>
                <a:lnTo>
                  <a:pt x="80" y="335"/>
                </a:lnTo>
                <a:lnTo>
                  <a:pt x="79" y="334"/>
                </a:lnTo>
                <a:lnTo>
                  <a:pt x="77" y="333"/>
                </a:lnTo>
                <a:lnTo>
                  <a:pt x="76" y="332"/>
                </a:lnTo>
                <a:lnTo>
                  <a:pt x="75" y="331"/>
                </a:lnTo>
                <a:lnTo>
                  <a:pt x="73" y="331"/>
                </a:lnTo>
                <a:lnTo>
                  <a:pt x="71" y="331"/>
                </a:lnTo>
                <a:lnTo>
                  <a:pt x="70" y="331"/>
                </a:lnTo>
                <a:lnTo>
                  <a:pt x="67" y="331"/>
                </a:lnTo>
                <a:lnTo>
                  <a:pt x="65" y="332"/>
                </a:lnTo>
                <a:lnTo>
                  <a:pt x="63" y="332"/>
                </a:lnTo>
                <a:lnTo>
                  <a:pt x="61" y="334"/>
                </a:lnTo>
                <a:lnTo>
                  <a:pt x="59" y="335"/>
                </a:lnTo>
                <a:lnTo>
                  <a:pt x="57" y="335"/>
                </a:lnTo>
                <a:lnTo>
                  <a:pt x="54" y="337"/>
                </a:lnTo>
                <a:lnTo>
                  <a:pt x="53" y="338"/>
                </a:lnTo>
                <a:lnTo>
                  <a:pt x="51" y="340"/>
                </a:lnTo>
                <a:lnTo>
                  <a:pt x="49" y="341"/>
                </a:lnTo>
                <a:lnTo>
                  <a:pt x="47" y="342"/>
                </a:lnTo>
                <a:lnTo>
                  <a:pt x="45" y="343"/>
                </a:lnTo>
                <a:lnTo>
                  <a:pt x="43" y="344"/>
                </a:lnTo>
                <a:lnTo>
                  <a:pt x="41" y="345"/>
                </a:lnTo>
                <a:lnTo>
                  <a:pt x="38" y="346"/>
                </a:lnTo>
                <a:lnTo>
                  <a:pt x="36" y="346"/>
                </a:lnTo>
                <a:lnTo>
                  <a:pt x="34" y="346"/>
                </a:lnTo>
                <a:lnTo>
                  <a:pt x="31" y="345"/>
                </a:lnTo>
                <a:lnTo>
                  <a:pt x="28" y="344"/>
                </a:lnTo>
                <a:lnTo>
                  <a:pt x="24" y="344"/>
                </a:lnTo>
                <a:lnTo>
                  <a:pt x="21" y="344"/>
                </a:lnTo>
                <a:lnTo>
                  <a:pt x="18" y="344"/>
                </a:lnTo>
                <a:lnTo>
                  <a:pt x="16" y="344"/>
                </a:lnTo>
                <a:lnTo>
                  <a:pt x="13" y="344"/>
                </a:lnTo>
                <a:lnTo>
                  <a:pt x="11" y="344"/>
                </a:lnTo>
                <a:lnTo>
                  <a:pt x="9" y="345"/>
                </a:lnTo>
                <a:lnTo>
                  <a:pt x="7" y="345"/>
                </a:lnTo>
                <a:lnTo>
                  <a:pt x="6" y="346"/>
                </a:lnTo>
                <a:lnTo>
                  <a:pt x="5" y="347"/>
                </a:lnTo>
                <a:lnTo>
                  <a:pt x="5" y="348"/>
                </a:lnTo>
                <a:lnTo>
                  <a:pt x="6" y="349"/>
                </a:lnTo>
                <a:lnTo>
                  <a:pt x="7" y="351"/>
                </a:lnTo>
                <a:lnTo>
                  <a:pt x="10" y="352"/>
                </a:lnTo>
                <a:lnTo>
                  <a:pt x="13" y="353"/>
                </a:lnTo>
                <a:lnTo>
                  <a:pt x="17" y="355"/>
                </a:lnTo>
                <a:lnTo>
                  <a:pt x="20" y="357"/>
                </a:lnTo>
                <a:lnTo>
                  <a:pt x="23" y="360"/>
                </a:lnTo>
                <a:lnTo>
                  <a:pt x="27" y="362"/>
                </a:lnTo>
                <a:lnTo>
                  <a:pt x="30" y="365"/>
                </a:lnTo>
                <a:lnTo>
                  <a:pt x="33" y="368"/>
                </a:lnTo>
                <a:lnTo>
                  <a:pt x="36" y="372"/>
                </a:lnTo>
                <a:lnTo>
                  <a:pt x="39" y="375"/>
                </a:lnTo>
                <a:lnTo>
                  <a:pt x="41" y="378"/>
                </a:lnTo>
                <a:lnTo>
                  <a:pt x="43" y="382"/>
                </a:lnTo>
                <a:lnTo>
                  <a:pt x="45" y="385"/>
                </a:lnTo>
                <a:lnTo>
                  <a:pt x="47" y="388"/>
                </a:lnTo>
                <a:lnTo>
                  <a:pt x="48" y="391"/>
                </a:lnTo>
                <a:lnTo>
                  <a:pt x="49" y="394"/>
                </a:lnTo>
                <a:lnTo>
                  <a:pt x="49" y="397"/>
                </a:lnTo>
                <a:lnTo>
                  <a:pt x="50" y="399"/>
                </a:lnTo>
                <a:lnTo>
                  <a:pt x="48" y="397"/>
                </a:lnTo>
                <a:lnTo>
                  <a:pt x="46" y="396"/>
                </a:lnTo>
                <a:lnTo>
                  <a:pt x="43" y="394"/>
                </a:lnTo>
                <a:lnTo>
                  <a:pt x="40" y="393"/>
                </a:lnTo>
                <a:lnTo>
                  <a:pt x="36" y="392"/>
                </a:lnTo>
                <a:lnTo>
                  <a:pt x="32" y="391"/>
                </a:lnTo>
                <a:lnTo>
                  <a:pt x="28" y="391"/>
                </a:lnTo>
                <a:lnTo>
                  <a:pt x="24" y="391"/>
                </a:lnTo>
                <a:lnTo>
                  <a:pt x="20" y="391"/>
                </a:lnTo>
                <a:lnTo>
                  <a:pt x="17" y="392"/>
                </a:lnTo>
                <a:lnTo>
                  <a:pt x="13" y="393"/>
                </a:lnTo>
                <a:lnTo>
                  <a:pt x="9" y="394"/>
                </a:lnTo>
                <a:lnTo>
                  <a:pt x="6" y="396"/>
                </a:lnTo>
                <a:lnTo>
                  <a:pt x="4" y="399"/>
                </a:lnTo>
                <a:lnTo>
                  <a:pt x="2" y="402"/>
                </a:lnTo>
                <a:lnTo>
                  <a:pt x="1" y="406"/>
                </a:lnTo>
                <a:lnTo>
                  <a:pt x="0" y="409"/>
                </a:lnTo>
                <a:lnTo>
                  <a:pt x="0" y="411"/>
                </a:lnTo>
                <a:lnTo>
                  <a:pt x="0" y="414"/>
                </a:lnTo>
                <a:lnTo>
                  <a:pt x="1" y="417"/>
                </a:lnTo>
                <a:lnTo>
                  <a:pt x="2" y="419"/>
                </a:lnTo>
                <a:lnTo>
                  <a:pt x="3" y="420"/>
                </a:lnTo>
                <a:lnTo>
                  <a:pt x="5" y="422"/>
                </a:lnTo>
                <a:lnTo>
                  <a:pt x="6" y="423"/>
                </a:lnTo>
                <a:lnTo>
                  <a:pt x="8" y="423"/>
                </a:lnTo>
                <a:lnTo>
                  <a:pt x="10" y="424"/>
                </a:lnTo>
                <a:lnTo>
                  <a:pt x="12" y="424"/>
                </a:lnTo>
                <a:lnTo>
                  <a:pt x="13" y="424"/>
                </a:lnTo>
                <a:lnTo>
                  <a:pt x="15" y="424"/>
                </a:lnTo>
                <a:lnTo>
                  <a:pt x="17" y="424"/>
                </a:lnTo>
                <a:lnTo>
                  <a:pt x="18" y="424"/>
                </a:lnTo>
                <a:lnTo>
                  <a:pt x="18" y="423"/>
                </a:lnTo>
                <a:lnTo>
                  <a:pt x="20" y="423"/>
                </a:lnTo>
                <a:lnTo>
                  <a:pt x="22" y="422"/>
                </a:lnTo>
                <a:lnTo>
                  <a:pt x="24" y="421"/>
                </a:lnTo>
                <a:lnTo>
                  <a:pt x="25" y="420"/>
                </a:lnTo>
                <a:lnTo>
                  <a:pt x="27" y="419"/>
                </a:lnTo>
                <a:lnTo>
                  <a:pt x="28" y="419"/>
                </a:lnTo>
                <a:lnTo>
                  <a:pt x="30" y="418"/>
                </a:lnTo>
                <a:lnTo>
                  <a:pt x="31" y="417"/>
                </a:lnTo>
                <a:lnTo>
                  <a:pt x="32" y="417"/>
                </a:lnTo>
                <a:lnTo>
                  <a:pt x="33" y="416"/>
                </a:lnTo>
                <a:lnTo>
                  <a:pt x="34" y="416"/>
                </a:lnTo>
                <a:lnTo>
                  <a:pt x="35" y="417"/>
                </a:lnTo>
                <a:lnTo>
                  <a:pt x="36" y="418"/>
                </a:lnTo>
                <a:lnTo>
                  <a:pt x="36" y="419"/>
                </a:lnTo>
                <a:lnTo>
                  <a:pt x="37" y="421"/>
                </a:lnTo>
                <a:lnTo>
                  <a:pt x="37" y="423"/>
                </a:lnTo>
                <a:lnTo>
                  <a:pt x="38" y="426"/>
                </a:lnTo>
                <a:lnTo>
                  <a:pt x="38" y="428"/>
                </a:lnTo>
                <a:lnTo>
                  <a:pt x="38" y="431"/>
                </a:lnTo>
                <a:lnTo>
                  <a:pt x="38" y="433"/>
                </a:lnTo>
                <a:lnTo>
                  <a:pt x="37" y="435"/>
                </a:lnTo>
                <a:lnTo>
                  <a:pt x="37" y="436"/>
                </a:lnTo>
                <a:lnTo>
                  <a:pt x="36" y="438"/>
                </a:lnTo>
                <a:lnTo>
                  <a:pt x="35" y="439"/>
                </a:lnTo>
                <a:lnTo>
                  <a:pt x="34" y="441"/>
                </a:lnTo>
                <a:lnTo>
                  <a:pt x="32" y="442"/>
                </a:lnTo>
                <a:lnTo>
                  <a:pt x="31" y="443"/>
                </a:lnTo>
                <a:lnTo>
                  <a:pt x="30" y="444"/>
                </a:lnTo>
                <a:lnTo>
                  <a:pt x="28" y="445"/>
                </a:lnTo>
                <a:lnTo>
                  <a:pt x="27" y="445"/>
                </a:lnTo>
                <a:lnTo>
                  <a:pt x="26" y="446"/>
                </a:lnTo>
                <a:lnTo>
                  <a:pt x="25" y="446"/>
                </a:lnTo>
              </a:path>
            </a:pathLst>
          </a:custGeom>
          <a:solidFill>
            <a:srgbClr val="FFE5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9" name="Freeform 25">
            <a:extLst>
              <a:ext uri="{FF2B5EF4-FFF2-40B4-BE49-F238E27FC236}">
                <a16:creationId xmlns:a16="http://schemas.microsoft.com/office/drawing/2014/main" id="{830FC629-CD57-5348-B844-070EB63C23D0}"/>
              </a:ext>
            </a:extLst>
          </p:cNvPr>
          <p:cNvSpPr>
            <a:spLocks/>
          </p:cNvSpPr>
          <p:nvPr/>
        </p:nvSpPr>
        <p:spPr bwMode="auto">
          <a:xfrm>
            <a:off x="8820150" y="2768601"/>
            <a:ext cx="160338" cy="34925"/>
          </a:xfrm>
          <a:custGeom>
            <a:avLst/>
            <a:gdLst>
              <a:gd name="T0" fmla="*/ 70 w 101"/>
              <a:gd name="T1" fmla="*/ 21 h 22"/>
              <a:gd name="T2" fmla="*/ 74 w 101"/>
              <a:gd name="T3" fmla="*/ 21 h 22"/>
              <a:gd name="T4" fmla="*/ 78 w 101"/>
              <a:gd name="T5" fmla="*/ 19 h 22"/>
              <a:gd name="T6" fmla="*/ 82 w 101"/>
              <a:gd name="T7" fmla="*/ 18 h 22"/>
              <a:gd name="T8" fmla="*/ 86 w 101"/>
              <a:gd name="T9" fmla="*/ 16 h 22"/>
              <a:gd name="T10" fmla="*/ 90 w 101"/>
              <a:gd name="T11" fmla="*/ 14 h 22"/>
              <a:gd name="T12" fmla="*/ 94 w 101"/>
              <a:gd name="T13" fmla="*/ 12 h 22"/>
              <a:gd name="T14" fmla="*/ 98 w 101"/>
              <a:gd name="T15" fmla="*/ 9 h 22"/>
              <a:gd name="T16" fmla="*/ 98 w 101"/>
              <a:gd name="T17" fmla="*/ 9 h 22"/>
              <a:gd name="T18" fmla="*/ 94 w 101"/>
              <a:gd name="T19" fmla="*/ 10 h 22"/>
              <a:gd name="T20" fmla="*/ 91 w 101"/>
              <a:gd name="T21" fmla="*/ 11 h 22"/>
              <a:gd name="T22" fmla="*/ 87 w 101"/>
              <a:gd name="T23" fmla="*/ 12 h 22"/>
              <a:gd name="T24" fmla="*/ 81 w 101"/>
              <a:gd name="T25" fmla="*/ 16 h 22"/>
              <a:gd name="T26" fmla="*/ 77 w 101"/>
              <a:gd name="T27" fmla="*/ 16 h 22"/>
              <a:gd name="T28" fmla="*/ 74 w 101"/>
              <a:gd name="T29" fmla="*/ 17 h 22"/>
              <a:gd name="T30" fmla="*/ 71 w 101"/>
              <a:gd name="T31" fmla="*/ 17 h 22"/>
              <a:gd name="T32" fmla="*/ 67 w 101"/>
              <a:gd name="T33" fmla="*/ 16 h 22"/>
              <a:gd name="T34" fmla="*/ 63 w 101"/>
              <a:gd name="T35" fmla="*/ 15 h 22"/>
              <a:gd name="T36" fmla="*/ 58 w 101"/>
              <a:gd name="T37" fmla="*/ 13 h 22"/>
              <a:gd name="T38" fmla="*/ 51 w 101"/>
              <a:gd name="T39" fmla="*/ 11 h 22"/>
              <a:gd name="T40" fmla="*/ 46 w 101"/>
              <a:gd name="T41" fmla="*/ 9 h 22"/>
              <a:gd name="T42" fmla="*/ 42 w 101"/>
              <a:gd name="T43" fmla="*/ 8 h 22"/>
              <a:gd name="T44" fmla="*/ 39 w 101"/>
              <a:gd name="T45" fmla="*/ 8 h 22"/>
              <a:gd name="T46" fmla="*/ 36 w 101"/>
              <a:gd name="T47" fmla="*/ 7 h 22"/>
              <a:gd name="T48" fmla="*/ 32 w 101"/>
              <a:gd name="T49" fmla="*/ 6 h 22"/>
              <a:gd name="T50" fmla="*/ 27 w 101"/>
              <a:gd name="T51" fmla="*/ 5 h 22"/>
              <a:gd name="T52" fmla="*/ 22 w 101"/>
              <a:gd name="T53" fmla="*/ 3 h 22"/>
              <a:gd name="T54" fmla="*/ 16 w 101"/>
              <a:gd name="T55" fmla="*/ 2 h 22"/>
              <a:gd name="T56" fmla="*/ 10 w 101"/>
              <a:gd name="T57" fmla="*/ 1 h 22"/>
              <a:gd name="T58" fmla="*/ 6 w 101"/>
              <a:gd name="T59" fmla="*/ 0 h 22"/>
              <a:gd name="T60" fmla="*/ 2 w 101"/>
              <a:gd name="T61" fmla="*/ 1 h 22"/>
              <a:gd name="T62" fmla="*/ 2 w 101"/>
              <a:gd name="T63" fmla="*/ 1 h 22"/>
              <a:gd name="T64" fmla="*/ 7 w 101"/>
              <a:gd name="T65" fmla="*/ 1 h 22"/>
              <a:gd name="T66" fmla="*/ 11 w 101"/>
              <a:gd name="T67" fmla="*/ 2 h 22"/>
              <a:gd name="T68" fmla="*/ 16 w 101"/>
              <a:gd name="T69" fmla="*/ 4 h 22"/>
              <a:gd name="T70" fmla="*/ 22 w 101"/>
              <a:gd name="T71" fmla="*/ 6 h 22"/>
              <a:gd name="T72" fmla="*/ 26 w 101"/>
              <a:gd name="T73" fmla="*/ 9 h 22"/>
              <a:gd name="T74" fmla="*/ 31 w 101"/>
              <a:gd name="T75" fmla="*/ 11 h 22"/>
              <a:gd name="T76" fmla="*/ 36 w 101"/>
              <a:gd name="T77" fmla="*/ 13 h 22"/>
              <a:gd name="T78" fmla="*/ 40 w 101"/>
              <a:gd name="T79" fmla="*/ 15 h 22"/>
              <a:gd name="T80" fmla="*/ 45 w 101"/>
              <a:gd name="T81" fmla="*/ 16 h 22"/>
              <a:gd name="T82" fmla="*/ 49 w 101"/>
              <a:gd name="T83" fmla="*/ 17 h 22"/>
              <a:gd name="T84" fmla="*/ 54 w 101"/>
              <a:gd name="T85" fmla="*/ 19 h 22"/>
              <a:gd name="T86" fmla="*/ 58 w 101"/>
              <a:gd name="T87" fmla="*/ 19 h 22"/>
              <a:gd name="T88" fmla="*/ 61 w 101"/>
              <a:gd name="T89" fmla="*/ 19 h 22"/>
              <a:gd name="T90" fmla="*/ 64 w 101"/>
              <a:gd name="T91" fmla="*/ 20 h 22"/>
              <a:gd name="T92" fmla="*/ 67 w 101"/>
              <a:gd name="T9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2">
                <a:moveTo>
                  <a:pt x="67" y="20"/>
                </a:moveTo>
                <a:lnTo>
                  <a:pt x="70" y="21"/>
                </a:lnTo>
                <a:lnTo>
                  <a:pt x="72" y="21"/>
                </a:lnTo>
                <a:lnTo>
                  <a:pt x="74" y="21"/>
                </a:lnTo>
                <a:lnTo>
                  <a:pt x="76" y="20"/>
                </a:lnTo>
                <a:lnTo>
                  <a:pt x="78" y="19"/>
                </a:lnTo>
                <a:lnTo>
                  <a:pt x="80" y="19"/>
                </a:lnTo>
                <a:lnTo>
                  <a:pt x="82" y="18"/>
                </a:lnTo>
                <a:lnTo>
                  <a:pt x="84" y="17"/>
                </a:lnTo>
                <a:lnTo>
                  <a:pt x="86" y="16"/>
                </a:lnTo>
                <a:lnTo>
                  <a:pt x="88" y="15"/>
                </a:lnTo>
                <a:lnTo>
                  <a:pt x="90" y="14"/>
                </a:lnTo>
                <a:lnTo>
                  <a:pt x="92" y="12"/>
                </a:lnTo>
                <a:lnTo>
                  <a:pt x="94" y="12"/>
                </a:lnTo>
                <a:lnTo>
                  <a:pt x="96" y="11"/>
                </a:lnTo>
                <a:lnTo>
                  <a:pt x="98" y="9"/>
                </a:lnTo>
                <a:lnTo>
                  <a:pt x="100" y="9"/>
                </a:lnTo>
                <a:lnTo>
                  <a:pt x="98" y="9"/>
                </a:lnTo>
                <a:lnTo>
                  <a:pt x="96" y="9"/>
                </a:lnTo>
                <a:lnTo>
                  <a:pt x="94" y="10"/>
                </a:lnTo>
                <a:lnTo>
                  <a:pt x="92" y="10"/>
                </a:lnTo>
                <a:lnTo>
                  <a:pt x="91" y="11"/>
                </a:lnTo>
                <a:lnTo>
                  <a:pt x="89" y="12"/>
                </a:lnTo>
                <a:lnTo>
                  <a:pt x="87" y="12"/>
                </a:lnTo>
                <a:lnTo>
                  <a:pt x="83" y="15"/>
                </a:lnTo>
                <a:lnTo>
                  <a:pt x="81" y="16"/>
                </a:lnTo>
                <a:lnTo>
                  <a:pt x="79" y="16"/>
                </a:lnTo>
                <a:lnTo>
                  <a:pt x="77" y="16"/>
                </a:lnTo>
                <a:lnTo>
                  <a:pt x="75" y="17"/>
                </a:lnTo>
                <a:lnTo>
                  <a:pt x="74" y="17"/>
                </a:lnTo>
                <a:lnTo>
                  <a:pt x="73" y="17"/>
                </a:lnTo>
                <a:lnTo>
                  <a:pt x="71" y="17"/>
                </a:lnTo>
                <a:lnTo>
                  <a:pt x="69" y="17"/>
                </a:lnTo>
                <a:lnTo>
                  <a:pt x="67" y="16"/>
                </a:lnTo>
                <a:lnTo>
                  <a:pt x="65" y="16"/>
                </a:lnTo>
                <a:lnTo>
                  <a:pt x="63" y="15"/>
                </a:lnTo>
                <a:lnTo>
                  <a:pt x="60" y="14"/>
                </a:lnTo>
                <a:lnTo>
                  <a:pt x="58" y="13"/>
                </a:lnTo>
                <a:lnTo>
                  <a:pt x="54" y="12"/>
                </a:lnTo>
                <a:lnTo>
                  <a:pt x="51" y="11"/>
                </a:lnTo>
                <a:lnTo>
                  <a:pt x="48" y="10"/>
                </a:lnTo>
                <a:lnTo>
                  <a:pt x="46" y="9"/>
                </a:lnTo>
                <a:lnTo>
                  <a:pt x="44" y="9"/>
                </a:lnTo>
                <a:lnTo>
                  <a:pt x="42" y="8"/>
                </a:lnTo>
                <a:lnTo>
                  <a:pt x="41" y="8"/>
                </a:lnTo>
                <a:lnTo>
                  <a:pt x="39" y="8"/>
                </a:lnTo>
                <a:lnTo>
                  <a:pt x="38" y="7"/>
                </a:lnTo>
                <a:lnTo>
                  <a:pt x="36" y="7"/>
                </a:lnTo>
                <a:lnTo>
                  <a:pt x="34" y="6"/>
                </a:lnTo>
                <a:lnTo>
                  <a:pt x="32" y="6"/>
                </a:lnTo>
                <a:lnTo>
                  <a:pt x="29" y="5"/>
                </a:lnTo>
                <a:lnTo>
                  <a:pt x="27" y="5"/>
                </a:lnTo>
                <a:lnTo>
                  <a:pt x="25" y="4"/>
                </a:lnTo>
                <a:lnTo>
                  <a:pt x="22" y="3"/>
                </a:lnTo>
                <a:lnTo>
                  <a:pt x="19" y="2"/>
                </a:lnTo>
                <a:lnTo>
                  <a:pt x="16" y="2"/>
                </a:lnTo>
                <a:lnTo>
                  <a:pt x="13" y="1"/>
                </a:lnTo>
                <a:lnTo>
                  <a:pt x="10" y="1"/>
                </a:lnTo>
                <a:lnTo>
                  <a:pt x="8" y="0"/>
                </a:lnTo>
                <a:lnTo>
                  <a:pt x="6" y="0"/>
                </a:lnTo>
                <a:lnTo>
                  <a:pt x="4" y="0"/>
                </a:lnTo>
                <a:lnTo>
                  <a:pt x="2" y="1"/>
                </a:lnTo>
                <a:lnTo>
                  <a:pt x="0" y="1"/>
                </a:lnTo>
                <a:lnTo>
                  <a:pt x="2" y="1"/>
                </a:lnTo>
                <a:lnTo>
                  <a:pt x="4" y="1"/>
                </a:lnTo>
                <a:lnTo>
                  <a:pt x="7" y="1"/>
                </a:lnTo>
                <a:lnTo>
                  <a:pt x="8" y="2"/>
                </a:lnTo>
                <a:lnTo>
                  <a:pt x="11" y="2"/>
                </a:lnTo>
                <a:lnTo>
                  <a:pt x="14" y="3"/>
                </a:lnTo>
                <a:lnTo>
                  <a:pt x="16" y="4"/>
                </a:lnTo>
                <a:lnTo>
                  <a:pt x="19" y="5"/>
                </a:lnTo>
                <a:lnTo>
                  <a:pt x="22" y="6"/>
                </a:lnTo>
                <a:lnTo>
                  <a:pt x="24" y="7"/>
                </a:lnTo>
                <a:lnTo>
                  <a:pt x="26" y="9"/>
                </a:lnTo>
                <a:lnTo>
                  <a:pt x="29" y="9"/>
                </a:lnTo>
                <a:lnTo>
                  <a:pt x="31" y="11"/>
                </a:lnTo>
                <a:lnTo>
                  <a:pt x="33" y="12"/>
                </a:lnTo>
                <a:lnTo>
                  <a:pt x="36" y="13"/>
                </a:lnTo>
                <a:lnTo>
                  <a:pt x="38" y="14"/>
                </a:lnTo>
                <a:lnTo>
                  <a:pt x="40" y="15"/>
                </a:lnTo>
                <a:lnTo>
                  <a:pt x="43" y="16"/>
                </a:lnTo>
                <a:lnTo>
                  <a:pt x="45" y="16"/>
                </a:lnTo>
                <a:lnTo>
                  <a:pt x="47" y="17"/>
                </a:lnTo>
                <a:lnTo>
                  <a:pt x="49" y="17"/>
                </a:lnTo>
                <a:lnTo>
                  <a:pt x="52" y="18"/>
                </a:lnTo>
                <a:lnTo>
                  <a:pt x="54" y="19"/>
                </a:lnTo>
                <a:lnTo>
                  <a:pt x="56" y="19"/>
                </a:lnTo>
                <a:lnTo>
                  <a:pt x="58" y="19"/>
                </a:lnTo>
                <a:lnTo>
                  <a:pt x="59" y="19"/>
                </a:lnTo>
                <a:lnTo>
                  <a:pt x="61" y="19"/>
                </a:lnTo>
                <a:lnTo>
                  <a:pt x="63" y="20"/>
                </a:lnTo>
                <a:lnTo>
                  <a:pt x="64" y="20"/>
                </a:lnTo>
                <a:lnTo>
                  <a:pt x="66" y="20"/>
                </a:lnTo>
                <a:lnTo>
                  <a:pt x="67" y="20"/>
                </a:lnTo>
              </a:path>
            </a:pathLst>
          </a:custGeom>
          <a:solidFill>
            <a:srgbClr val="2828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0" name="Freeform 26">
            <a:extLst>
              <a:ext uri="{FF2B5EF4-FFF2-40B4-BE49-F238E27FC236}">
                <a16:creationId xmlns:a16="http://schemas.microsoft.com/office/drawing/2014/main" id="{78837E24-BAC1-4947-93B9-6EA26EFFD149}"/>
              </a:ext>
            </a:extLst>
          </p:cNvPr>
          <p:cNvSpPr>
            <a:spLocks/>
          </p:cNvSpPr>
          <p:nvPr/>
        </p:nvSpPr>
        <p:spPr bwMode="auto">
          <a:xfrm>
            <a:off x="8923339" y="2254250"/>
            <a:ext cx="314325" cy="719138"/>
          </a:xfrm>
          <a:custGeom>
            <a:avLst/>
            <a:gdLst>
              <a:gd name="T0" fmla="*/ 13 w 198"/>
              <a:gd name="T1" fmla="*/ 434 h 453"/>
              <a:gd name="T2" fmla="*/ 12 w 198"/>
              <a:gd name="T3" fmla="*/ 441 h 453"/>
              <a:gd name="T4" fmla="*/ 10 w 198"/>
              <a:gd name="T5" fmla="*/ 445 h 453"/>
              <a:gd name="T6" fmla="*/ 6 w 198"/>
              <a:gd name="T7" fmla="*/ 449 h 453"/>
              <a:gd name="T8" fmla="*/ 2 w 198"/>
              <a:gd name="T9" fmla="*/ 451 h 453"/>
              <a:gd name="T10" fmla="*/ 2 w 198"/>
              <a:gd name="T11" fmla="*/ 452 h 453"/>
              <a:gd name="T12" fmla="*/ 9 w 198"/>
              <a:gd name="T13" fmla="*/ 451 h 453"/>
              <a:gd name="T14" fmla="*/ 15 w 198"/>
              <a:gd name="T15" fmla="*/ 446 h 453"/>
              <a:gd name="T16" fmla="*/ 20 w 198"/>
              <a:gd name="T17" fmla="*/ 439 h 453"/>
              <a:gd name="T18" fmla="*/ 26 w 198"/>
              <a:gd name="T19" fmla="*/ 427 h 453"/>
              <a:gd name="T20" fmla="*/ 33 w 198"/>
              <a:gd name="T21" fmla="*/ 413 h 453"/>
              <a:gd name="T22" fmla="*/ 42 w 198"/>
              <a:gd name="T23" fmla="*/ 395 h 453"/>
              <a:gd name="T24" fmla="*/ 52 w 198"/>
              <a:gd name="T25" fmla="*/ 375 h 453"/>
              <a:gd name="T26" fmla="*/ 65 w 198"/>
              <a:gd name="T27" fmla="*/ 355 h 453"/>
              <a:gd name="T28" fmla="*/ 77 w 198"/>
              <a:gd name="T29" fmla="*/ 336 h 453"/>
              <a:gd name="T30" fmla="*/ 88 w 198"/>
              <a:gd name="T31" fmla="*/ 319 h 453"/>
              <a:gd name="T32" fmla="*/ 97 w 198"/>
              <a:gd name="T33" fmla="*/ 306 h 453"/>
              <a:gd name="T34" fmla="*/ 105 w 198"/>
              <a:gd name="T35" fmla="*/ 292 h 453"/>
              <a:gd name="T36" fmla="*/ 111 w 198"/>
              <a:gd name="T37" fmla="*/ 277 h 453"/>
              <a:gd name="T38" fmla="*/ 116 w 198"/>
              <a:gd name="T39" fmla="*/ 261 h 453"/>
              <a:gd name="T40" fmla="*/ 123 w 198"/>
              <a:gd name="T41" fmla="*/ 246 h 453"/>
              <a:gd name="T42" fmla="*/ 132 w 198"/>
              <a:gd name="T43" fmla="*/ 230 h 453"/>
              <a:gd name="T44" fmla="*/ 140 w 198"/>
              <a:gd name="T45" fmla="*/ 213 h 453"/>
              <a:gd name="T46" fmla="*/ 146 w 198"/>
              <a:gd name="T47" fmla="*/ 196 h 453"/>
              <a:gd name="T48" fmla="*/ 151 w 198"/>
              <a:gd name="T49" fmla="*/ 181 h 453"/>
              <a:gd name="T50" fmla="*/ 155 w 198"/>
              <a:gd name="T51" fmla="*/ 170 h 453"/>
              <a:gd name="T52" fmla="*/ 156 w 198"/>
              <a:gd name="T53" fmla="*/ 165 h 453"/>
              <a:gd name="T54" fmla="*/ 157 w 198"/>
              <a:gd name="T55" fmla="*/ 162 h 453"/>
              <a:gd name="T56" fmla="*/ 162 w 198"/>
              <a:gd name="T57" fmla="*/ 159 h 453"/>
              <a:gd name="T58" fmla="*/ 167 w 198"/>
              <a:gd name="T59" fmla="*/ 157 h 453"/>
              <a:gd name="T60" fmla="*/ 172 w 198"/>
              <a:gd name="T61" fmla="*/ 154 h 453"/>
              <a:gd name="T62" fmla="*/ 176 w 198"/>
              <a:gd name="T63" fmla="*/ 150 h 453"/>
              <a:gd name="T64" fmla="*/ 176 w 198"/>
              <a:gd name="T65" fmla="*/ 143 h 453"/>
              <a:gd name="T66" fmla="*/ 177 w 198"/>
              <a:gd name="T67" fmla="*/ 132 h 453"/>
              <a:gd name="T68" fmla="*/ 177 w 198"/>
              <a:gd name="T69" fmla="*/ 118 h 453"/>
              <a:gd name="T70" fmla="*/ 178 w 198"/>
              <a:gd name="T71" fmla="*/ 104 h 453"/>
              <a:gd name="T72" fmla="*/ 181 w 198"/>
              <a:gd name="T73" fmla="*/ 91 h 453"/>
              <a:gd name="T74" fmla="*/ 183 w 198"/>
              <a:gd name="T75" fmla="*/ 80 h 453"/>
              <a:gd name="T76" fmla="*/ 186 w 198"/>
              <a:gd name="T77" fmla="*/ 66 h 453"/>
              <a:gd name="T78" fmla="*/ 190 w 198"/>
              <a:gd name="T79" fmla="*/ 49 h 453"/>
              <a:gd name="T80" fmla="*/ 193 w 198"/>
              <a:gd name="T81" fmla="*/ 31 h 453"/>
              <a:gd name="T82" fmla="*/ 195 w 198"/>
              <a:gd name="T83" fmla="*/ 14 h 453"/>
              <a:gd name="T84" fmla="*/ 197 w 198"/>
              <a:gd name="T85"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 h="453">
                <a:moveTo>
                  <a:pt x="12" y="429"/>
                </a:moveTo>
                <a:lnTo>
                  <a:pt x="13" y="432"/>
                </a:lnTo>
                <a:lnTo>
                  <a:pt x="13" y="434"/>
                </a:lnTo>
                <a:lnTo>
                  <a:pt x="13" y="437"/>
                </a:lnTo>
                <a:lnTo>
                  <a:pt x="13" y="439"/>
                </a:lnTo>
                <a:lnTo>
                  <a:pt x="12" y="441"/>
                </a:lnTo>
                <a:lnTo>
                  <a:pt x="12" y="442"/>
                </a:lnTo>
                <a:lnTo>
                  <a:pt x="11" y="444"/>
                </a:lnTo>
                <a:lnTo>
                  <a:pt x="10" y="445"/>
                </a:lnTo>
                <a:lnTo>
                  <a:pt x="9" y="447"/>
                </a:lnTo>
                <a:lnTo>
                  <a:pt x="7" y="448"/>
                </a:lnTo>
                <a:lnTo>
                  <a:pt x="6" y="449"/>
                </a:lnTo>
                <a:lnTo>
                  <a:pt x="5" y="450"/>
                </a:lnTo>
                <a:lnTo>
                  <a:pt x="3" y="451"/>
                </a:lnTo>
                <a:lnTo>
                  <a:pt x="2" y="451"/>
                </a:lnTo>
                <a:lnTo>
                  <a:pt x="1" y="452"/>
                </a:lnTo>
                <a:lnTo>
                  <a:pt x="0" y="452"/>
                </a:lnTo>
                <a:lnTo>
                  <a:pt x="2" y="452"/>
                </a:lnTo>
                <a:lnTo>
                  <a:pt x="5" y="452"/>
                </a:lnTo>
                <a:lnTo>
                  <a:pt x="7" y="452"/>
                </a:lnTo>
                <a:lnTo>
                  <a:pt x="9" y="451"/>
                </a:lnTo>
                <a:lnTo>
                  <a:pt x="11" y="450"/>
                </a:lnTo>
                <a:lnTo>
                  <a:pt x="13" y="448"/>
                </a:lnTo>
                <a:lnTo>
                  <a:pt x="15" y="446"/>
                </a:lnTo>
                <a:lnTo>
                  <a:pt x="16" y="444"/>
                </a:lnTo>
                <a:lnTo>
                  <a:pt x="18" y="442"/>
                </a:lnTo>
                <a:lnTo>
                  <a:pt x="20" y="439"/>
                </a:lnTo>
                <a:lnTo>
                  <a:pt x="22" y="435"/>
                </a:lnTo>
                <a:lnTo>
                  <a:pt x="24" y="431"/>
                </a:lnTo>
                <a:lnTo>
                  <a:pt x="26" y="427"/>
                </a:lnTo>
                <a:lnTo>
                  <a:pt x="28" y="423"/>
                </a:lnTo>
                <a:lnTo>
                  <a:pt x="30" y="418"/>
                </a:lnTo>
                <a:lnTo>
                  <a:pt x="33" y="413"/>
                </a:lnTo>
                <a:lnTo>
                  <a:pt x="36" y="407"/>
                </a:lnTo>
                <a:lnTo>
                  <a:pt x="38" y="401"/>
                </a:lnTo>
                <a:lnTo>
                  <a:pt x="42" y="395"/>
                </a:lnTo>
                <a:lnTo>
                  <a:pt x="45" y="388"/>
                </a:lnTo>
                <a:lnTo>
                  <a:pt x="49" y="382"/>
                </a:lnTo>
                <a:lnTo>
                  <a:pt x="52" y="375"/>
                </a:lnTo>
                <a:lnTo>
                  <a:pt x="56" y="368"/>
                </a:lnTo>
                <a:lnTo>
                  <a:pt x="60" y="361"/>
                </a:lnTo>
                <a:lnTo>
                  <a:pt x="65" y="355"/>
                </a:lnTo>
                <a:lnTo>
                  <a:pt x="69" y="348"/>
                </a:lnTo>
                <a:lnTo>
                  <a:pt x="73" y="342"/>
                </a:lnTo>
                <a:lnTo>
                  <a:pt x="77" y="336"/>
                </a:lnTo>
                <a:lnTo>
                  <a:pt x="81" y="330"/>
                </a:lnTo>
                <a:lnTo>
                  <a:pt x="84" y="324"/>
                </a:lnTo>
                <a:lnTo>
                  <a:pt x="88" y="319"/>
                </a:lnTo>
                <a:lnTo>
                  <a:pt x="91" y="315"/>
                </a:lnTo>
                <a:lnTo>
                  <a:pt x="95" y="310"/>
                </a:lnTo>
                <a:lnTo>
                  <a:pt x="97" y="306"/>
                </a:lnTo>
                <a:lnTo>
                  <a:pt x="100" y="301"/>
                </a:lnTo>
                <a:lnTo>
                  <a:pt x="103" y="297"/>
                </a:lnTo>
                <a:lnTo>
                  <a:pt x="105" y="292"/>
                </a:lnTo>
                <a:lnTo>
                  <a:pt x="107" y="287"/>
                </a:lnTo>
                <a:lnTo>
                  <a:pt x="109" y="282"/>
                </a:lnTo>
                <a:lnTo>
                  <a:pt x="111" y="277"/>
                </a:lnTo>
                <a:lnTo>
                  <a:pt x="113" y="272"/>
                </a:lnTo>
                <a:lnTo>
                  <a:pt x="114" y="266"/>
                </a:lnTo>
                <a:lnTo>
                  <a:pt x="116" y="261"/>
                </a:lnTo>
                <a:lnTo>
                  <a:pt x="118" y="256"/>
                </a:lnTo>
                <a:lnTo>
                  <a:pt x="121" y="251"/>
                </a:lnTo>
                <a:lnTo>
                  <a:pt x="123" y="246"/>
                </a:lnTo>
                <a:lnTo>
                  <a:pt x="126" y="241"/>
                </a:lnTo>
                <a:lnTo>
                  <a:pt x="129" y="236"/>
                </a:lnTo>
                <a:lnTo>
                  <a:pt x="132" y="230"/>
                </a:lnTo>
                <a:lnTo>
                  <a:pt x="135" y="224"/>
                </a:lnTo>
                <a:lnTo>
                  <a:pt x="137" y="219"/>
                </a:lnTo>
                <a:lnTo>
                  <a:pt x="140" y="213"/>
                </a:lnTo>
                <a:lnTo>
                  <a:pt x="142" y="207"/>
                </a:lnTo>
                <a:lnTo>
                  <a:pt x="144" y="201"/>
                </a:lnTo>
                <a:lnTo>
                  <a:pt x="146" y="196"/>
                </a:lnTo>
                <a:lnTo>
                  <a:pt x="148" y="191"/>
                </a:lnTo>
                <a:lnTo>
                  <a:pt x="150" y="186"/>
                </a:lnTo>
                <a:lnTo>
                  <a:pt x="151" y="181"/>
                </a:lnTo>
                <a:lnTo>
                  <a:pt x="153" y="177"/>
                </a:lnTo>
                <a:lnTo>
                  <a:pt x="154" y="173"/>
                </a:lnTo>
                <a:lnTo>
                  <a:pt x="155" y="170"/>
                </a:lnTo>
                <a:lnTo>
                  <a:pt x="155" y="168"/>
                </a:lnTo>
                <a:lnTo>
                  <a:pt x="155" y="166"/>
                </a:lnTo>
                <a:lnTo>
                  <a:pt x="156" y="165"/>
                </a:lnTo>
                <a:lnTo>
                  <a:pt x="156" y="164"/>
                </a:lnTo>
                <a:lnTo>
                  <a:pt x="156" y="163"/>
                </a:lnTo>
                <a:lnTo>
                  <a:pt x="157" y="162"/>
                </a:lnTo>
                <a:lnTo>
                  <a:pt x="159" y="161"/>
                </a:lnTo>
                <a:lnTo>
                  <a:pt x="160" y="160"/>
                </a:lnTo>
                <a:lnTo>
                  <a:pt x="162" y="159"/>
                </a:lnTo>
                <a:lnTo>
                  <a:pt x="163" y="159"/>
                </a:lnTo>
                <a:lnTo>
                  <a:pt x="165" y="158"/>
                </a:lnTo>
                <a:lnTo>
                  <a:pt x="167" y="157"/>
                </a:lnTo>
                <a:lnTo>
                  <a:pt x="169" y="156"/>
                </a:lnTo>
                <a:lnTo>
                  <a:pt x="171" y="155"/>
                </a:lnTo>
                <a:lnTo>
                  <a:pt x="172" y="154"/>
                </a:lnTo>
                <a:lnTo>
                  <a:pt x="174" y="153"/>
                </a:lnTo>
                <a:lnTo>
                  <a:pt x="175" y="152"/>
                </a:lnTo>
                <a:lnTo>
                  <a:pt x="176" y="150"/>
                </a:lnTo>
                <a:lnTo>
                  <a:pt x="176" y="148"/>
                </a:lnTo>
                <a:lnTo>
                  <a:pt x="176" y="146"/>
                </a:lnTo>
                <a:lnTo>
                  <a:pt x="176" y="143"/>
                </a:lnTo>
                <a:lnTo>
                  <a:pt x="176" y="140"/>
                </a:lnTo>
                <a:lnTo>
                  <a:pt x="176" y="136"/>
                </a:lnTo>
                <a:lnTo>
                  <a:pt x="177" y="132"/>
                </a:lnTo>
                <a:lnTo>
                  <a:pt x="177" y="127"/>
                </a:lnTo>
                <a:lnTo>
                  <a:pt x="177" y="123"/>
                </a:lnTo>
                <a:lnTo>
                  <a:pt x="177" y="118"/>
                </a:lnTo>
                <a:lnTo>
                  <a:pt x="177" y="113"/>
                </a:lnTo>
                <a:lnTo>
                  <a:pt x="178" y="108"/>
                </a:lnTo>
                <a:lnTo>
                  <a:pt x="178" y="104"/>
                </a:lnTo>
                <a:lnTo>
                  <a:pt x="179" y="99"/>
                </a:lnTo>
                <a:lnTo>
                  <a:pt x="180" y="95"/>
                </a:lnTo>
                <a:lnTo>
                  <a:pt x="181" y="91"/>
                </a:lnTo>
                <a:lnTo>
                  <a:pt x="182" y="87"/>
                </a:lnTo>
                <a:lnTo>
                  <a:pt x="183" y="83"/>
                </a:lnTo>
                <a:lnTo>
                  <a:pt x="183" y="80"/>
                </a:lnTo>
                <a:lnTo>
                  <a:pt x="184" y="76"/>
                </a:lnTo>
                <a:lnTo>
                  <a:pt x="185" y="71"/>
                </a:lnTo>
                <a:lnTo>
                  <a:pt x="186" y="66"/>
                </a:lnTo>
                <a:lnTo>
                  <a:pt x="187" y="61"/>
                </a:lnTo>
                <a:lnTo>
                  <a:pt x="189" y="55"/>
                </a:lnTo>
                <a:lnTo>
                  <a:pt x="190" y="49"/>
                </a:lnTo>
                <a:lnTo>
                  <a:pt x="191" y="43"/>
                </a:lnTo>
                <a:lnTo>
                  <a:pt x="192" y="37"/>
                </a:lnTo>
                <a:lnTo>
                  <a:pt x="193" y="31"/>
                </a:lnTo>
                <a:lnTo>
                  <a:pt x="194" y="25"/>
                </a:lnTo>
                <a:lnTo>
                  <a:pt x="195" y="20"/>
                </a:lnTo>
                <a:lnTo>
                  <a:pt x="195" y="14"/>
                </a:lnTo>
                <a:lnTo>
                  <a:pt x="196" y="9"/>
                </a:lnTo>
                <a:lnTo>
                  <a:pt x="197" y="4"/>
                </a:lnTo>
                <a:lnTo>
                  <a:pt x="19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1" name="Freeform 27">
            <a:extLst>
              <a:ext uri="{FF2B5EF4-FFF2-40B4-BE49-F238E27FC236}">
                <a16:creationId xmlns:a16="http://schemas.microsoft.com/office/drawing/2014/main" id="{B885A51B-3742-CB41-A33F-090F8A6F854D}"/>
              </a:ext>
            </a:extLst>
          </p:cNvPr>
          <p:cNvSpPr>
            <a:spLocks/>
          </p:cNvSpPr>
          <p:nvPr/>
        </p:nvSpPr>
        <p:spPr bwMode="auto">
          <a:xfrm>
            <a:off x="8715375" y="2163764"/>
            <a:ext cx="374650" cy="796925"/>
          </a:xfrm>
          <a:custGeom>
            <a:avLst/>
            <a:gdLst>
              <a:gd name="T0" fmla="*/ 203 w 236"/>
              <a:gd name="T1" fmla="*/ 115 h 502"/>
              <a:gd name="T2" fmla="*/ 185 w 236"/>
              <a:gd name="T3" fmla="*/ 128 h 502"/>
              <a:gd name="T4" fmla="*/ 160 w 236"/>
              <a:gd name="T5" fmla="*/ 145 h 502"/>
              <a:gd name="T6" fmla="*/ 104 w 236"/>
              <a:gd name="T7" fmla="*/ 145 h 502"/>
              <a:gd name="T8" fmla="*/ 104 w 236"/>
              <a:gd name="T9" fmla="*/ 176 h 502"/>
              <a:gd name="T10" fmla="*/ 145 w 236"/>
              <a:gd name="T11" fmla="*/ 190 h 502"/>
              <a:gd name="T12" fmla="*/ 183 w 236"/>
              <a:gd name="T13" fmla="*/ 206 h 502"/>
              <a:gd name="T14" fmla="*/ 176 w 236"/>
              <a:gd name="T15" fmla="*/ 218 h 502"/>
              <a:gd name="T16" fmla="*/ 156 w 236"/>
              <a:gd name="T17" fmla="*/ 238 h 502"/>
              <a:gd name="T18" fmla="*/ 121 w 236"/>
              <a:gd name="T19" fmla="*/ 256 h 502"/>
              <a:gd name="T20" fmla="*/ 113 w 236"/>
              <a:gd name="T21" fmla="*/ 294 h 502"/>
              <a:gd name="T22" fmla="*/ 120 w 236"/>
              <a:gd name="T23" fmla="*/ 306 h 502"/>
              <a:gd name="T24" fmla="*/ 132 w 236"/>
              <a:gd name="T25" fmla="*/ 302 h 502"/>
              <a:gd name="T26" fmla="*/ 116 w 236"/>
              <a:gd name="T27" fmla="*/ 318 h 502"/>
              <a:gd name="T28" fmla="*/ 127 w 236"/>
              <a:gd name="T29" fmla="*/ 336 h 502"/>
              <a:gd name="T30" fmla="*/ 151 w 236"/>
              <a:gd name="T31" fmla="*/ 346 h 502"/>
              <a:gd name="T32" fmla="*/ 175 w 236"/>
              <a:gd name="T33" fmla="*/ 345 h 502"/>
              <a:gd name="T34" fmla="*/ 174 w 236"/>
              <a:gd name="T35" fmla="*/ 352 h 502"/>
              <a:gd name="T36" fmla="*/ 160 w 236"/>
              <a:gd name="T37" fmla="*/ 354 h 502"/>
              <a:gd name="T38" fmla="*/ 154 w 236"/>
              <a:gd name="T39" fmla="*/ 366 h 502"/>
              <a:gd name="T40" fmla="*/ 155 w 236"/>
              <a:gd name="T41" fmla="*/ 384 h 502"/>
              <a:gd name="T42" fmla="*/ 156 w 236"/>
              <a:gd name="T43" fmla="*/ 390 h 502"/>
              <a:gd name="T44" fmla="*/ 145 w 236"/>
              <a:gd name="T45" fmla="*/ 384 h 502"/>
              <a:gd name="T46" fmla="*/ 144 w 236"/>
              <a:gd name="T47" fmla="*/ 364 h 502"/>
              <a:gd name="T48" fmla="*/ 130 w 236"/>
              <a:gd name="T49" fmla="*/ 376 h 502"/>
              <a:gd name="T50" fmla="*/ 111 w 236"/>
              <a:gd name="T51" fmla="*/ 382 h 502"/>
              <a:gd name="T52" fmla="*/ 67 w 236"/>
              <a:gd name="T53" fmla="*/ 379 h 502"/>
              <a:gd name="T54" fmla="*/ 53 w 236"/>
              <a:gd name="T55" fmla="*/ 405 h 502"/>
              <a:gd name="T56" fmla="*/ 88 w 236"/>
              <a:gd name="T57" fmla="*/ 427 h 502"/>
              <a:gd name="T58" fmla="*/ 127 w 236"/>
              <a:gd name="T59" fmla="*/ 428 h 502"/>
              <a:gd name="T60" fmla="*/ 144 w 236"/>
              <a:gd name="T61" fmla="*/ 441 h 502"/>
              <a:gd name="T62" fmla="*/ 129 w 236"/>
              <a:gd name="T63" fmla="*/ 444 h 502"/>
              <a:gd name="T64" fmla="*/ 85 w 236"/>
              <a:gd name="T65" fmla="*/ 464 h 502"/>
              <a:gd name="T66" fmla="*/ 101 w 236"/>
              <a:gd name="T67" fmla="*/ 494 h 502"/>
              <a:gd name="T68" fmla="*/ 125 w 236"/>
              <a:gd name="T69" fmla="*/ 493 h 502"/>
              <a:gd name="T70" fmla="*/ 132 w 236"/>
              <a:gd name="T71" fmla="*/ 497 h 502"/>
              <a:gd name="T72" fmla="*/ 113 w 236"/>
              <a:gd name="T73" fmla="*/ 500 h 502"/>
              <a:gd name="T74" fmla="*/ 82 w 236"/>
              <a:gd name="T75" fmla="*/ 500 h 502"/>
              <a:gd name="T76" fmla="*/ 48 w 236"/>
              <a:gd name="T77" fmla="*/ 493 h 502"/>
              <a:gd name="T78" fmla="*/ 16 w 236"/>
              <a:gd name="T79" fmla="*/ 469 h 502"/>
              <a:gd name="T80" fmla="*/ 46 w 236"/>
              <a:gd name="T81" fmla="*/ 474 h 502"/>
              <a:gd name="T82" fmla="*/ 59 w 236"/>
              <a:gd name="T83" fmla="*/ 459 h 502"/>
              <a:gd name="T84" fmla="*/ 44 w 236"/>
              <a:gd name="T85" fmla="*/ 427 h 502"/>
              <a:gd name="T86" fmla="*/ 33 w 236"/>
              <a:gd name="T87" fmla="*/ 379 h 502"/>
              <a:gd name="T88" fmla="*/ 58 w 236"/>
              <a:gd name="T89" fmla="*/ 344 h 502"/>
              <a:gd name="T90" fmla="*/ 78 w 236"/>
              <a:gd name="T91" fmla="*/ 348 h 502"/>
              <a:gd name="T92" fmla="*/ 94 w 236"/>
              <a:gd name="T93" fmla="*/ 299 h 502"/>
              <a:gd name="T94" fmla="*/ 94 w 236"/>
              <a:gd name="T95" fmla="*/ 260 h 502"/>
              <a:gd name="T96" fmla="*/ 72 w 236"/>
              <a:gd name="T97" fmla="*/ 256 h 502"/>
              <a:gd name="T98" fmla="*/ 30 w 236"/>
              <a:gd name="T99" fmla="*/ 230 h 502"/>
              <a:gd name="T100" fmla="*/ 9 w 236"/>
              <a:gd name="T101" fmla="*/ 185 h 502"/>
              <a:gd name="T102" fmla="*/ 3 w 236"/>
              <a:gd name="T103" fmla="*/ 172 h 502"/>
              <a:gd name="T104" fmla="*/ 46 w 236"/>
              <a:gd name="T105" fmla="*/ 178 h 502"/>
              <a:gd name="T106" fmla="*/ 51 w 236"/>
              <a:gd name="T107" fmla="*/ 170 h 502"/>
              <a:gd name="T108" fmla="*/ 52 w 236"/>
              <a:gd name="T109" fmla="*/ 127 h 502"/>
              <a:gd name="T110" fmla="*/ 27 w 236"/>
              <a:gd name="T111" fmla="*/ 56 h 502"/>
              <a:gd name="T112" fmla="*/ 100 w 236"/>
              <a:gd name="T113" fmla="*/ 0 h 502"/>
              <a:gd name="T114" fmla="*/ 197 w 236"/>
              <a:gd name="T115" fmla="*/ 3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6" h="502">
                <a:moveTo>
                  <a:pt x="231" y="100"/>
                </a:moveTo>
                <a:lnTo>
                  <a:pt x="228" y="104"/>
                </a:lnTo>
                <a:lnTo>
                  <a:pt x="226" y="107"/>
                </a:lnTo>
                <a:lnTo>
                  <a:pt x="223" y="109"/>
                </a:lnTo>
                <a:lnTo>
                  <a:pt x="220" y="111"/>
                </a:lnTo>
                <a:lnTo>
                  <a:pt x="217" y="113"/>
                </a:lnTo>
                <a:lnTo>
                  <a:pt x="215" y="114"/>
                </a:lnTo>
                <a:lnTo>
                  <a:pt x="212" y="114"/>
                </a:lnTo>
                <a:lnTo>
                  <a:pt x="209" y="115"/>
                </a:lnTo>
                <a:lnTo>
                  <a:pt x="206" y="115"/>
                </a:lnTo>
                <a:lnTo>
                  <a:pt x="203" y="115"/>
                </a:lnTo>
                <a:lnTo>
                  <a:pt x="200" y="115"/>
                </a:lnTo>
                <a:lnTo>
                  <a:pt x="198" y="115"/>
                </a:lnTo>
                <a:lnTo>
                  <a:pt x="195" y="116"/>
                </a:lnTo>
                <a:lnTo>
                  <a:pt x="193" y="116"/>
                </a:lnTo>
                <a:lnTo>
                  <a:pt x="191" y="117"/>
                </a:lnTo>
                <a:lnTo>
                  <a:pt x="190" y="119"/>
                </a:lnTo>
                <a:lnTo>
                  <a:pt x="189" y="120"/>
                </a:lnTo>
                <a:lnTo>
                  <a:pt x="188" y="122"/>
                </a:lnTo>
                <a:lnTo>
                  <a:pt x="188" y="124"/>
                </a:lnTo>
                <a:lnTo>
                  <a:pt x="186" y="125"/>
                </a:lnTo>
                <a:lnTo>
                  <a:pt x="185" y="128"/>
                </a:lnTo>
                <a:lnTo>
                  <a:pt x="184" y="130"/>
                </a:lnTo>
                <a:lnTo>
                  <a:pt x="182" y="132"/>
                </a:lnTo>
                <a:lnTo>
                  <a:pt x="181" y="134"/>
                </a:lnTo>
                <a:lnTo>
                  <a:pt x="179" y="136"/>
                </a:lnTo>
                <a:lnTo>
                  <a:pt x="177" y="138"/>
                </a:lnTo>
                <a:lnTo>
                  <a:pt x="176" y="140"/>
                </a:lnTo>
                <a:lnTo>
                  <a:pt x="173" y="142"/>
                </a:lnTo>
                <a:lnTo>
                  <a:pt x="170" y="143"/>
                </a:lnTo>
                <a:lnTo>
                  <a:pt x="167" y="144"/>
                </a:lnTo>
                <a:lnTo>
                  <a:pt x="164" y="145"/>
                </a:lnTo>
                <a:lnTo>
                  <a:pt x="160" y="145"/>
                </a:lnTo>
                <a:lnTo>
                  <a:pt x="156" y="145"/>
                </a:lnTo>
                <a:lnTo>
                  <a:pt x="151" y="144"/>
                </a:lnTo>
                <a:lnTo>
                  <a:pt x="146" y="144"/>
                </a:lnTo>
                <a:lnTo>
                  <a:pt x="140" y="143"/>
                </a:lnTo>
                <a:lnTo>
                  <a:pt x="135" y="142"/>
                </a:lnTo>
                <a:lnTo>
                  <a:pt x="130" y="142"/>
                </a:lnTo>
                <a:lnTo>
                  <a:pt x="124" y="142"/>
                </a:lnTo>
                <a:lnTo>
                  <a:pt x="118" y="142"/>
                </a:lnTo>
                <a:lnTo>
                  <a:pt x="113" y="142"/>
                </a:lnTo>
                <a:lnTo>
                  <a:pt x="108" y="143"/>
                </a:lnTo>
                <a:lnTo>
                  <a:pt x="104" y="145"/>
                </a:lnTo>
                <a:lnTo>
                  <a:pt x="100" y="147"/>
                </a:lnTo>
                <a:lnTo>
                  <a:pt x="98" y="150"/>
                </a:lnTo>
                <a:lnTo>
                  <a:pt x="96" y="154"/>
                </a:lnTo>
                <a:lnTo>
                  <a:pt x="95" y="159"/>
                </a:lnTo>
                <a:lnTo>
                  <a:pt x="95" y="166"/>
                </a:lnTo>
                <a:lnTo>
                  <a:pt x="96" y="167"/>
                </a:lnTo>
                <a:lnTo>
                  <a:pt x="97" y="169"/>
                </a:lnTo>
                <a:lnTo>
                  <a:pt x="98" y="171"/>
                </a:lnTo>
                <a:lnTo>
                  <a:pt x="99" y="172"/>
                </a:lnTo>
                <a:lnTo>
                  <a:pt x="102" y="174"/>
                </a:lnTo>
                <a:lnTo>
                  <a:pt x="104" y="176"/>
                </a:lnTo>
                <a:lnTo>
                  <a:pt x="107" y="178"/>
                </a:lnTo>
                <a:lnTo>
                  <a:pt x="110" y="179"/>
                </a:lnTo>
                <a:lnTo>
                  <a:pt x="113" y="181"/>
                </a:lnTo>
                <a:lnTo>
                  <a:pt x="117" y="183"/>
                </a:lnTo>
                <a:lnTo>
                  <a:pt x="120" y="184"/>
                </a:lnTo>
                <a:lnTo>
                  <a:pt x="124" y="185"/>
                </a:lnTo>
                <a:lnTo>
                  <a:pt x="127" y="186"/>
                </a:lnTo>
                <a:lnTo>
                  <a:pt x="131" y="187"/>
                </a:lnTo>
                <a:lnTo>
                  <a:pt x="135" y="188"/>
                </a:lnTo>
                <a:lnTo>
                  <a:pt x="141" y="189"/>
                </a:lnTo>
                <a:lnTo>
                  <a:pt x="145" y="190"/>
                </a:lnTo>
                <a:lnTo>
                  <a:pt x="149" y="190"/>
                </a:lnTo>
                <a:lnTo>
                  <a:pt x="153" y="191"/>
                </a:lnTo>
                <a:lnTo>
                  <a:pt x="157" y="193"/>
                </a:lnTo>
                <a:lnTo>
                  <a:pt x="161" y="194"/>
                </a:lnTo>
                <a:lnTo>
                  <a:pt x="165" y="195"/>
                </a:lnTo>
                <a:lnTo>
                  <a:pt x="169" y="197"/>
                </a:lnTo>
                <a:lnTo>
                  <a:pt x="173" y="198"/>
                </a:lnTo>
                <a:lnTo>
                  <a:pt x="176" y="200"/>
                </a:lnTo>
                <a:lnTo>
                  <a:pt x="178" y="202"/>
                </a:lnTo>
                <a:lnTo>
                  <a:pt x="181" y="204"/>
                </a:lnTo>
                <a:lnTo>
                  <a:pt x="183" y="206"/>
                </a:lnTo>
                <a:lnTo>
                  <a:pt x="185" y="208"/>
                </a:lnTo>
                <a:lnTo>
                  <a:pt x="186" y="209"/>
                </a:lnTo>
                <a:lnTo>
                  <a:pt x="186" y="210"/>
                </a:lnTo>
                <a:lnTo>
                  <a:pt x="186" y="212"/>
                </a:lnTo>
                <a:lnTo>
                  <a:pt x="185" y="214"/>
                </a:lnTo>
                <a:lnTo>
                  <a:pt x="184" y="215"/>
                </a:lnTo>
                <a:lnTo>
                  <a:pt x="183" y="216"/>
                </a:lnTo>
                <a:lnTo>
                  <a:pt x="182" y="217"/>
                </a:lnTo>
                <a:lnTo>
                  <a:pt x="180" y="217"/>
                </a:lnTo>
                <a:lnTo>
                  <a:pt x="178" y="217"/>
                </a:lnTo>
                <a:lnTo>
                  <a:pt x="176" y="218"/>
                </a:lnTo>
                <a:lnTo>
                  <a:pt x="175" y="218"/>
                </a:lnTo>
                <a:lnTo>
                  <a:pt x="173" y="218"/>
                </a:lnTo>
                <a:lnTo>
                  <a:pt x="171" y="219"/>
                </a:lnTo>
                <a:lnTo>
                  <a:pt x="169" y="219"/>
                </a:lnTo>
                <a:lnTo>
                  <a:pt x="168" y="220"/>
                </a:lnTo>
                <a:lnTo>
                  <a:pt x="166" y="221"/>
                </a:lnTo>
                <a:lnTo>
                  <a:pt x="165" y="223"/>
                </a:lnTo>
                <a:lnTo>
                  <a:pt x="164" y="225"/>
                </a:lnTo>
                <a:lnTo>
                  <a:pt x="162" y="230"/>
                </a:lnTo>
                <a:lnTo>
                  <a:pt x="159" y="235"/>
                </a:lnTo>
                <a:lnTo>
                  <a:pt x="156" y="238"/>
                </a:lnTo>
                <a:lnTo>
                  <a:pt x="153" y="241"/>
                </a:lnTo>
                <a:lnTo>
                  <a:pt x="150" y="243"/>
                </a:lnTo>
                <a:lnTo>
                  <a:pt x="146" y="245"/>
                </a:lnTo>
                <a:lnTo>
                  <a:pt x="142" y="247"/>
                </a:lnTo>
                <a:lnTo>
                  <a:pt x="139" y="248"/>
                </a:lnTo>
                <a:lnTo>
                  <a:pt x="136" y="249"/>
                </a:lnTo>
                <a:lnTo>
                  <a:pt x="132" y="250"/>
                </a:lnTo>
                <a:lnTo>
                  <a:pt x="129" y="251"/>
                </a:lnTo>
                <a:lnTo>
                  <a:pt x="126" y="252"/>
                </a:lnTo>
                <a:lnTo>
                  <a:pt x="123" y="254"/>
                </a:lnTo>
                <a:lnTo>
                  <a:pt x="121" y="256"/>
                </a:lnTo>
                <a:lnTo>
                  <a:pt x="119" y="259"/>
                </a:lnTo>
                <a:lnTo>
                  <a:pt x="117" y="262"/>
                </a:lnTo>
                <a:lnTo>
                  <a:pt x="117" y="267"/>
                </a:lnTo>
                <a:lnTo>
                  <a:pt x="116" y="271"/>
                </a:lnTo>
                <a:lnTo>
                  <a:pt x="115" y="275"/>
                </a:lnTo>
                <a:lnTo>
                  <a:pt x="115" y="278"/>
                </a:lnTo>
                <a:lnTo>
                  <a:pt x="114" y="282"/>
                </a:lnTo>
                <a:lnTo>
                  <a:pt x="114" y="286"/>
                </a:lnTo>
                <a:lnTo>
                  <a:pt x="113" y="289"/>
                </a:lnTo>
                <a:lnTo>
                  <a:pt x="113" y="292"/>
                </a:lnTo>
                <a:lnTo>
                  <a:pt x="113" y="294"/>
                </a:lnTo>
                <a:lnTo>
                  <a:pt x="113" y="297"/>
                </a:lnTo>
                <a:lnTo>
                  <a:pt x="113" y="299"/>
                </a:lnTo>
                <a:lnTo>
                  <a:pt x="113" y="302"/>
                </a:lnTo>
                <a:lnTo>
                  <a:pt x="114" y="304"/>
                </a:lnTo>
                <a:lnTo>
                  <a:pt x="114" y="306"/>
                </a:lnTo>
                <a:lnTo>
                  <a:pt x="115" y="308"/>
                </a:lnTo>
                <a:lnTo>
                  <a:pt x="115" y="309"/>
                </a:lnTo>
                <a:lnTo>
                  <a:pt x="116" y="309"/>
                </a:lnTo>
                <a:lnTo>
                  <a:pt x="117" y="308"/>
                </a:lnTo>
                <a:lnTo>
                  <a:pt x="118" y="307"/>
                </a:lnTo>
                <a:lnTo>
                  <a:pt x="120" y="306"/>
                </a:lnTo>
                <a:lnTo>
                  <a:pt x="121" y="305"/>
                </a:lnTo>
                <a:lnTo>
                  <a:pt x="122" y="305"/>
                </a:lnTo>
                <a:lnTo>
                  <a:pt x="123" y="304"/>
                </a:lnTo>
                <a:lnTo>
                  <a:pt x="124" y="304"/>
                </a:lnTo>
                <a:lnTo>
                  <a:pt x="125" y="304"/>
                </a:lnTo>
                <a:lnTo>
                  <a:pt x="127" y="303"/>
                </a:lnTo>
                <a:lnTo>
                  <a:pt x="129" y="302"/>
                </a:lnTo>
                <a:lnTo>
                  <a:pt x="131" y="302"/>
                </a:lnTo>
                <a:lnTo>
                  <a:pt x="132" y="301"/>
                </a:lnTo>
                <a:lnTo>
                  <a:pt x="134" y="301"/>
                </a:lnTo>
                <a:lnTo>
                  <a:pt x="132" y="302"/>
                </a:lnTo>
                <a:lnTo>
                  <a:pt x="131" y="303"/>
                </a:lnTo>
                <a:lnTo>
                  <a:pt x="129" y="304"/>
                </a:lnTo>
                <a:lnTo>
                  <a:pt x="127" y="305"/>
                </a:lnTo>
                <a:lnTo>
                  <a:pt x="125" y="307"/>
                </a:lnTo>
                <a:lnTo>
                  <a:pt x="124" y="308"/>
                </a:lnTo>
                <a:lnTo>
                  <a:pt x="122" y="310"/>
                </a:lnTo>
                <a:lnTo>
                  <a:pt x="121" y="311"/>
                </a:lnTo>
                <a:lnTo>
                  <a:pt x="119" y="313"/>
                </a:lnTo>
                <a:lnTo>
                  <a:pt x="118" y="315"/>
                </a:lnTo>
                <a:lnTo>
                  <a:pt x="117" y="316"/>
                </a:lnTo>
                <a:lnTo>
                  <a:pt x="116" y="318"/>
                </a:lnTo>
                <a:lnTo>
                  <a:pt x="115" y="320"/>
                </a:lnTo>
                <a:lnTo>
                  <a:pt x="115" y="322"/>
                </a:lnTo>
                <a:lnTo>
                  <a:pt x="115" y="324"/>
                </a:lnTo>
                <a:lnTo>
                  <a:pt x="115" y="326"/>
                </a:lnTo>
                <a:lnTo>
                  <a:pt x="116" y="328"/>
                </a:lnTo>
                <a:lnTo>
                  <a:pt x="117" y="329"/>
                </a:lnTo>
                <a:lnTo>
                  <a:pt x="118" y="331"/>
                </a:lnTo>
                <a:lnTo>
                  <a:pt x="120" y="332"/>
                </a:lnTo>
                <a:lnTo>
                  <a:pt x="122" y="334"/>
                </a:lnTo>
                <a:lnTo>
                  <a:pt x="124" y="335"/>
                </a:lnTo>
                <a:lnTo>
                  <a:pt x="127" y="336"/>
                </a:lnTo>
                <a:lnTo>
                  <a:pt x="130" y="338"/>
                </a:lnTo>
                <a:lnTo>
                  <a:pt x="132" y="339"/>
                </a:lnTo>
                <a:lnTo>
                  <a:pt x="135" y="340"/>
                </a:lnTo>
                <a:lnTo>
                  <a:pt x="137" y="341"/>
                </a:lnTo>
                <a:lnTo>
                  <a:pt x="139" y="342"/>
                </a:lnTo>
                <a:lnTo>
                  <a:pt x="142" y="343"/>
                </a:lnTo>
                <a:lnTo>
                  <a:pt x="144" y="344"/>
                </a:lnTo>
                <a:lnTo>
                  <a:pt x="146" y="344"/>
                </a:lnTo>
                <a:lnTo>
                  <a:pt x="147" y="345"/>
                </a:lnTo>
                <a:lnTo>
                  <a:pt x="149" y="346"/>
                </a:lnTo>
                <a:lnTo>
                  <a:pt x="151" y="346"/>
                </a:lnTo>
                <a:lnTo>
                  <a:pt x="153" y="347"/>
                </a:lnTo>
                <a:lnTo>
                  <a:pt x="155" y="347"/>
                </a:lnTo>
                <a:lnTo>
                  <a:pt x="158" y="347"/>
                </a:lnTo>
                <a:lnTo>
                  <a:pt x="160" y="347"/>
                </a:lnTo>
                <a:lnTo>
                  <a:pt x="162" y="347"/>
                </a:lnTo>
                <a:lnTo>
                  <a:pt x="165" y="347"/>
                </a:lnTo>
                <a:lnTo>
                  <a:pt x="167" y="347"/>
                </a:lnTo>
                <a:lnTo>
                  <a:pt x="169" y="346"/>
                </a:lnTo>
                <a:lnTo>
                  <a:pt x="171" y="346"/>
                </a:lnTo>
                <a:lnTo>
                  <a:pt x="173" y="345"/>
                </a:lnTo>
                <a:lnTo>
                  <a:pt x="175" y="345"/>
                </a:lnTo>
                <a:lnTo>
                  <a:pt x="176" y="344"/>
                </a:lnTo>
                <a:lnTo>
                  <a:pt x="177" y="343"/>
                </a:lnTo>
                <a:lnTo>
                  <a:pt x="178" y="343"/>
                </a:lnTo>
                <a:lnTo>
                  <a:pt x="178" y="345"/>
                </a:lnTo>
                <a:lnTo>
                  <a:pt x="177" y="346"/>
                </a:lnTo>
                <a:lnTo>
                  <a:pt x="177" y="348"/>
                </a:lnTo>
                <a:lnTo>
                  <a:pt x="176" y="349"/>
                </a:lnTo>
                <a:lnTo>
                  <a:pt x="176" y="350"/>
                </a:lnTo>
                <a:lnTo>
                  <a:pt x="176" y="351"/>
                </a:lnTo>
                <a:lnTo>
                  <a:pt x="175" y="351"/>
                </a:lnTo>
                <a:lnTo>
                  <a:pt x="174" y="352"/>
                </a:lnTo>
                <a:lnTo>
                  <a:pt x="173" y="352"/>
                </a:lnTo>
                <a:lnTo>
                  <a:pt x="171" y="353"/>
                </a:lnTo>
                <a:lnTo>
                  <a:pt x="170" y="353"/>
                </a:lnTo>
                <a:lnTo>
                  <a:pt x="169" y="353"/>
                </a:lnTo>
                <a:lnTo>
                  <a:pt x="168" y="353"/>
                </a:lnTo>
                <a:lnTo>
                  <a:pt x="167" y="353"/>
                </a:lnTo>
                <a:lnTo>
                  <a:pt x="164" y="353"/>
                </a:lnTo>
                <a:lnTo>
                  <a:pt x="163" y="353"/>
                </a:lnTo>
                <a:lnTo>
                  <a:pt x="162" y="354"/>
                </a:lnTo>
                <a:lnTo>
                  <a:pt x="161" y="354"/>
                </a:lnTo>
                <a:lnTo>
                  <a:pt x="160" y="354"/>
                </a:lnTo>
                <a:lnTo>
                  <a:pt x="159" y="355"/>
                </a:lnTo>
                <a:lnTo>
                  <a:pt x="158" y="355"/>
                </a:lnTo>
                <a:lnTo>
                  <a:pt x="157" y="355"/>
                </a:lnTo>
                <a:lnTo>
                  <a:pt x="157" y="356"/>
                </a:lnTo>
                <a:lnTo>
                  <a:pt x="156" y="357"/>
                </a:lnTo>
                <a:lnTo>
                  <a:pt x="155" y="358"/>
                </a:lnTo>
                <a:lnTo>
                  <a:pt x="155" y="359"/>
                </a:lnTo>
                <a:lnTo>
                  <a:pt x="154" y="360"/>
                </a:lnTo>
                <a:lnTo>
                  <a:pt x="154" y="362"/>
                </a:lnTo>
                <a:lnTo>
                  <a:pt x="154" y="363"/>
                </a:lnTo>
                <a:lnTo>
                  <a:pt x="154" y="366"/>
                </a:lnTo>
                <a:lnTo>
                  <a:pt x="153" y="368"/>
                </a:lnTo>
                <a:lnTo>
                  <a:pt x="153" y="370"/>
                </a:lnTo>
                <a:lnTo>
                  <a:pt x="153" y="372"/>
                </a:lnTo>
                <a:lnTo>
                  <a:pt x="153" y="374"/>
                </a:lnTo>
                <a:lnTo>
                  <a:pt x="153" y="376"/>
                </a:lnTo>
                <a:lnTo>
                  <a:pt x="153" y="377"/>
                </a:lnTo>
                <a:lnTo>
                  <a:pt x="153" y="378"/>
                </a:lnTo>
                <a:lnTo>
                  <a:pt x="153" y="380"/>
                </a:lnTo>
                <a:lnTo>
                  <a:pt x="154" y="381"/>
                </a:lnTo>
                <a:lnTo>
                  <a:pt x="154" y="383"/>
                </a:lnTo>
                <a:lnTo>
                  <a:pt x="155" y="384"/>
                </a:lnTo>
                <a:lnTo>
                  <a:pt x="155" y="385"/>
                </a:lnTo>
                <a:lnTo>
                  <a:pt x="156" y="386"/>
                </a:lnTo>
                <a:lnTo>
                  <a:pt x="156" y="387"/>
                </a:lnTo>
                <a:lnTo>
                  <a:pt x="157" y="387"/>
                </a:lnTo>
                <a:lnTo>
                  <a:pt x="158" y="388"/>
                </a:lnTo>
                <a:lnTo>
                  <a:pt x="159" y="388"/>
                </a:lnTo>
                <a:lnTo>
                  <a:pt x="159" y="389"/>
                </a:lnTo>
                <a:lnTo>
                  <a:pt x="158" y="389"/>
                </a:lnTo>
                <a:lnTo>
                  <a:pt x="158" y="390"/>
                </a:lnTo>
                <a:lnTo>
                  <a:pt x="157" y="390"/>
                </a:lnTo>
                <a:lnTo>
                  <a:pt x="156" y="390"/>
                </a:lnTo>
                <a:lnTo>
                  <a:pt x="155" y="391"/>
                </a:lnTo>
                <a:lnTo>
                  <a:pt x="154" y="391"/>
                </a:lnTo>
                <a:lnTo>
                  <a:pt x="152" y="391"/>
                </a:lnTo>
                <a:lnTo>
                  <a:pt x="151" y="391"/>
                </a:lnTo>
                <a:lnTo>
                  <a:pt x="150" y="390"/>
                </a:lnTo>
                <a:lnTo>
                  <a:pt x="148" y="390"/>
                </a:lnTo>
                <a:lnTo>
                  <a:pt x="147" y="389"/>
                </a:lnTo>
                <a:lnTo>
                  <a:pt x="146" y="389"/>
                </a:lnTo>
                <a:lnTo>
                  <a:pt x="145" y="388"/>
                </a:lnTo>
                <a:lnTo>
                  <a:pt x="145" y="386"/>
                </a:lnTo>
                <a:lnTo>
                  <a:pt x="145" y="384"/>
                </a:lnTo>
                <a:lnTo>
                  <a:pt x="144" y="382"/>
                </a:lnTo>
                <a:lnTo>
                  <a:pt x="144" y="380"/>
                </a:lnTo>
                <a:lnTo>
                  <a:pt x="144" y="378"/>
                </a:lnTo>
                <a:lnTo>
                  <a:pt x="144" y="376"/>
                </a:lnTo>
                <a:lnTo>
                  <a:pt x="144" y="375"/>
                </a:lnTo>
                <a:lnTo>
                  <a:pt x="144" y="373"/>
                </a:lnTo>
                <a:lnTo>
                  <a:pt x="144" y="371"/>
                </a:lnTo>
                <a:lnTo>
                  <a:pt x="144" y="369"/>
                </a:lnTo>
                <a:lnTo>
                  <a:pt x="144" y="367"/>
                </a:lnTo>
                <a:lnTo>
                  <a:pt x="144" y="365"/>
                </a:lnTo>
                <a:lnTo>
                  <a:pt x="144" y="364"/>
                </a:lnTo>
                <a:lnTo>
                  <a:pt x="145" y="362"/>
                </a:lnTo>
                <a:lnTo>
                  <a:pt x="145" y="361"/>
                </a:lnTo>
                <a:lnTo>
                  <a:pt x="145" y="359"/>
                </a:lnTo>
                <a:lnTo>
                  <a:pt x="143" y="362"/>
                </a:lnTo>
                <a:lnTo>
                  <a:pt x="140" y="365"/>
                </a:lnTo>
                <a:lnTo>
                  <a:pt x="138" y="367"/>
                </a:lnTo>
                <a:lnTo>
                  <a:pt x="137" y="369"/>
                </a:lnTo>
                <a:lnTo>
                  <a:pt x="135" y="372"/>
                </a:lnTo>
                <a:lnTo>
                  <a:pt x="133" y="374"/>
                </a:lnTo>
                <a:lnTo>
                  <a:pt x="131" y="376"/>
                </a:lnTo>
                <a:lnTo>
                  <a:pt x="130" y="376"/>
                </a:lnTo>
                <a:lnTo>
                  <a:pt x="128" y="378"/>
                </a:lnTo>
                <a:lnTo>
                  <a:pt x="126" y="379"/>
                </a:lnTo>
                <a:lnTo>
                  <a:pt x="125" y="381"/>
                </a:lnTo>
                <a:lnTo>
                  <a:pt x="123" y="382"/>
                </a:lnTo>
                <a:lnTo>
                  <a:pt x="122" y="382"/>
                </a:lnTo>
                <a:lnTo>
                  <a:pt x="120" y="383"/>
                </a:lnTo>
                <a:lnTo>
                  <a:pt x="119" y="383"/>
                </a:lnTo>
                <a:lnTo>
                  <a:pt x="117" y="383"/>
                </a:lnTo>
                <a:lnTo>
                  <a:pt x="116" y="383"/>
                </a:lnTo>
                <a:lnTo>
                  <a:pt x="114" y="383"/>
                </a:lnTo>
                <a:lnTo>
                  <a:pt x="111" y="382"/>
                </a:lnTo>
                <a:lnTo>
                  <a:pt x="107" y="382"/>
                </a:lnTo>
                <a:lnTo>
                  <a:pt x="104" y="381"/>
                </a:lnTo>
                <a:lnTo>
                  <a:pt x="100" y="381"/>
                </a:lnTo>
                <a:lnTo>
                  <a:pt x="96" y="380"/>
                </a:lnTo>
                <a:lnTo>
                  <a:pt x="92" y="379"/>
                </a:lnTo>
                <a:lnTo>
                  <a:pt x="87" y="379"/>
                </a:lnTo>
                <a:lnTo>
                  <a:pt x="83" y="378"/>
                </a:lnTo>
                <a:lnTo>
                  <a:pt x="79" y="378"/>
                </a:lnTo>
                <a:lnTo>
                  <a:pt x="74" y="378"/>
                </a:lnTo>
                <a:lnTo>
                  <a:pt x="71" y="378"/>
                </a:lnTo>
                <a:lnTo>
                  <a:pt x="67" y="379"/>
                </a:lnTo>
                <a:lnTo>
                  <a:pt x="64" y="380"/>
                </a:lnTo>
                <a:lnTo>
                  <a:pt x="62" y="381"/>
                </a:lnTo>
                <a:lnTo>
                  <a:pt x="61" y="383"/>
                </a:lnTo>
                <a:lnTo>
                  <a:pt x="59" y="386"/>
                </a:lnTo>
                <a:lnTo>
                  <a:pt x="58" y="388"/>
                </a:lnTo>
                <a:lnTo>
                  <a:pt x="57" y="391"/>
                </a:lnTo>
                <a:lnTo>
                  <a:pt x="56" y="393"/>
                </a:lnTo>
                <a:lnTo>
                  <a:pt x="54" y="396"/>
                </a:lnTo>
                <a:lnTo>
                  <a:pt x="54" y="399"/>
                </a:lnTo>
                <a:lnTo>
                  <a:pt x="53" y="402"/>
                </a:lnTo>
                <a:lnTo>
                  <a:pt x="53" y="405"/>
                </a:lnTo>
                <a:lnTo>
                  <a:pt x="54" y="408"/>
                </a:lnTo>
                <a:lnTo>
                  <a:pt x="55" y="411"/>
                </a:lnTo>
                <a:lnTo>
                  <a:pt x="57" y="414"/>
                </a:lnTo>
                <a:lnTo>
                  <a:pt x="59" y="416"/>
                </a:lnTo>
                <a:lnTo>
                  <a:pt x="61" y="419"/>
                </a:lnTo>
                <a:lnTo>
                  <a:pt x="65" y="421"/>
                </a:lnTo>
                <a:lnTo>
                  <a:pt x="71" y="423"/>
                </a:lnTo>
                <a:lnTo>
                  <a:pt x="75" y="425"/>
                </a:lnTo>
                <a:lnTo>
                  <a:pt x="80" y="426"/>
                </a:lnTo>
                <a:lnTo>
                  <a:pt x="84" y="427"/>
                </a:lnTo>
                <a:lnTo>
                  <a:pt x="88" y="427"/>
                </a:lnTo>
                <a:lnTo>
                  <a:pt x="93" y="427"/>
                </a:lnTo>
                <a:lnTo>
                  <a:pt x="97" y="427"/>
                </a:lnTo>
                <a:lnTo>
                  <a:pt x="100" y="427"/>
                </a:lnTo>
                <a:lnTo>
                  <a:pt x="104" y="427"/>
                </a:lnTo>
                <a:lnTo>
                  <a:pt x="107" y="427"/>
                </a:lnTo>
                <a:lnTo>
                  <a:pt x="111" y="426"/>
                </a:lnTo>
                <a:lnTo>
                  <a:pt x="114" y="426"/>
                </a:lnTo>
                <a:lnTo>
                  <a:pt x="118" y="426"/>
                </a:lnTo>
                <a:lnTo>
                  <a:pt x="121" y="426"/>
                </a:lnTo>
                <a:lnTo>
                  <a:pt x="124" y="427"/>
                </a:lnTo>
                <a:lnTo>
                  <a:pt x="127" y="428"/>
                </a:lnTo>
                <a:lnTo>
                  <a:pt x="130" y="429"/>
                </a:lnTo>
                <a:lnTo>
                  <a:pt x="132" y="430"/>
                </a:lnTo>
                <a:lnTo>
                  <a:pt x="135" y="432"/>
                </a:lnTo>
                <a:lnTo>
                  <a:pt x="137" y="433"/>
                </a:lnTo>
                <a:lnTo>
                  <a:pt x="137" y="434"/>
                </a:lnTo>
                <a:lnTo>
                  <a:pt x="139" y="435"/>
                </a:lnTo>
                <a:lnTo>
                  <a:pt x="140" y="436"/>
                </a:lnTo>
                <a:lnTo>
                  <a:pt x="141" y="437"/>
                </a:lnTo>
                <a:lnTo>
                  <a:pt x="142" y="439"/>
                </a:lnTo>
                <a:lnTo>
                  <a:pt x="143" y="440"/>
                </a:lnTo>
                <a:lnTo>
                  <a:pt x="144" y="441"/>
                </a:lnTo>
                <a:lnTo>
                  <a:pt x="144" y="442"/>
                </a:lnTo>
                <a:lnTo>
                  <a:pt x="145" y="443"/>
                </a:lnTo>
                <a:lnTo>
                  <a:pt x="145" y="445"/>
                </a:lnTo>
                <a:lnTo>
                  <a:pt x="146" y="446"/>
                </a:lnTo>
                <a:lnTo>
                  <a:pt x="147" y="447"/>
                </a:lnTo>
                <a:lnTo>
                  <a:pt x="147" y="448"/>
                </a:lnTo>
                <a:lnTo>
                  <a:pt x="145" y="447"/>
                </a:lnTo>
                <a:lnTo>
                  <a:pt x="142" y="446"/>
                </a:lnTo>
                <a:lnTo>
                  <a:pt x="138" y="445"/>
                </a:lnTo>
                <a:lnTo>
                  <a:pt x="134" y="444"/>
                </a:lnTo>
                <a:lnTo>
                  <a:pt x="129" y="444"/>
                </a:lnTo>
                <a:lnTo>
                  <a:pt x="124" y="444"/>
                </a:lnTo>
                <a:lnTo>
                  <a:pt x="119" y="444"/>
                </a:lnTo>
                <a:lnTo>
                  <a:pt x="113" y="445"/>
                </a:lnTo>
                <a:lnTo>
                  <a:pt x="108" y="445"/>
                </a:lnTo>
                <a:lnTo>
                  <a:pt x="103" y="447"/>
                </a:lnTo>
                <a:lnTo>
                  <a:pt x="98" y="448"/>
                </a:lnTo>
                <a:lnTo>
                  <a:pt x="95" y="451"/>
                </a:lnTo>
                <a:lnTo>
                  <a:pt x="91" y="453"/>
                </a:lnTo>
                <a:lnTo>
                  <a:pt x="88" y="457"/>
                </a:lnTo>
                <a:lnTo>
                  <a:pt x="86" y="459"/>
                </a:lnTo>
                <a:lnTo>
                  <a:pt x="85" y="464"/>
                </a:lnTo>
                <a:lnTo>
                  <a:pt x="85" y="468"/>
                </a:lnTo>
                <a:lnTo>
                  <a:pt x="86" y="472"/>
                </a:lnTo>
                <a:lnTo>
                  <a:pt x="87" y="475"/>
                </a:lnTo>
                <a:lnTo>
                  <a:pt x="88" y="479"/>
                </a:lnTo>
                <a:lnTo>
                  <a:pt x="90" y="482"/>
                </a:lnTo>
                <a:lnTo>
                  <a:pt x="91" y="484"/>
                </a:lnTo>
                <a:lnTo>
                  <a:pt x="93" y="487"/>
                </a:lnTo>
                <a:lnTo>
                  <a:pt x="95" y="489"/>
                </a:lnTo>
                <a:lnTo>
                  <a:pt x="98" y="491"/>
                </a:lnTo>
                <a:lnTo>
                  <a:pt x="99" y="492"/>
                </a:lnTo>
                <a:lnTo>
                  <a:pt x="101" y="494"/>
                </a:lnTo>
                <a:lnTo>
                  <a:pt x="103" y="495"/>
                </a:lnTo>
                <a:lnTo>
                  <a:pt x="105" y="496"/>
                </a:lnTo>
                <a:lnTo>
                  <a:pt x="107" y="496"/>
                </a:lnTo>
                <a:lnTo>
                  <a:pt x="109" y="497"/>
                </a:lnTo>
                <a:lnTo>
                  <a:pt x="111" y="497"/>
                </a:lnTo>
                <a:lnTo>
                  <a:pt x="113" y="497"/>
                </a:lnTo>
                <a:lnTo>
                  <a:pt x="115" y="497"/>
                </a:lnTo>
                <a:lnTo>
                  <a:pt x="117" y="496"/>
                </a:lnTo>
                <a:lnTo>
                  <a:pt x="119" y="495"/>
                </a:lnTo>
                <a:lnTo>
                  <a:pt x="123" y="494"/>
                </a:lnTo>
                <a:lnTo>
                  <a:pt x="125" y="493"/>
                </a:lnTo>
                <a:lnTo>
                  <a:pt x="127" y="493"/>
                </a:lnTo>
                <a:lnTo>
                  <a:pt x="129" y="492"/>
                </a:lnTo>
                <a:lnTo>
                  <a:pt x="130" y="491"/>
                </a:lnTo>
                <a:lnTo>
                  <a:pt x="132" y="491"/>
                </a:lnTo>
                <a:lnTo>
                  <a:pt x="133" y="491"/>
                </a:lnTo>
                <a:lnTo>
                  <a:pt x="134" y="491"/>
                </a:lnTo>
                <a:lnTo>
                  <a:pt x="134" y="492"/>
                </a:lnTo>
                <a:lnTo>
                  <a:pt x="134" y="493"/>
                </a:lnTo>
                <a:lnTo>
                  <a:pt x="133" y="494"/>
                </a:lnTo>
                <a:lnTo>
                  <a:pt x="133" y="496"/>
                </a:lnTo>
                <a:lnTo>
                  <a:pt x="132" y="497"/>
                </a:lnTo>
                <a:lnTo>
                  <a:pt x="131" y="498"/>
                </a:lnTo>
                <a:lnTo>
                  <a:pt x="130" y="498"/>
                </a:lnTo>
                <a:lnTo>
                  <a:pt x="129" y="499"/>
                </a:lnTo>
                <a:lnTo>
                  <a:pt x="128" y="499"/>
                </a:lnTo>
                <a:lnTo>
                  <a:pt x="127" y="500"/>
                </a:lnTo>
                <a:lnTo>
                  <a:pt x="125" y="500"/>
                </a:lnTo>
                <a:lnTo>
                  <a:pt x="123" y="500"/>
                </a:lnTo>
                <a:lnTo>
                  <a:pt x="121" y="500"/>
                </a:lnTo>
                <a:lnTo>
                  <a:pt x="119" y="500"/>
                </a:lnTo>
                <a:lnTo>
                  <a:pt x="116" y="500"/>
                </a:lnTo>
                <a:lnTo>
                  <a:pt x="113" y="500"/>
                </a:lnTo>
                <a:lnTo>
                  <a:pt x="110" y="499"/>
                </a:lnTo>
                <a:lnTo>
                  <a:pt x="107" y="499"/>
                </a:lnTo>
                <a:lnTo>
                  <a:pt x="104" y="499"/>
                </a:lnTo>
                <a:lnTo>
                  <a:pt x="100" y="499"/>
                </a:lnTo>
                <a:lnTo>
                  <a:pt x="98" y="499"/>
                </a:lnTo>
                <a:lnTo>
                  <a:pt x="95" y="499"/>
                </a:lnTo>
                <a:lnTo>
                  <a:pt x="93" y="499"/>
                </a:lnTo>
                <a:lnTo>
                  <a:pt x="90" y="499"/>
                </a:lnTo>
                <a:lnTo>
                  <a:pt x="88" y="500"/>
                </a:lnTo>
                <a:lnTo>
                  <a:pt x="85" y="500"/>
                </a:lnTo>
                <a:lnTo>
                  <a:pt x="82" y="500"/>
                </a:lnTo>
                <a:lnTo>
                  <a:pt x="80" y="500"/>
                </a:lnTo>
                <a:lnTo>
                  <a:pt x="77" y="501"/>
                </a:lnTo>
                <a:lnTo>
                  <a:pt x="75" y="501"/>
                </a:lnTo>
                <a:lnTo>
                  <a:pt x="72" y="500"/>
                </a:lnTo>
                <a:lnTo>
                  <a:pt x="69" y="500"/>
                </a:lnTo>
                <a:lnTo>
                  <a:pt x="66" y="500"/>
                </a:lnTo>
                <a:lnTo>
                  <a:pt x="62" y="499"/>
                </a:lnTo>
                <a:lnTo>
                  <a:pt x="59" y="498"/>
                </a:lnTo>
                <a:lnTo>
                  <a:pt x="55" y="497"/>
                </a:lnTo>
                <a:lnTo>
                  <a:pt x="51" y="495"/>
                </a:lnTo>
                <a:lnTo>
                  <a:pt x="48" y="493"/>
                </a:lnTo>
                <a:lnTo>
                  <a:pt x="44" y="491"/>
                </a:lnTo>
                <a:lnTo>
                  <a:pt x="40" y="489"/>
                </a:lnTo>
                <a:lnTo>
                  <a:pt x="36" y="487"/>
                </a:lnTo>
                <a:lnTo>
                  <a:pt x="33" y="484"/>
                </a:lnTo>
                <a:lnTo>
                  <a:pt x="29" y="482"/>
                </a:lnTo>
                <a:lnTo>
                  <a:pt x="26" y="479"/>
                </a:lnTo>
                <a:lnTo>
                  <a:pt x="23" y="477"/>
                </a:lnTo>
                <a:lnTo>
                  <a:pt x="21" y="475"/>
                </a:lnTo>
                <a:lnTo>
                  <a:pt x="19" y="473"/>
                </a:lnTo>
                <a:lnTo>
                  <a:pt x="17" y="471"/>
                </a:lnTo>
                <a:lnTo>
                  <a:pt x="16" y="469"/>
                </a:lnTo>
                <a:lnTo>
                  <a:pt x="14" y="468"/>
                </a:lnTo>
                <a:lnTo>
                  <a:pt x="18" y="470"/>
                </a:lnTo>
                <a:lnTo>
                  <a:pt x="21" y="471"/>
                </a:lnTo>
                <a:lnTo>
                  <a:pt x="25" y="472"/>
                </a:lnTo>
                <a:lnTo>
                  <a:pt x="29" y="473"/>
                </a:lnTo>
                <a:lnTo>
                  <a:pt x="32" y="474"/>
                </a:lnTo>
                <a:lnTo>
                  <a:pt x="36" y="475"/>
                </a:lnTo>
                <a:lnTo>
                  <a:pt x="39" y="475"/>
                </a:lnTo>
                <a:lnTo>
                  <a:pt x="41" y="475"/>
                </a:lnTo>
                <a:lnTo>
                  <a:pt x="44" y="475"/>
                </a:lnTo>
                <a:lnTo>
                  <a:pt x="46" y="474"/>
                </a:lnTo>
                <a:lnTo>
                  <a:pt x="49" y="474"/>
                </a:lnTo>
                <a:lnTo>
                  <a:pt x="51" y="473"/>
                </a:lnTo>
                <a:lnTo>
                  <a:pt x="53" y="472"/>
                </a:lnTo>
                <a:lnTo>
                  <a:pt x="54" y="471"/>
                </a:lnTo>
                <a:lnTo>
                  <a:pt x="56" y="469"/>
                </a:lnTo>
                <a:lnTo>
                  <a:pt x="57" y="468"/>
                </a:lnTo>
                <a:lnTo>
                  <a:pt x="58" y="466"/>
                </a:lnTo>
                <a:lnTo>
                  <a:pt x="59" y="464"/>
                </a:lnTo>
                <a:lnTo>
                  <a:pt x="59" y="462"/>
                </a:lnTo>
                <a:lnTo>
                  <a:pt x="59" y="460"/>
                </a:lnTo>
                <a:lnTo>
                  <a:pt x="59" y="459"/>
                </a:lnTo>
                <a:lnTo>
                  <a:pt x="59" y="456"/>
                </a:lnTo>
                <a:lnTo>
                  <a:pt x="59" y="454"/>
                </a:lnTo>
                <a:lnTo>
                  <a:pt x="58" y="451"/>
                </a:lnTo>
                <a:lnTo>
                  <a:pt x="58" y="448"/>
                </a:lnTo>
                <a:lnTo>
                  <a:pt x="56" y="445"/>
                </a:lnTo>
                <a:lnTo>
                  <a:pt x="55" y="443"/>
                </a:lnTo>
                <a:lnTo>
                  <a:pt x="53" y="440"/>
                </a:lnTo>
                <a:lnTo>
                  <a:pt x="52" y="436"/>
                </a:lnTo>
                <a:lnTo>
                  <a:pt x="49" y="433"/>
                </a:lnTo>
                <a:lnTo>
                  <a:pt x="47" y="430"/>
                </a:lnTo>
                <a:lnTo>
                  <a:pt x="44" y="427"/>
                </a:lnTo>
                <a:lnTo>
                  <a:pt x="42" y="423"/>
                </a:lnTo>
                <a:lnTo>
                  <a:pt x="39" y="420"/>
                </a:lnTo>
                <a:lnTo>
                  <a:pt x="37" y="416"/>
                </a:lnTo>
                <a:lnTo>
                  <a:pt x="35" y="411"/>
                </a:lnTo>
                <a:lnTo>
                  <a:pt x="34" y="407"/>
                </a:lnTo>
                <a:lnTo>
                  <a:pt x="33" y="403"/>
                </a:lnTo>
                <a:lnTo>
                  <a:pt x="32" y="398"/>
                </a:lnTo>
                <a:lnTo>
                  <a:pt x="32" y="393"/>
                </a:lnTo>
                <a:lnTo>
                  <a:pt x="32" y="389"/>
                </a:lnTo>
                <a:lnTo>
                  <a:pt x="32" y="384"/>
                </a:lnTo>
                <a:lnTo>
                  <a:pt x="33" y="379"/>
                </a:lnTo>
                <a:lnTo>
                  <a:pt x="34" y="375"/>
                </a:lnTo>
                <a:lnTo>
                  <a:pt x="36" y="371"/>
                </a:lnTo>
                <a:lnTo>
                  <a:pt x="38" y="366"/>
                </a:lnTo>
                <a:lnTo>
                  <a:pt x="40" y="362"/>
                </a:lnTo>
                <a:lnTo>
                  <a:pt x="42" y="357"/>
                </a:lnTo>
                <a:lnTo>
                  <a:pt x="45" y="353"/>
                </a:lnTo>
                <a:lnTo>
                  <a:pt x="48" y="350"/>
                </a:lnTo>
                <a:lnTo>
                  <a:pt x="50" y="347"/>
                </a:lnTo>
                <a:lnTo>
                  <a:pt x="53" y="346"/>
                </a:lnTo>
                <a:lnTo>
                  <a:pt x="55" y="345"/>
                </a:lnTo>
                <a:lnTo>
                  <a:pt x="58" y="344"/>
                </a:lnTo>
                <a:lnTo>
                  <a:pt x="59" y="344"/>
                </a:lnTo>
                <a:lnTo>
                  <a:pt x="61" y="345"/>
                </a:lnTo>
                <a:lnTo>
                  <a:pt x="64" y="345"/>
                </a:lnTo>
                <a:lnTo>
                  <a:pt x="66" y="346"/>
                </a:lnTo>
                <a:lnTo>
                  <a:pt x="68" y="347"/>
                </a:lnTo>
                <a:lnTo>
                  <a:pt x="70" y="348"/>
                </a:lnTo>
                <a:lnTo>
                  <a:pt x="72" y="348"/>
                </a:lnTo>
                <a:lnTo>
                  <a:pt x="73" y="349"/>
                </a:lnTo>
                <a:lnTo>
                  <a:pt x="75" y="349"/>
                </a:lnTo>
                <a:lnTo>
                  <a:pt x="77" y="349"/>
                </a:lnTo>
                <a:lnTo>
                  <a:pt x="78" y="348"/>
                </a:lnTo>
                <a:lnTo>
                  <a:pt x="80" y="346"/>
                </a:lnTo>
                <a:lnTo>
                  <a:pt x="82" y="343"/>
                </a:lnTo>
                <a:lnTo>
                  <a:pt x="83" y="340"/>
                </a:lnTo>
                <a:lnTo>
                  <a:pt x="85" y="336"/>
                </a:lnTo>
                <a:lnTo>
                  <a:pt x="86" y="331"/>
                </a:lnTo>
                <a:lnTo>
                  <a:pt x="88" y="327"/>
                </a:lnTo>
                <a:lnTo>
                  <a:pt x="89" y="321"/>
                </a:lnTo>
                <a:lnTo>
                  <a:pt x="90" y="316"/>
                </a:lnTo>
                <a:lnTo>
                  <a:pt x="92" y="310"/>
                </a:lnTo>
                <a:lnTo>
                  <a:pt x="93" y="305"/>
                </a:lnTo>
                <a:lnTo>
                  <a:pt x="94" y="299"/>
                </a:lnTo>
                <a:lnTo>
                  <a:pt x="94" y="294"/>
                </a:lnTo>
                <a:lnTo>
                  <a:pt x="95" y="289"/>
                </a:lnTo>
                <a:lnTo>
                  <a:pt x="95" y="284"/>
                </a:lnTo>
                <a:lnTo>
                  <a:pt x="95" y="279"/>
                </a:lnTo>
                <a:lnTo>
                  <a:pt x="95" y="275"/>
                </a:lnTo>
                <a:lnTo>
                  <a:pt x="95" y="271"/>
                </a:lnTo>
                <a:lnTo>
                  <a:pt x="95" y="268"/>
                </a:lnTo>
                <a:lnTo>
                  <a:pt x="95" y="266"/>
                </a:lnTo>
                <a:lnTo>
                  <a:pt x="95" y="263"/>
                </a:lnTo>
                <a:lnTo>
                  <a:pt x="95" y="261"/>
                </a:lnTo>
                <a:lnTo>
                  <a:pt x="94" y="260"/>
                </a:lnTo>
                <a:lnTo>
                  <a:pt x="93" y="258"/>
                </a:lnTo>
                <a:lnTo>
                  <a:pt x="92" y="257"/>
                </a:lnTo>
                <a:lnTo>
                  <a:pt x="91" y="257"/>
                </a:lnTo>
                <a:lnTo>
                  <a:pt x="90" y="256"/>
                </a:lnTo>
                <a:lnTo>
                  <a:pt x="88" y="256"/>
                </a:lnTo>
                <a:lnTo>
                  <a:pt x="87" y="256"/>
                </a:lnTo>
                <a:lnTo>
                  <a:pt x="84" y="256"/>
                </a:lnTo>
                <a:lnTo>
                  <a:pt x="82" y="256"/>
                </a:lnTo>
                <a:lnTo>
                  <a:pt x="79" y="256"/>
                </a:lnTo>
                <a:lnTo>
                  <a:pt x="76" y="256"/>
                </a:lnTo>
                <a:lnTo>
                  <a:pt x="72" y="256"/>
                </a:lnTo>
                <a:lnTo>
                  <a:pt x="68" y="255"/>
                </a:lnTo>
                <a:lnTo>
                  <a:pt x="64" y="254"/>
                </a:lnTo>
                <a:lnTo>
                  <a:pt x="60" y="253"/>
                </a:lnTo>
                <a:lnTo>
                  <a:pt x="57" y="252"/>
                </a:lnTo>
                <a:lnTo>
                  <a:pt x="53" y="250"/>
                </a:lnTo>
                <a:lnTo>
                  <a:pt x="49" y="248"/>
                </a:lnTo>
                <a:lnTo>
                  <a:pt x="45" y="245"/>
                </a:lnTo>
                <a:lnTo>
                  <a:pt x="41" y="242"/>
                </a:lnTo>
                <a:lnTo>
                  <a:pt x="37" y="238"/>
                </a:lnTo>
                <a:lnTo>
                  <a:pt x="34" y="234"/>
                </a:lnTo>
                <a:lnTo>
                  <a:pt x="30" y="230"/>
                </a:lnTo>
                <a:lnTo>
                  <a:pt x="28" y="225"/>
                </a:lnTo>
                <a:lnTo>
                  <a:pt x="25" y="219"/>
                </a:lnTo>
                <a:lnTo>
                  <a:pt x="24" y="212"/>
                </a:lnTo>
                <a:lnTo>
                  <a:pt x="22" y="207"/>
                </a:lnTo>
                <a:lnTo>
                  <a:pt x="20" y="202"/>
                </a:lnTo>
                <a:lnTo>
                  <a:pt x="19" y="198"/>
                </a:lnTo>
                <a:lnTo>
                  <a:pt x="17" y="194"/>
                </a:lnTo>
                <a:lnTo>
                  <a:pt x="15" y="191"/>
                </a:lnTo>
                <a:lnTo>
                  <a:pt x="13" y="189"/>
                </a:lnTo>
                <a:lnTo>
                  <a:pt x="11" y="187"/>
                </a:lnTo>
                <a:lnTo>
                  <a:pt x="9" y="185"/>
                </a:lnTo>
                <a:lnTo>
                  <a:pt x="7" y="184"/>
                </a:lnTo>
                <a:lnTo>
                  <a:pt x="5" y="183"/>
                </a:lnTo>
                <a:lnTo>
                  <a:pt x="4" y="182"/>
                </a:lnTo>
                <a:lnTo>
                  <a:pt x="2" y="181"/>
                </a:lnTo>
                <a:lnTo>
                  <a:pt x="1" y="180"/>
                </a:lnTo>
                <a:lnTo>
                  <a:pt x="0" y="179"/>
                </a:lnTo>
                <a:lnTo>
                  <a:pt x="0" y="178"/>
                </a:lnTo>
                <a:lnTo>
                  <a:pt x="0" y="176"/>
                </a:lnTo>
                <a:lnTo>
                  <a:pt x="0" y="174"/>
                </a:lnTo>
                <a:lnTo>
                  <a:pt x="1" y="173"/>
                </a:lnTo>
                <a:lnTo>
                  <a:pt x="3" y="172"/>
                </a:lnTo>
                <a:lnTo>
                  <a:pt x="6" y="171"/>
                </a:lnTo>
                <a:lnTo>
                  <a:pt x="9" y="171"/>
                </a:lnTo>
                <a:lnTo>
                  <a:pt x="13" y="171"/>
                </a:lnTo>
                <a:lnTo>
                  <a:pt x="17" y="171"/>
                </a:lnTo>
                <a:lnTo>
                  <a:pt x="21" y="172"/>
                </a:lnTo>
                <a:lnTo>
                  <a:pt x="25" y="172"/>
                </a:lnTo>
                <a:lnTo>
                  <a:pt x="30" y="173"/>
                </a:lnTo>
                <a:lnTo>
                  <a:pt x="35" y="174"/>
                </a:lnTo>
                <a:lnTo>
                  <a:pt x="39" y="175"/>
                </a:lnTo>
                <a:lnTo>
                  <a:pt x="43" y="177"/>
                </a:lnTo>
                <a:lnTo>
                  <a:pt x="46" y="178"/>
                </a:lnTo>
                <a:lnTo>
                  <a:pt x="49" y="179"/>
                </a:lnTo>
                <a:lnTo>
                  <a:pt x="51" y="180"/>
                </a:lnTo>
                <a:lnTo>
                  <a:pt x="52" y="181"/>
                </a:lnTo>
                <a:lnTo>
                  <a:pt x="53" y="181"/>
                </a:lnTo>
                <a:lnTo>
                  <a:pt x="54" y="181"/>
                </a:lnTo>
                <a:lnTo>
                  <a:pt x="54" y="180"/>
                </a:lnTo>
                <a:lnTo>
                  <a:pt x="53" y="179"/>
                </a:lnTo>
                <a:lnTo>
                  <a:pt x="53" y="177"/>
                </a:lnTo>
                <a:lnTo>
                  <a:pt x="52" y="175"/>
                </a:lnTo>
                <a:lnTo>
                  <a:pt x="52" y="173"/>
                </a:lnTo>
                <a:lnTo>
                  <a:pt x="51" y="170"/>
                </a:lnTo>
                <a:lnTo>
                  <a:pt x="50" y="167"/>
                </a:lnTo>
                <a:lnTo>
                  <a:pt x="50" y="164"/>
                </a:lnTo>
                <a:lnTo>
                  <a:pt x="50" y="161"/>
                </a:lnTo>
                <a:lnTo>
                  <a:pt x="50" y="158"/>
                </a:lnTo>
                <a:lnTo>
                  <a:pt x="50" y="154"/>
                </a:lnTo>
                <a:lnTo>
                  <a:pt x="51" y="147"/>
                </a:lnTo>
                <a:lnTo>
                  <a:pt x="52" y="144"/>
                </a:lnTo>
                <a:lnTo>
                  <a:pt x="52" y="140"/>
                </a:lnTo>
                <a:lnTo>
                  <a:pt x="52" y="136"/>
                </a:lnTo>
                <a:lnTo>
                  <a:pt x="52" y="131"/>
                </a:lnTo>
                <a:lnTo>
                  <a:pt x="52" y="127"/>
                </a:lnTo>
                <a:lnTo>
                  <a:pt x="51" y="123"/>
                </a:lnTo>
                <a:lnTo>
                  <a:pt x="50" y="118"/>
                </a:lnTo>
                <a:lnTo>
                  <a:pt x="49" y="112"/>
                </a:lnTo>
                <a:lnTo>
                  <a:pt x="48" y="106"/>
                </a:lnTo>
                <a:lnTo>
                  <a:pt x="46" y="100"/>
                </a:lnTo>
                <a:lnTo>
                  <a:pt x="43" y="94"/>
                </a:lnTo>
                <a:lnTo>
                  <a:pt x="41" y="87"/>
                </a:lnTo>
                <a:lnTo>
                  <a:pt x="38" y="80"/>
                </a:lnTo>
                <a:lnTo>
                  <a:pt x="34" y="72"/>
                </a:lnTo>
                <a:lnTo>
                  <a:pt x="30" y="64"/>
                </a:lnTo>
                <a:lnTo>
                  <a:pt x="27" y="56"/>
                </a:lnTo>
                <a:lnTo>
                  <a:pt x="26" y="49"/>
                </a:lnTo>
                <a:lnTo>
                  <a:pt x="27" y="42"/>
                </a:lnTo>
                <a:lnTo>
                  <a:pt x="31" y="35"/>
                </a:lnTo>
                <a:lnTo>
                  <a:pt x="36" y="29"/>
                </a:lnTo>
                <a:lnTo>
                  <a:pt x="43" y="23"/>
                </a:lnTo>
                <a:lnTo>
                  <a:pt x="51" y="17"/>
                </a:lnTo>
                <a:lnTo>
                  <a:pt x="60" y="12"/>
                </a:lnTo>
                <a:lnTo>
                  <a:pt x="69" y="8"/>
                </a:lnTo>
                <a:lnTo>
                  <a:pt x="80" y="5"/>
                </a:lnTo>
                <a:lnTo>
                  <a:pt x="90" y="2"/>
                </a:lnTo>
                <a:lnTo>
                  <a:pt x="100" y="0"/>
                </a:lnTo>
                <a:lnTo>
                  <a:pt x="110" y="0"/>
                </a:lnTo>
                <a:lnTo>
                  <a:pt x="120" y="0"/>
                </a:lnTo>
                <a:lnTo>
                  <a:pt x="128" y="1"/>
                </a:lnTo>
                <a:lnTo>
                  <a:pt x="136" y="3"/>
                </a:lnTo>
                <a:lnTo>
                  <a:pt x="143" y="6"/>
                </a:lnTo>
                <a:lnTo>
                  <a:pt x="151" y="10"/>
                </a:lnTo>
                <a:lnTo>
                  <a:pt x="160" y="14"/>
                </a:lnTo>
                <a:lnTo>
                  <a:pt x="170" y="18"/>
                </a:lnTo>
                <a:lnTo>
                  <a:pt x="178" y="23"/>
                </a:lnTo>
                <a:lnTo>
                  <a:pt x="188" y="28"/>
                </a:lnTo>
                <a:lnTo>
                  <a:pt x="197" y="33"/>
                </a:lnTo>
                <a:lnTo>
                  <a:pt x="206" y="39"/>
                </a:lnTo>
                <a:lnTo>
                  <a:pt x="214" y="44"/>
                </a:lnTo>
                <a:lnTo>
                  <a:pt x="221" y="50"/>
                </a:lnTo>
                <a:lnTo>
                  <a:pt x="227" y="57"/>
                </a:lnTo>
                <a:lnTo>
                  <a:pt x="231" y="65"/>
                </a:lnTo>
                <a:lnTo>
                  <a:pt x="234" y="73"/>
                </a:lnTo>
                <a:lnTo>
                  <a:pt x="235" y="81"/>
                </a:lnTo>
                <a:lnTo>
                  <a:pt x="234" y="90"/>
                </a:lnTo>
                <a:lnTo>
                  <a:pt x="231" y="10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2" name="Freeform 28">
            <a:extLst>
              <a:ext uri="{FF2B5EF4-FFF2-40B4-BE49-F238E27FC236}">
                <a16:creationId xmlns:a16="http://schemas.microsoft.com/office/drawing/2014/main" id="{7B6F32E5-BAC6-1D40-8E71-A7C0C36C414D}"/>
              </a:ext>
            </a:extLst>
          </p:cNvPr>
          <p:cNvSpPr>
            <a:spLocks/>
          </p:cNvSpPr>
          <p:nvPr/>
        </p:nvSpPr>
        <p:spPr bwMode="auto">
          <a:xfrm>
            <a:off x="8782050" y="2422526"/>
            <a:ext cx="217488" cy="106363"/>
          </a:xfrm>
          <a:custGeom>
            <a:avLst/>
            <a:gdLst>
              <a:gd name="T0" fmla="*/ 128 w 137"/>
              <a:gd name="T1" fmla="*/ 39 h 67"/>
              <a:gd name="T2" fmla="*/ 120 w 137"/>
              <a:gd name="T3" fmla="*/ 33 h 67"/>
              <a:gd name="T4" fmla="*/ 109 w 137"/>
              <a:gd name="T5" fmla="*/ 28 h 67"/>
              <a:gd name="T6" fmla="*/ 98 w 137"/>
              <a:gd name="T7" fmla="*/ 26 h 67"/>
              <a:gd name="T8" fmla="*/ 86 w 137"/>
              <a:gd name="T9" fmla="*/ 24 h 67"/>
              <a:gd name="T10" fmla="*/ 76 w 137"/>
              <a:gd name="T11" fmla="*/ 20 h 67"/>
              <a:gd name="T12" fmla="*/ 66 w 137"/>
              <a:gd name="T13" fmla="*/ 16 h 67"/>
              <a:gd name="T14" fmla="*/ 56 w 137"/>
              <a:gd name="T15" fmla="*/ 10 h 67"/>
              <a:gd name="T16" fmla="*/ 45 w 137"/>
              <a:gd name="T17" fmla="*/ 5 h 67"/>
              <a:gd name="T18" fmla="*/ 35 w 137"/>
              <a:gd name="T19" fmla="*/ 2 h 67"/>
              <a:gd name="T20" fmla="*/ 24 w 137"/>
              <a:gd name="T21" fmla="*/ 1 h 67"/>
              <a:gd name="T22" fmla="*/ 8 w 137"/>
              <a:gd name="T23" fmla="*/ 0 h 67"/>
              <a:gd name="T24" fmla="*/ 0 w 137"/>
              <a:gd name="T25" fmla="*/ 3 h 67"/>
              <a:gd name="T26" fmla="*/ 8 w 137"/>
              <a:gd name="T27" fmla="*/ 7 h 67"/>
              <a:gd name="T28" fmla="*/ 18 w 137"/>
              <a:gd name="T29" fmla="*/ 11 h 67"/>
              <a:gd name="T30" fmla="*/ 27 w 137"/>
              <a:gd name="T31" fmla="*/ 12 h 67"/>
              <a:gd name="T32" fmla="*/ 38 w 137"/>
              <a:gd name="T33" fmla="*/ 16 h 67"/>
              <a:gd name="T34" fmla="*/ 53 w 137"/>
              <a:gd name="T35" fmla="*/ 21 h 67"/>
              <a:gd name="T36" fmla="*/ 66 w 137"/>
              <a:gd name="T37" fmla="*/ 28 h 67"/>
              <a:gd name="T38" fmla="*/ 77 w 137"/>
              <a:gd name="T39" fmla="*/ 33 h 67"/>
              <a:gd name="T40" fmla="*/ 80 w 137"/>
              <a:gd name="T41" fmla="*/ 38 h 67"/>
              <a:gd name="T42" fmla="*/ 82 w 137"/>
              <a:gd name="T43" fmla="*/ 43 h 67"/>
              <a:gd name="T44" fmla="*/ 80 w 137"/>
              <a:gd name="T45" fmla="*/ 47 h 67"/>
              <a:gd name="T46" fmla="*/ 76 w 137"/>
              <a:gd name="T47" fmla="*/ 49 h 67"/>
              <a:gd name="T48" fmla="*/ 68 w 137"/>
              <a:gd name="T49" fmla="*/ 49 h 67"/>
              <a:gd name="T50" fmla="*/ 55 w 137"/>
              <a:gd name="T51" fmla="*/ 48 h 67"/>
              <a:gd name="T52" fmla="*/ 45 w 137"/>
              <a:gd name="T53" fmla="*/ 48 h 67"/>
              <a:gd name="T54" fmla="*/ 37 w 137"/>
              <a:gd name="T55" fmla="*/ 48 h 67"/>
              <a:gd name="T56" fmla="*/ 31 w 137"/>
              <a:gd name="T57" fmla="*/ 45 h 67"/>
              <a:gd name="T58" fmla="*/ 24 w 137"/>
              <a:gd name="T59" fmla="*/ 41 h 67"/>
              <a:gd name="T60" fmla="*/ 19 w 137"/>
              <a:gd name="T61" fmla="*/ 37 h 67"/>
              <a:gd name="T62" fmla="*/ 24 w 137"/>
              <a:gd name="T63" fmla="*/ 45 h 67"/>
              <a:gd name="T64" fmla="*/ 33 w 137"/>
              <a:gd name="T65" fmla="*/ 54 h 67"/>
              <a:gd name="T66" fmla="*/ 40 w 137"/>
              <a:gd name="T67" fmla="*/ 60 h 67"/>
              <a:gd name="T68" fmla="*/ 50 w 137"/>
              <a:gd name="T69" fmla="*/ 64 h 67"/>
              <a:gd name="T70" fmla="*/ 59 w 137"/>
              <a:gd name="T71" fmla="*/ 66 h 67"/>
              <a:gd name="T72" fmla="*/ 71 w 137"/>
              <a:gd name="T73" fmla="*/ 65 h 67"/>
              <a:gd name="T74" fmla="*/ 79 w 137"/>
              <a:gd name="T75" fmla="*/ 63 h 67"/>
              <a:gd name="T76" fmla="*/ 85 w 137"/>
              <a:gd name="T77" fmla="*/ 64 h 67"/>
              <a:gd name="T78" fmla="*/ 88 w 137"/>
              <a:gd name="T79" fmla="*/ 62 h 67"/>
              <a:gd name="T80" fmla="*/ 89 w 137"/>
              <a:gd name="T81" fmla="*/ 59 h 67"/>
              <a:gd name="T82" fmla="*/ 88 w 137"/>
              <a:gd name="T83" fmla="*/ 53 h 67"/>
              <a:gd name="T84" fmla="*/ 87 w 137"/>
              <a:gd name="T85" fmla="*/ 47 h 67"/>
              <a:gd name="T86" fmla="*/ 89 w 137"/>
              <a:gd name="T87" fmla="*/ 41 h 67"/>
              <a:gd name="T88" fmla="*/ 94 w 137"/>
              <a:gd name="T89" fmla="*/ 37 h 67"/>
              <a:gd name="T90" fmla="*/ 102 w 137"/>
              <a:gd name="T91" fmla="*/ 35 h 67"/>
              <a:gd name="T92" fmla="*/ 108 w 137"/>
              <a:gd name="T93" fmla="*/ 35 h 67"/>
              <a:gd name="T94" fmla="*/ 113 w 137"/>
              <a:gd name="T95" fmla="*/ 37 h 67"/>
              <a:gd name="T96" fmla="*/ 116 w 137"/>
              <a:gd name="T97" fmla="*/ 39 h 67"/>
              <a:gd name="T98" fmla="*/ 118 w 137"/>
              <a:gd name="T99" fmla="*/ 43 h 67"/>
              <a:gd name="T100" fmla="*/ 121 w 137"/>
              <a:gd name="T101" fmla="*/ 46 h 67"/>
              <a:gd name="T102" fmla="*/ 127 w 137"/>
              <a:gd name="T103" fmla="*/ 49 h 67"/>
              <a:gd name="T104" fmla="*/ 133 w 137"/>
              <a:gd name="T105" fmla="*/ 50 h 67"/>
              <a:gd name="T106" fmla="*/ 136 w 137"/>
              <a:gd name="T10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67">
                <a:moveTo>
                  <a:pt x="135" y="46"/>
                </a:moveTo>
                <a:lnTo>
                  <a:pt x="133" y="44"/>
                </a:lnTo>
                <a:lnTo>
                  <a:pt x="131" y="41"/>
                </a:lnTo>
                <a:lnTo>
                  <a:pt x="128" y="39"/>
                </a:lnTo>
                <a:lnTo>
                  <a:pt x="126" y="38"/>
                </a:lnTo>
                <a:lnTo>
                  <a:pt x="125" y="36"/>
                </a:lnTo>
                <a:lnTo>
                  <a:pt x="122" y="34"/>
                </a:lnTo>
                <a:lnTo>
                  <a:pt x="120" y="33"/>
                </a:lnTo>
                <a:lnTo>
                  <a:pt x="117" y="31"/>
                </a:lnTo>
                <a:lnTo>
                  <a:pt x="115" y="30"/>
                </a:lnTo>
                <a:lnTo>
                  <a:pt x="112" y="29"/>
                </a:lnTo>
                <a:lnTo>
                  <a:pt x="109" y="28"/>
                </a:lnTo>
                <a:lnTo>
                  <a:pt x="106" y="28"/>
                </a:lnTo>
                <a:lnTo>
                  <a:pt x="103" y="27"/>
                </a:lnTo>
                <a:lnTo>
                  <a:pt x="101" y="26"/>
                </a:lnTo>
                <a:lnTo>
                  <a:pt x="98" y="26"/>
                </a:lnTo>
                <a:lnTo>
                  <a:pt x="95" y="25"/>
                </a:lnTo>
                <a:lnTo>
                  <a:pt x="92" y="25"/>
                </a:lnTo>
                <a:lnTo>
                  <a:pt x="89" y="24"/>
                </a:lnTo>
                <a:lnTo>
                  <a:pt x="86" y="24"/>
                </a:lnTo>
                <a:lnTo>
                  <a:pt x="83" y="23"/>
                </a:lnTo>
                <a:lnTo>
                  <a:pt x="81" y="22"/>
                </a:lnTo>
                <a:lnTo>
                  <a:pt x="79" y="21"/>
                </a:lnTo>
                <a:lnTo>
                  <a:pt x="76" y="20"/>
                </a:lnTo>
                <a:lnTo>
                  <a:pt x="73" y="19"/>
                </a:lnTo>
                <a:lnTo>
                  <a:pt x="71" y="18"/>
                </a:lnTo>
                <a:lnTo>
                  <a:pt x="68" y="17"/>
                </a:lnTo>
                <a:lnTo>
                  <a:pt x="66" y="16"/>
                </a:lnTo>
                <a:lnTo>
                  <a:pt x="63" y="15"/>
                </a:lnTo>
                <a:lnTo>
                  <a:pt x="60" y="13"/>
                </a:lnTo>
                <a:lnTo>
                  <a:pt x="58" y="11"/>
                </a:lnTo>
                <a:lnTo>
                  <a:pt x="56" y="10"/>
                </a:lnTo>
                <a:lnTo>
                  <a:pt x="53" y="8"/>
                </a:lnTo>
                <a:lnTo>
                  <a:pt x="51" y="6"/>
                </a:lnTo>
                <a:lnTo>
                  <a:pt x="48" y="6"/>
                </a:lnTo>
                <a:lnTo>
                  <a:pt x="45" y="5"/>
                </a:lnTo>
                <a:lnTo>
                  <a:pt x="43" y="4"/>
                </a:lnTo>
                <a:lnTo>
                  <a:pt x="40" y="3"/>
                </a:lnTo>
                <a:lnTo>
                  <a:pt x="37" y="2"/>
                </a:lnTo>
                <a:lnTo>
                  <a:pt x="35" y="2"/>
                </a:lnTo>
                <a:lnTo>
                  <a:pt x="33" y="1"/>
                </a:lnTo>
                <a:lnTo>
                  <a:pt x="30" y="1"/>
                </a:lnTo>
                <a:lnTo>
                  <a:pt x="27" y="1"/>
                </a:lnTo>
                <a:lnTo>
                  <a:pt x="24" y="1"/>
                </a:lnTo>
                <a:lnTo>
                  <a:pt x="21" y="1"/>
                </a:lnTo>
                <a:lnTo>
                  <a:pt x="17" y="0"/>
                </a:lnTo>
                <a:lnTo>
                  <a:pt x="11" y="0"/>
                </a:lnTo>
                <a:lnTo>
                  <a:pt x="8" y="0"/>
                </a:lnTo>
                <a:lnTo>
                  <a:pt x="4" y="1"/>
                </a:lnTo>
                <a:lnTo>
                  <a:pt x="2" y="1"/>
                </a:lnTo>
                <a:lnTo>
                  <a:pt x="0" y="2"/>
                </a:lnTo>
                <a:lnTo>
                  <a:pt x="0" y="3"/>
                </a:lnTo>
                <a:lnTo>
                  <a:pt x="1" y="4"/>
                </a:lnTo>
                <a:lnTo>
                  <a:pt x="3" y="5"/>
                </a:lnTo>
                <a:lnTo>
                  <a:pt x="5" y="6"/>
                </a:lnTo>
                <a:lnTo>
                  <a:pt x="8" y="7"/>
                </a:lnTo>
                <a:lnTo>
                  <a:pt x="11" y="8"/>
                </a:lnTo>
                <a:lnTo>
                  <a:pt x="13" y="9"/>
                </a:lnTo>
                <a:lnTo>
                  <a:pt x="16" y="10"/>
                </a:lnTo>
                <a:lnTo>
                  <a:pt x="18" y="11"/>
                </a:lnTo>
                <a:lnTo>
                  <a:pt x="21" y="11"/>
                </a:lnTo>
                <a:lnTo>
                  <a:pt x="23" y="12"/>
                </a:lnTo>
                <a:lnTo>
                  <a:pt x="25" y="12"/>
                </a:lnTo>
                <a:lnTo>
                  <a:pt x="27" y="12"/>
                </a:lnTo>
                <a:lnTo>
                  <a:pt x="30" y="13"/>
                </a:lnTo>
                <a:lnTo>
                  <a:pt x="32" y="13"/>
                </a:lnTo>
                <a:lnTo>
                  <a:pt x="34" y="15"/>
                </a:lnTo>
                <a:lnTo>
                  <a:pt x="38" y="16"/>
                </a:lnTo>
                <a:lnTo>
                  <a:pt x="42" y="17"/>
                </a:lnTo>
                <a:lnTo>
                  <a:pt x="45" y="18"/>
                </a:lnTo>
                <a:lnTo>
                  <a:pt x="49" y="20"/>
                </a:lnTo>
                <a:lnTo>
                  <a:pt x="53" y="21"/>
                </a:lnTo>
                <a:lnTo>
                  <a:pt x="57" y="23"/>
                </a:lnTo>
                <a:lnTo>
                  <a:pt x="60" y="25"/>
                </a:lnTo>
                <a:lnTo>
                  <a:pt x="63" y="27"/>
                </a:lnTo>
                <a:lnTo>
                  <a:pt x="66" y="28"/>
                </a:lnTo>
                <a:lnTo>
                  <a:pt x="71" y="30"/>
                </a:lnTo>
                <a:lnTo>
                  <a:pt x="73" y="31"/>
                </a:lnTo>
                <a:lnTo>
                  <a:pt x="75" y="32"/>
                </a:lnTo>
                <a:lnTo>
                  <a:pt x="77" y="33"/>
                </a:lnTo>
                <a:lnTo>
                  <a:pt x="78" y="34"/>
                </a:lnTo>
                <a:lnTo>
                  <a:pt x="79" y="35"/>
                </a:lnTo>
                <a:lnTo>
                  <a:pt x="80" y="37"/>
                </a:lnTo>
                <a:lnTo>
                  <a:pt x="80" y="38"/>
                </a:lnTo>
                <a:lnTo>
                  <a:pt x="81" y="39"/>
                </a:lnTo>
                <a:lnTo>
                  <a:pt x="82" y="40"/>
                </a:lnTo>
                <a:lnTo>
                  <a:pt x="82" y="41"/>
                </a:lnTo>
                <a:lnTo>
                  <a:pt x="82" y="43"/>
                </a:lnTo>
                <a:lnTo>
                  <a:pt x="82" y="44"/>
                </a:lnTo>
                <a:lnTo>
                  <a:pt x="82" y="45"/>
                </a:lnTo>
                <a:lnTo>
                  <a:pt x="81" y="46"/>
                </a:lnTo>
                <a:lnTo>
                  <a:pt x="80" y="47"/>
                </a:lnTo>
                <a:lnTo>
                  <a:pt x="80" y="48"/>
                </a:lnTo>
                <a:lnTo>
                  <a:pt x="79" y="48"/>
                </a:lnTo>
                <a:lnTo>
                  <a:pt x="78" y="49"/>
                </a:lnTo>
                <a:lnTo>
                  <a:pt x="76" y="49"/>
                </a:lnTo>
                <a:lnTo>
                  <a:pt x="74" y="49"/>
                </a:lnTo>
                <a:lnTo>
                  <a:pt x="72" y="49"/>
                </a:lnTo>
                <a:lnTo>
                  <a:pt x="70" y="49"/>
                </a:lnTo>
                <a:lnTo>
                  <a:pt x="68" y="49"/>
                </a:lnTo>
                <a:lnTo>
                  <a:pt x="66" y="49"/>
                </a:lnTo>
                <a:lnTo>
                  <a:pt x="61" y="48"/>
                </a:lnTo>
                <a:lnTo>
                  <a:pt x="57" y="48"/>
                </a:lnTo>
                <a:lnTo>
                  <a:pt x="55" y="48"/>
                </a:lnTo>
                <a:lnTo>
                  <a:pt x="52" y="48"/>
                </a:lnTo>
                <a:lnTo>
                  <a:pt x="50" y="48"/>
                </a:lnTo>
                <a:lnTo>
                  <a:pt x="47" y="48"/>
                </a:lnTo>
                <a:lnTo>
                  <a:pt x="45" y="48"/>
                </a:lnTo>
                <a:lnTo>
                  <a:pt x="43" y="49"/>
                </a:lnTo>
                <a:lnTo>
                  <a:pt x="41" y="49"/>
                </a:lnTo>
                <a:lnTo>
                  <a:pt x="39" y="49"/>
                </a:lnTo>
                <a:lnTo>
                  <a:pt x="37" y="48"/>
                </a:lnTo>
                <a:lnTo>
                  <a:pt x="36" y="48"/>
                </a:lnTo>
                <a:lnTo>
                  <a:pt x="34" y="47"/>
                </a:lnTo>
                <a:lnTo>
                  <a:pt x="33" y="46"/>
                </a:lnTo>
                <a:lnTo>
                  <a:pt x="31" y="45"/>
                </a:lnTo>
                <a:lnTo>
                  <a:pt x="29" y="44"/>
                </a:lnTo>
                <a:lnTo>
                  <a:pt x="28" y="43"/>
                </a:lnTo>
                <a:lnTo>
                  <a:pt x="26" y="42"/>
                </a:lnTo>
                <a:lnTo>
                  <a:pt x="24" y="41"/>
                </a:lnTo>
                <a:lnTo>
                  <a:pt x="23" y="40"/>
                </a:lnTo>
                <a:lnTo>
                  <a:pt x="22" y="39"/>
                </a:lnTo>
                <a:lnTo>
                  <a:pt x="20" y="38"/>
                </a:lnTo>
                <a:lnTo>
                  <a:pt x="19" y="37"/>
                </a:lnTo>
                <a:lnTo>
                  <a:pt x="20" y="39"/>
                </a:lnTo>
                <a:lnTo>
                  <a:pt x="22" y="41"/>
                </a:lnTo>
                <a:lnTo>
                  <a:pt x="23" y="43"/>
                </a:lnTo>
                <a:lnTo>
                  <a:pt x="24" y="45"/>
                </a:lnTo>
                <a:lnTo>
                  <a:pt x="26" y="47"/>
                </a:lnTo>
                <a:lnTo>
                  <a:pt x="28" y="49"/>
                </a:lnTo>
                <a:lnTo>
                  <a:pt x="29" y="50"/>
                </a:lnTo>
                <a:lnTo>
                  <a:pt x="33" y="54"/>
                </a:lnTo>
                <a:lnTo>
                  <a:pt x="34" y="55"/>
                </a:lnTo>
                <a:lnTo>
                  <a:pt x="36" y="57"/>
                </a:lnTo>
                <a:lnTo>
                  <a:pt x="38" y="59"/>
                </a:lnTo>
                <a:lnTo>
                  <a:pt x="40" y="60"/>
                </a:lnTo>
                <a:lnTo>
                  <a:pt x="43" y="61"/>
                </a:lnTo>
                <a:lnTo>
                  <a:pt x="45" y="62"/>
                </a:lnTo>
                <a:lnTo>
                  <a:pt x="47" y="63"/>
                </a:lnTo>
                <a:lnTo>
                  <a:pt x="50" y="64"/>
                </a:lnTo>
                <a:lnTo>
                  <a:pt x="52" y="65"/>
                </a:lnTo>
                <a:lnTo>
                  <a:pt x="55" y="65"/>
                </a:lnTo>
                <a:lnTo>
                  <a:pt x="57" y="66"/>
                </a:lnTo>
                <a:lnTo>
                  <a:pt x="59" y="66"/>
                </a:lnTo>
                <a:lnTo>
                  <a:pt x="61" y="66"/>
                </a:lnTo>
                <a:lnTo>
                  <a:pt x="64" y="66"/>
                </a:lnTo>
                <a:lnTo>
                  <a:pt x="69" y="65"/>
                </a:lnTo>
                <a:lnTo>
                  <a:pt x="71" y="65"/>
                </a:lnTo>
                <a:lnTo>
                  <a:pt x="74" y="64"/>
                </a:lnTo>
                <a:lnTo>
                  <a:pt x="76" y="64"/>
                </a:lnTo>
                <a:lnTo>
                  <a:pt x="78" y="64"/>
                </a:lnTo>
                <a:lnTo>
                  <a:pt x="79" y="63"/>
                </a:lnTo>
                <a:lnTo>
                  <a:pt x="81" y="63"/>
                </a:lnTo>
                <a:lnTo>
                  <a:pt x="83" y="63"/>
                </a:lnTo>
                <a:lnTo>
                  <a:pt x="84" y="63"/>
                </a:lnTo>
                <a:lnTo>
                  <a:pt x="85" y="64"/>
                </a:lnTo>
                <a:lnTo>
                  <a:pt x="86" y="63"/>
                </a:lnTo>
                <a:lnTo>
                  <a:pt x="87" y="63"/>
                </a:lnTo>
                <a:lnTo>
                  <a:pt x="88" y="63"/>
                </a:lnTo>
                <a:lnTo>
                  <a:pt x="88" y="62"/>
                </a:lnTo>
                <a:lnTo>
                  <a:pt x="88" y="61"/>
                </a:lnTo>
                <a:lnTo>
                  <a:pt x="89" y="61"/>
                </a:lnTo>
                <a:lnTo>
                  <a:pt x="89" y="61"/>
                </a:lnTo>
                <a:lnTo>
                  <a:pt x="89" y="59"/>
                </a:lnTo>
                <a:lnTo>
                  <a:pt x="88" y="58"/>
                </a:lnTo>
                <a:lnTo>
                  <a:pt x="88" y="57"/>
                </a:lnTo>
                <a:lnTo>
                  <a:pt x="88" y="55"/>
                </a:lnTo>
                <a:lnTo>
                  <a:pt x="88" y="53"/>
                </a:lnTo>
                <a:lnTo>
                  <a:pt x="87" y="51"/>
                </a:lnTo>
                <a:lnTo>
                  <a:pt x="87" y="50"/>
                </a:lnTo>
                <a:lnTo>
                  <a:pt x="87" y="49"/>
                </a:lnTo>
                <a:lnTo>
                  <a:pt x="87" y="47"/>
                </a:lnTo>
                <a:lnTo>
                  <a:pt x="87" y="45"/>
                </a:lnTo>
                <a:lnTo>
                  <a:pt x="87" y="44"/>
                </a:lnTo>
                <a:lnTo>
                  <a:pt x="88" y="42"/>
                </a:lnTo>
                <a:lnTo>
                  <a:pt x="89" y="41"/>
                </a:lnTo>
                <a:lnTo>
                  <a:pt x="90" y="39"/>
                </a:lnTo>
                <a:lnTo>
                  <a:pt x="91" y="39"/>
                </a:lnTo>
                <a:lnTo>
                  <a:pt x="93" y="38"/>
                </a:lnTo>
                <a:lnTo>
                  <a:pt x="94" y="37"/>
                </a:lnTo>
                <a:lnTo>
                  <a:pt x="96" y="37"/>
                </a:lnTo>
                <a:lnTo>
                  <a:pt x="98" y="36"/>
                </a:lnTo>
                <a:lnTo>
                  <a:pt x="100" y="35"/>
                </a:lnTo>
                <a:lnTo>
                  <a:pt x="102" y="35"/>
                </a:lnTo>
                <a:lnTo>
                  <a:pt x="103" y="35"/>
                </a:lnTo>
                <a:lnTo>
                  <a:pt x="104" y="35"/>
                </a:lnTo>
                <a:lnTo>
                  <a:pt x="106" y="35"/>
                </a:lnTo>
                <a:lnTo>
                  <a:pt x="108" y="35"/>
                </a:lnTo>
                <a:lnTo>
                  <a:pt x="110" y="35"/>
                </a:lnTo>
                <a:lnTo>
                  <a:pt x="111" y="36"/>
                </a:lnTo>
                <a:lnTo>
                  <a:pt x="112" y="36"/>
                </a:lnTo>
                <a:lnTo>
                  <a:pt x="113" y="37"/>
                </a:lnTo>
                <a:lnTo>
                  <a:pt x="114" y="38"/>
                </a:lnTo>
                <a:lnTo>
                  <a:pt x="115" y="38"/>
                </a:lnTo>
                <a:lnTo>
                  <a:pt x="116" y="39"/>
                </a:lnTo>
                <a:lnTo>
                  <a:pt x="116" y="39"/>
                </a:lnTo>
                <a:lnTo>
                  <a:pt x="117" y="40"/>
                </a:lnTo>
                <a:lnTo>
                  <a:pt x="117" y="41"/>
                </a:lnTo>
                <a:lnTo>
                  <a:pt x="118" y="42"/>
                </a:lnTo>
                <a:lnTo>
                  <a:pt x="118" y="43"/>
                </a:lnTo>
                <a:lnTo>
                  <a:pt x="119" y="43"/>
                </a:lnTo>
                <a:lnTo>
                  <a:pt x="119" y="44"/>
                </a:lnTo>
                <a:lnTo>
                  <a:pt x="120" y="45"/>
                </a:lnTo>
                <a:lnTo>
                  <a:pt x="121" y="46"/>
                </a:lnTo>
                <a:lnTo>
                  <a:pt x="123" y="47"/>
                </a:lnTo>
                <a:lnTo>
                  <a:pt x="124" y="48"/>
                </a:lnTo>
                <a:lnTo>
                  <a:pt x="125" y="48"/>
                </a:lnTo>
                <a:lnTo>
                  <a:pt x="127" y="49"/>
                </a:lnTo>
                <a:lnTo>
                  <a:pt x="129" y="50"/>
                </a:lnTo>
                <a:lnTo>
                  <a:pt x="130" y="50"/>
                </a:lnTo>
                <a:lnTo>
                  <a:pt x="132" y="50"/>
                </a:lnTo>
                <a:lnTo>
                  <a:pt x="133" y="50"/>
                </a:lnTo>
                <a:lnTo>
                  <a:pt x="134" y="50"/>
                </a:lnTo>
                <a:lnTo>
                  <a:pt x="135" y="50"/>
                </a:lnTo>
                <a:lnTo>
                  <a:pt x="136" y="50"/>
                </a:lnTo>
                <a:lnTo>
                  <a:pt x="136" y="49"/>
                </a:lnTo>
                <a:lnTo>
                  <a:pt x="136" y="48"/>
                </a:lnTo>
                <a:lnTo>
                  <a:pt x="135" y="46"/>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3" name="Freeform 29">
            <a:extLst>
              <a:ext uri="{FF2B5EF4-FFF2-40B4-BE49-F238E27FC236}">
                <a16:creationId xmlns:a16="http://schemas.microsoft.com/office/drawing/2014/main" id="{CBA339F3-9EEE-3144-B727-86118D166E70}"/>
              </a:ext>
            </a:extLst>
          </p:cNvPr>
          <p:cNvSpPr>
            <a:spLocks/>
          </p:cNvSpPr>
          <p:nvPr/>
        </p:nvSpPr>
        <p:spPr bwMode="auto">
          <a:xfrm>
            <a:off x="8912226" y="2697163"/>
            <a:ext cx="28575" cy="6350"/>
          </a:xfrm>
          <a:custGeom>
            <a:avLst/>
            <a:gdLst>
              <a:gd name="T0" fmla="*/ 17 w 18"/>
              <a:gd name="T1" fmla="*/ 3 h 4"/>
              <a:gd name="T2" fmla="*/ 16 w 18"/>
              <a:gd name="T3" fmla="*/ 2 h 4"/>
              <a:gd name="T4" fmla="*/ 16 w 18"/>
              <a:gd name="T5" fmla="*/ 2 h 4"/>
              <a:gd name="T6" fmla="*/ 14 w 18"/>
              <a:gd name="T7" fmla="*/ 1 h 4"/>
              <a:gd name="T8" fmla="*/ 13 w 18"/>
              <a:gd name="T9" fmla="*/ 1 h 4"/>
              <a:gd name="T10" fmla="*/ 13 w 18"/>
              <a:gd name="T11" fmla="*/ 1 h 4"/>
              <a:gd name="T12" fmla="*/ 11 w 18"/>
              <a:gd name="T13" fmla="*/ 0 h 4"/>
              <a:gd name="T14" fmla="*/ 10 w 18"/>
              <a:gd name="T15" fmla="*/ 0 h 4"/>
              <a:gd name="T16" fmla="*/ 9 w 18"/>
              <a:gd name="T17" fmla="*/ 0 h 4"/>
              <a:gd name="T18" fmla="*/ 7 w 18"/>
              <a:gd name="T19" fmla="*/ 0 h 4"/>
              <a:gd name="T20" fmla="*/ 7 w 18"/>
              <a:gd name="T21" fmla="*/ 0 h 4"/>
              <a:gd name="T22" fmla="*/ 5 w 18"/>
              <a:gd name="T23" fmla="*/ 0 h 4"/>
              <a:gd name="T24" fmla="*/ 4 w 18"/>
              <a:gd name="T25" fmla="*/ 0 h 4"/>
              <a:gd name="T26" fmla="*/ 3 w 18"/>
              <a:gd name="T27" fmla="*/ 0 h 4"/>
              <a:gd name="T28" fmla="*/ 2 w 18"/>
              <a:gd name="T29" fmla="*/ 1 h 4"/>
              <a:gd name="T30" fmla="*/ 1 w 18"/>
              <a:gd name="T31" fmla="*/ 1 h 4"/>
              <a:gd name="T32" fmla="*/ 0 w 18"/>
              <a:gd name="T33" fmla="*/ 1 h 4"/>
              <a:gd name="T34" fmla="*/ 0 w 18"/>
              <a:gd name="T35" fmla="*/ 2 h 4"/>
              <a:gd name="T36" fmla="*/ 0 w 18"/>
              <a:gd name="T37" fmla="*/ 2 h 4"/>
              <a:gd name="T38" fmla="*/ 0 w 18"/>
              <a:gd name="T39" fmla="*/ 2 h 4"/>
              <a:gd name="T40" fmla="*/ 1 w 18"/>
              <a:gd name="T41" fmla="*/ 2 h 4"/>
              <a:gd name="T42" fmla="*/ 2 w 18"/>
              <a:gd name="T43" fmla="*/ 2 h 4"/>
              <a:gd name="T44" fmla="*/ 3 w 18"/>
              <a:gd name="T45" fmla="*/ 2 h 4"/>
              <a:gd name="T46" fmla="*/ 4 w 18"/>
              <a:gd name="T47" fmla="*/ 2 h 4"/>
              <a:gd name="T48" fmla="*/ 5 w 18"/>
              <a:gd name="T49" fmla="*/ 2 h 4"/>
              <a:gd name="T50" fmla="*/ 7 w 18"/>
              <a:gd name="T51" fmla="*/ 2 h 4"/>
              <a:gd name="T52" fmla="*/ 9 w 18"/>
              <a:gd name="T53" fmla="*/ 2 h 4"/>
              <a:gd name="T54" fmla="*/ 10 w 18"/>
              <a:gd name="T55" fmla="*/ 2 h 4"/>
              <a:gd name="T56" fmla="*/ 12 w 18"/>
              <a:gd name="T57" fmla="*/ 2 h 4"/>
              <a:gd name="T58" fmla="*/ 14 w 18"/>
              <a:gd name="T59" fmla="*/ 2 h 4"/>
              <a:gd name="T60" fmla="*/ 16 w 18"/>
              <a:gd name="T61" fmla="*/ 2 h 4"/>
              <a:gd name="T62" fmla="*/ 17 w 18"/>
              <a:gd name="T6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4">
                <a:moveTo>
                  <a:pt x="17" y="3"/>
                </a:moveTo>
                <a:lnTo>
                  <a:pt x="16" y="2"/>
                </a:lnTo>
                <a:lnTo>
                  <a:pt x="16" y="2"/>
                </a:lnTo>
                <a:lnTo>
                  <a:pt x="14" y="1"/>
                </a:lnTo>
                <a:lnTo>
                  <a:pt x="13" y="1"/>
                </a:lnTo>
                <a:lnTo>
                  <a:pt x="13" y="1"/>
                </a:lnTo>
                <a:lnTo>
                  <a:pt x="11" y="0"/>
                </a:lnTo>
                <a:lnTo>
                  <a:pt x="10" y="0"/>
                </a:lnTo>
                <a:lnTo>
                  <a:pt x="9" y="0"/>
                </a:lnTo>
                <a:lnTo>
                  <a:pt x="7" y="0"/>
                </a:lnTo>
                <a:lnTo>
                  <a:pt x="7" y="0"/>
                </a:lnTo>
                <a:lnTo>
                  <a:pt x="5" y="0"/>
                </a:lnTo>
                <a:lnTo>
                  <a:pt x="4" y="0"/>
                </a:lnTo>
                <a:lnTo>
                  <a:pt x="3" y="0"/>
                </a:lnTo>
                <a:lnTo>
                  <a:pt x="2" y="1"/>
                </a:lnTo>
                <a:lnTo>
                  <a:pt x="1" y="1"/>
                </a:lnTo>
                <a:lnTo>
                  <a:pt x="0" y="1"/>
                </a:lnTo>
                <a:lnTo>
                  <a:pt x="0" y="2"/>
                </a:lnTo>
                <a:lnTo>
                  <a:pt x="0" y="2"/>
                </a:lnTo>
                <a:lnTo>
                  <a:pt x="0" y="2"/>
                </a:lnTo>
                <a:lnTo>
                  <a:pt x="1" y="2"/>
                </a:lnTo>
                <a:lnTo>
                  <a:pt x="2" y="2"/>
                </a:lnTo>
                <a:lnTo>
                  <a:pt x="3" y="2"/>
                </a:lnTo>
                <a:lnTo>
                  <a:pt x="4" y="2"/>
                </a:lnTo>
                <a:lnTo>
                  <a:pt x="5" y="2"/>
                </a:lnTo>
                <a:lnTo>
                  <a:pt x="7" y="2"/>
                </a:lnTo>
                <a:lnTo>
                  <a:pt x="9" y="2"/>
                </a:lnTo>
                <a:lnTo>
                  <a:pt x="10" y="2"/>
                </a:lnTo>
                <a:lnTo>
                  <a:pt x="12" y="2"/>
                </a:lnTo>
                <a:lnTo>
                  <a:pt x="14" y="2"/>
                </a:lnTo>
                <a:lnTo>
                  <a:pt x="16" y="2"/>
                </a:lnTo>
                <a:lnTo>
                  <a:pt x="17"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4" name="Freeform 30">
            <a:extLst>
              <a:ext uri="{FF2B5EF4-FFF2-40B4-BE49-F238E27FC236}">
                <a16:creationId xmlns:a16="http://schemas.microsoft.com/office/drawing/2014/main" id="{3DFB6D16-8DB3-D540-8781-700EBBA45CBC}"/>
              </a:ext>
            </a:extLst>
          </p:cNvPr>
          <p:cNvSpPr>
            <a:spLocks/>
          </p:cNvSpPr>
          <p:nvPr/>
        </p:nvSpPr>
        <p:spPr bwMode="auto">
          <a:xfrm>
            <a:off x="8932864" y="2720975"/>
            <a:ext cx="58737" cy="58738"/>
          </a:xfrm>
          <a:custGeom>
            <a:avLst/>
            <a:gdLst>
              <a:gd name="T0" fmla="*/ 3 w 37"/>
              <a:gd name="T1" fmla="*/ 1 h 37"/>
              <a:gd name="T2" fmla="*/ 9 w 37"/>
              <a:gd name="T3" fmla="*/ 2 h 37"/>
              <a:gd name="T4" fmla="*/ 14 w 37"/>
              <a:gd name="T5" fmla="*/ 3 h 37"/>
              <a:gd name="T6" fmla="*/ 19 w 37"/>
              <a:gd name="T7" fmla="*/ 3 h 37"/>
              <a:gd name="T8" fmla="*/ 24 w 37"/>
              <a:gd name="T9" fmla="*/ 3 h 37"/>
              <a:gd name="T10" fmla="*/ 29 w 37"/>
              <a:gd name="T11" fmla="*/ 3 h 37"/>
              <a:gd name="T12" fmla="*/ 33 w 37"/>
              <a:gd name="T13" fmla="*/ 3 h 37"/>
              <a:gd name="T14" fmla="*/ 36 w 37"/>
              <a:gd name="T15" fmla="*/ 2 h 37"/>
              <a:gd name="T16" fmla="*/ 33 w 37"/>
              <a:gd name="T17" fmla="*/ 3 h 37"/>
              <a:gd name="T18" fmla="*/ 30 w 37"/>
              <a:gd name="T19" fmla="*/ 3 h 37"/>
              <a:gd name="T20" fmla="*/ 27 w 37"/>
              <a:gd name="T21" fmla="*/ 4 h 37"/>
              <a:gd name="T22" fmla="*/ 24 w 37"/>
              <a:gd name="T23" fmla="*/ 5 h 37"/>
              <a:gd name="T24" fmla="*/ 21 w 37"/>
              <a:gd name="T25" fmla="*/ 6 h 37"/>
              <a:gd name="T26" fmla="*/ 20 w 37"/>
              <a:gd name="T27" fmla="*/ 7 h 37"/>
              <a:gd name="T28" fmla="*/ 18 w 37"/>
              <a:gd name="T29" fmla="*/ 8 h 37"/>
              <a:gd name="T30" fmla="*/ 17 w 37"/>
              <a:gd name="T31" fmla="*/ 10 h 37"/>
              <a:gd name="T32" fmla="*/ 16 w 37"/>
              <a:gd name="T33" fmla="*/ 13 h 37"/>
              <a:gd name="T34" fmla="*/ 15 w 37"/>
              <a:gd name="T35" fmla="*/ 15 h 37"/>
              <a:gd name="T36" fmla="*/ 15 w 37"/>
              <a:gd name="T37" fmla="*/ 19 h 37"/>
              <a:gd name="T38" fmla="*/ 15 w 37"/>
              <a:gd name="T39" fmla="*/ 25 h 37"/>
              <a:gd name="T40" fmla="*/ 15 w 37"/>
              <a:gd name="T41" fmla="*/ 28 h 37"/>
              <a:gd name="T42" fmla="*/ 15 w 37"/>
              <a:gd name="T43" fmla="*/ 32 h 37"/>
              <a:gd name="T44" fmla="*/ 16 w 37"/>
              <a:gd name="T45" fmla="*/ 36 h 37"/>
              <a:gd name="T46" fmla="*/ 15 w 37"/>
              <a:gd name="T47" fmla="*/ 32 h 37"/>
              <a:gd name="T48" fmla="*/ 13 w 37"/>
              <a:gd name="T49" fmla="*/ 28 h 37"/>
              <a:gd name="T50" fmla="*/ 13 w 37"/>
              <a:gd name="T51" fmla="*/ 25 h 37"/>
              <a:gd name="T52" fmla="*/ 12 w 37"/>
              <a:gd name="T53" fmla="*/ 19 h 37"/>
              <a:gd name="T54" fmla="*/ 12 w 37"/>
              <a:gd name="T55" fmla="*/ 15 h 37"/>
              <a:gd name="T56" fmla="*/ 12 w 37"/>
              <a:gd name="T57" fmla="*/ 13 h 37"/>
              <a:gd name="T58" fmla="*/ 12 w 37"/>
              <a:gd name="T59" fmla="*/ 10 h 37"/>
              <a:gd name="T60" fmla="*/ 12 w 37"/>
              <a:gd name="T61" fmla="*/ 8 h 37"/>
              <a:gd name="T62" fmla="*/ 11 w 37"/>
              <a:gd name="T63" fmla="*/ 6 h 37"/>
              <a:gd name="T64" fmla="*/ 9 w 37"/>
              <a:gd name="T65" fmla="*/ 5 h 37"/>
              <a:gd name="T66" fmla="*/ 6 w 37"/>
              <a:gd name="T67" fmla="*/ 3 h 37"/>
              <a:gd name="T68" fmla="*/ 3 w 37"/>
              <a:gd name="T69" fmla="*/ 2 h 37"/>
              <a:gd name="T70" fmla="*/ 0 w 37"/>
              <a:gd name="T7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7">
                <a:moveTo>
                  <a:pt x="0" y="0"/>
                </a:moveTo>
                <a:lnTo>
                  <a:pt x="3" y="1"/>
                </a:lnTo>
                <a:lnTo>
                  <a:pt x="6" y="1"/>
                </a:lnTo>
                <a:lnTo>
                  <a:pt x="9" y="2"/>
                </a:lnTo>
                <a:lnTo>
                  <a:pt x="11" y="2"/>
                </a:lnTo>
                <a:lnTo>
                  <a:pt x="14" y="3"/>
                </a:lnTo>
                <a:lnTo>
                  <a:pt x="16" y="3"/>
                </a:lnTo>
                <a:lnTo>
                  <a:pt x="19" y="3"/>
                </a:lnTo>
                <a:lnTo>
                  <a:pt x="21" y="3"/>
                </a:lnTo>
                <a:lnTo>
                  <a:pt x="24" y="3"/>
                </a:lnTo>
                <a:lnTo>
                  <a:pt x="27" y="3"/>
                </a:lnTo>
                <a:lnTo>
                  <a:pt x="29" y="3"/>
                </a:lnTo>
                <a:lnTo>
                  <a:pt x="31" y="3"/>
                </a:lnTo>
                <a:lnTo>
                  <a:pt x="33" y="3"/>
                </a:lnTo>
                <a:lnTo>
                  <a:pt x="34" y="3"/>
                </a:lnTo>
                <a:lnTo>
                  <a:pt x="36" y="2"/>
                </a:lnTo>
                <a:lnTo>
                  <a:pt x="34" y="3"/>
                </a:lnTo>
                <a:lnTo>
                  <a:pt x="33" y="3"/>
                </a:lnTo>
                <a:lnTo>
                  <a:pt x="32" y="3"/>
                </a:lnTo>
                <a:lnTo>
                  <a:pt x="30" y="3"/>
                </a:lnTo>
                <a:lnTo>
                  <a:pt x="28" y="4"/>
                </a:lnTo>
                <a:lnTo>
                  <a:pt x="27" y="4"/>
                </a:lnTo>
                <a:lnTo>
                  <a:pt x="26" y="5"/>
                </a:lnTo>
                <a:lnTo>
                  <a:pt x="24" y="5"/>
                </a:lnTo>
                <a:lnTo>
                  <a:pt x="22" y="6"/>
                </a:lnTo>
                <a:lnTo>
                  <a:pt x="21" y="6"/>
                </a:lnTo>
                <a:lnTo>
                  <a:pt x="21" y="6"/>
                </a:lnTo>
                <a:lnTo>
                  <a:pt x="20" y="7"/>
                </a:lnTo>
                <a:lnTo>
                  <a:pt x="19" y="7"/>
                </a:lnTo>
                <a:lnTo>
                  <a:pt x="18" y="8"/>
                </a:lnTo>
                <a:lnTo>
                  <a:pt x="18" y="9"/>
                </a:lnTo>
                <a:lnTo>
                  <a:pt x="17" y="10"/>
                </a:lnTo>
                <a:lnTo>
                  <a:pt x="17" y="11"/>
                </a:lnTo>
                <a:lnTo>
                  <a:pt x="16" y="13"/>
                </a:lnTo>
                <a:lnTo>
                  <a:pt x="16" y="14"/>
                </a:lnTo>
                <a:lnTo>
                  <a:pt x="15" y="15"/>
                </a:lnTo>
                <a:lnTo>
                  <a:pt x="15" y="17"/>
                </a:lnTo>
                <a:lnTo>
                  <a:pt x="15" y="19"/>
                </a:lnTo>
                <a:lnTo>
                  <a:pt x="15" y="23"/>
                </a:lnTo>
                <a:lnTo>
                  <a:pt x="15" y="25"/>
                </a:lnTo>
                <a:lnTo>
                  <a:pt x="15" y="27"/>
                </a:lnTo>
                <a:lnTo>
                  <a:pt x="15" y="28"/>
                </a:lnTo>
                <a:lnTo>
                  <a:pt x="15" y="30"/>
                </a:lnTo>
                <a:lnTo>
                  <a:pt x="15" y="32"/>
                </a:lnTo>
                <a:lnTo>
                  <a:pt x="15" y="34"/>
                </a:lnTo>
                <a:lnTo>
                  <a:pt x="16" y="36"/>
                </a:lnTo>
                <a:lnTo>
                  <a:pt x="15" y="34"/>
                </a:lnTo>
                <a:lnTo>
                  <a:pt x="15" y="32"/>
                </a:lnTo>
                <a:lnTo>
                  <a:pt x="14" y="30"/>
                </a:lnTo>
                <a:lnTo>
                  <a:pt x="13" y="28"/>
                </a:lnTo>
                <a:lnTo>
                  <a:pt x="13" y="27"/>
                </a:lnTo>
                <a:lnTo>
                  <a:pt x="13" y="25"/>
                </a:lnTo>
                <a:lnTo>
                  <a:pt x="12" y="23"/>
                </a:lnTo>
                <a:lnTo>
                  <a:pt x="12" y="19"/>
                </a:lnTo>
                <a:lnTo>
                  <a:pt x="12" y="17"/>
                </a:lnTo>
                <a:lnTo>
                  <a:pt x="12" y="15"/>
                </a:lnTo>
                <a:lnTo>
                  <a:pt x="12" y="14"/>
                </a:lnTo>
                <a:lnTo>
                  <a:pt x="12" y="13"/>
                </a:lnTo>
                <a:lnTo>
                  <a:pt x="12" y="11"/>
                </a:lnTo>
                <a:lnTo>
                  <a:pt x="12" y="10"/>
                </a:lnTo>
                <a:lnTo>
                  <a:pt x="12" y="9"/>
                </a:lnTo>
                <a:lnTo>
                  <a:pt x="12" y="8"/>
                </a:lnTo>
                <a:lnTo>
                  <a:pt x="12" y="7"/>
                </a:lnTo>
                <a:lnTo>
                  <a:pt x="11" y="6"/>
                </a:lnTo>
                <a:lnTo>
                  <a:pt x="10" y="5"/>
                </a:lnTo>
                <a:lnTo>
                  <a:pt x="9" y="5"/>
                </a:lnTo>
                <a:lnTo>
                  <a:pt x="9" y="4"/>
                </a:lnTo>
                <a:lnTo>
                  <a:pt x="6" y="3"/>
                </a:lnTo>
                <a:lnTo>
                  <a:pt x="4" y="3"/>
                </a:lnTo>
                <a:lnTo>
                  <a:pt x="3" y="2"/>
                </a:lnTo>
                <a:lnTo>
                  <a:pt x="2" y="1"/>
                </a:lnTo>
                <a:lnTo>
                  <a:pt x="0"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5" name="Freeform 31">
            <a:extLst>
              <a:ext uri="{FF2B5EF4-FFF2-40B4-BE49-F238E27FC236}">
                <a16:creationId xmlns:a16="http://schemas.microsoft.com/office/drawing/2014/main" id="{6D67700C-A518-8F49-A627-40F00C808ACB}"/>
              </a:ext>
            </a:extLst>
          </p:cNvPr>
          <p:cNvSpPr>
            <a:spLocks/>
          </p:cNvSpPr>
          <p:nvPr/>
        </p:nvSpPr>
        <p:spPr bwMode="auto">
          <a:xfrm>
            <a:off x="8831263" y="2843214"/>
            <a:ext cx="100012" cy="33337"/>
          </a:xfrm>
          <a:custGeom>
            <a:avLst/>
            <a:gdLst>
              <a:gd name="T0" fmla="*/ 59 w 63"/>
              <a:gd name="T1" fmla="*/ 13 h 21"/>
              <a:gd name="T2" fmla="*/ 55 w 63"/>
              <a:gd name="T3" fmla="*/ 10 h 21"/>
              <a:gd name="T4" fmla="*/ 50 w 63"/>
              <a:gd name="T5" fmla="*/ 8 h 21"/>
              <a:gd name="T6" fmla="*/ 46 w 63"/>
              <a:gd name="T7" fmla="*/ 6 h 21"/>
              <a:gd name="T8" fmla="*/ 41 w 63"/>
              <a:gd name="T9" fmla="*/ 5 h 21"/>
              <a:gd name="T10" fmla="*/ 36 w 63"/>
              <a:gd name="T11" fmla="*/ 5 h 21"/>
              <a:gd name="T12" fmla="*/ 33 w 63"/>
              <a:gd name="T13" fmla="*/ 5 h 21"/>
              <a:gd name="T14" fmla="*/ 28 w 63"/>
              <a:gd name="T15" fmla="*/ 5 h 21"/>
              <a:gd name="T16" fmla="*/ 25 w 63"/>
              <a:gd name="T17" fmla="*/ 5 h 21"/>
              <a:gd name="T18" fmla="*/ 21 w 63"/>
              <a:gd name="T19" fmla="*/ 5 h 21"/>
              <a:gd name="T20" fmla="*/ 15 w 63"/>
              <a:gd name="T21" fmla="*/ 4 h 21"/>
              <a:gd name="T22" fmla="*/ 11 w 63"/>
              <a:gd name="T23" fmla="*/ 4 h 21"/>
              <a:gd name="T24" fmla="*/ 8 w 63"/>
              <a:gd name="T25" fmla="*/ 3 h 21"/>
              <a:gd name="T26" fmla="*/ 5 w 63"/>
              <a:gd name="T27" fmla="*/ 2 h 21"/>
              <a:gd name="T28" fmla="*/ 2 w 63"/>
              <a:gd name="T29" fmla="*/ 1 h 21"/>
              <a:gd name="T30" fmla="*/ 0 w 63"/>
              <a:gd name="T31" fmla="*/ 0 h 21"/>
              <a:gd name="T32" fmla="*/ 5 w 63"/>
              <a:gd name="T33" fmla="*/ 4 h 21"/>
              <a:gd name="T34" fmla="*/ 8 w 63"/>
              <a:gd name="T35" fmla="*/ 8 h 21"/>
              <a:gd name="T36" fmla="*/ 11 w 63"/>
              <a:gd name="T37" fmla="*/ 11 h 21"/>
              <a:gd name="T38" fmla="*/ 13 w 63"/>
              <a:gd name="T39" fmla="*/ 15 h 21"/>
              <a:gd name="T40" fmla="*/ 14 w 63"/>
              <a:gd name="T41" fmla="*/ 17 h 21"/>
              <a:gd name="T42" fmla="*/ 15 w 63"/>
              <a:gd name="T43" fmla="*/ 19 h 21"/>
              <a:gd name="T44" fmla="*/ 16 w 63"/>
              <a:gd name="T45" fmla="*/ 20 h 21"/>
              <a:gd name="T46" fmla="*/ 18 w 63"/>
              <a:gd name="T47" fmla="*/ 19 h 21"/>
              <a:gd name="T48" fmla="*/ 22 w 63"/>
              <a:gd name="T49" fmla="*/ 18 h 21"/>
              <a:gd name="T50" fmla="*/ 26 w 63"/>
              <a:gd name="T51" fmla="*/ 15 h 21"/>
              <a:gd name="T52" fmla="*/ 32 w 63"/>
              <a:gd name="T53" fmla="*/ 14 h 21"/>
              <a:gd name="T54" fmla="*/ 38 w 63"/>
              <a:gd name="T55" fmla="*/ 12 h 21"/>
              <a:gd name="T56" fmla="*/ 45 w 63"/>
              <a:gd name="T57" fmla="*/ 12 h 21"/>
              <a:gd name="T58" fmla="*/ 51 w 63"/>
              <a:gd name="T59" fmla="*/ 11 h 21"/>
              <a:gd name="T60" fmla="*/ 57 w 63"/>
              <a:gd name="T61" fmla="*/ 12 h 21"/>
              <a:gd name="T62" fmla="*/ 62 w 63"/>
              <a:gd name="T6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21">
                <a:moveTo>
                  <a:pt x="62" y="15"/>
                </a:moveTo>
                <a:lnTo>
                  <a:pt x="59" y="13"/>
                </a:lnTo>
                <a:lnTo>
                  <a:pt x="57" y="12"/>
                </a:lnTo>
                <a:lnTo>
                  <a:pt x="55" y="10"/>
                </a:lnTo>
                <a:lnTo>
                  <a:pt x="53" y="8"/>
                </a:lnTo>
                <a:lnTo>
                  <a:pt x="50" y="8"/>
                </a:lnTo>
                <a:lnTo>
                  <a:pt x="48" y="7"/>
                </a:lnTo>
                <a:lnTo>
                  <a:pt x="46" y="6"/>
                </a:lnTo>
                <a:lnTo>
                  <a:pt x="44" y="5"/>
                </a:lnTo>
                <a:lnTo>
                  <a:pt x="41" y="5"/>
                </a:lnTo>
                <a:lnTo>
                  <a:pt x="39" y="5"/>
                </a:lnTo>
                <a:lnTo>
                  <a:pt x="36" y="5"/>
                </a:lnTo>
                <a:lnTo>
                  <a:pt x="35" y="5"/>
                </a:lnTo>
                <a:lnTo>
                  <a:pt x="33" y="5"/>
                </a:lnTo>
                <a:lnTo>
                  <a:pt x="30" y="5"/>
                </a:lnTo>
                <a:lnTo>
                  <a:pt x="28" y="5"/>
                </a:lnTo>
                <a:lnTo>
                  <a:pt x="26" y="5"/>
                </a:lnTo>
                <a:lnTo>
                  <a:pt x="25" y="5"/>
                </a:lnTo>
                <a:lnTo>
                  <a:pt x="23" y="5"/>
                </a:lnTo>
                <a:lnTo>
                  <a:pt x="21" y="5"/>
                </a:lnTo>
                <a:lnTo>
                  <a:pt x="19" y="5"/>
                </a:lnTo>
                <a:lnTo>
                  <a:pt x="15" y="4"/>
                </a:lnTo>
                <a:lnTo>
                  <a:pt x="13" y="4"/>
                </a:lnTo>
                <a:lnTo>
                  <a:pt x="11" y="4"/>
                </a:lnTo>
                <a:lnTo>
                  <a:pt x="10" y="3"/>
                </a:lnTo>
                <a:lnTo>
                  <a:pt x="8" y="3"/>
                </a:lnTo>
                <a:lnTo>
                  <a:pt x="6" y="2"/>
                </a:lnTo>
                <a:lnTo>
                  <a:pt x="5" y="2"/>
                </a:lnTo>
                <a:lnTo>
                  <a:pt x="4" y="2"/>
                </a:lnTo>
                <a:lnTo>
                  <a:pt x="2" y="1"/>
                </a:lnTo>
                <a:lnTo>
                  <a:pt x="1" y="1"/>
                </a:lnTo>
                <a:lnTo>
                  <a:pt x="0" y="0"/>
                </a:lnTo>
                <a:lnTo>
                  <a:pt x="3" y="2"/>
                </a:lnTo>
                <a:lnTo>
                  <a:pt x="5" y="4"/>
                </a:lnTo>
                <a:lnTo>
                  <a:pt x="7" y="5"/>
                </a:lnTo>
                <a:lnTo>
                  <a:pt x="8" y="8"/>
                </a:lnTo>
                <a:lnTo>
                  <a:pt x="10" y="9"/>
                </a:lnTo>
                <a:lnTo>
                  <a:pt x="11" y="11"/>
                </a:lnTo>
                <a:lnTo>
                  <a:pt x="12" y="13"/>
                </a:lnTo>
                <a:lnTo>
                  <a:pt x="13" y="15"/>
                </a:lnTo>
                <a:lnTo>
                  <a:pt x="13" y="16"/>
                </a:lnTo>
                <a:lnTo>
                  <a:pt x="14" y="17"/>
                </a:lnTo>
                <a:lnTo>
                  <a:pt x="15" y="18"/>
                </a:lnTo>
                <a:lnTo>
                  <a:pt x="15" y="19"/>
                </a:lnTo>
                <a:lnTo>
                  <a:pt x="16" y="19"/>
                </a:lnTo>
                <a:lnTo>
                  <a:pt x="16" y="20"/>
                </a:lnTo>
                <a:lnTo>
                  <a:pt x="17" y="20"/>
                </a:lnTo>
                <a:lnTo>
                  <a:pt x="18" y="19"/>
                </a:lnTo>
                <a:lnTo>
                  <a:pt x="20" y="18"/>
                </a:lnTo>
                <a:lnTo>
                  <a:pt x="22" y="18"/>
                </a:lnTo>
                <a:lnTo>
                  <a:pt x="25" y="16"/>
                </a:lnTo>
                <a:lnTo>
                  <a:pt x="26" y="15"/>
                </a:lnTo>
                <a:lnTo>
                  <a:pt x="29" y="15"/>
                </a:lnTo>
                <a:lnTo>
                  <a:pt x="32" y="14"/>
                </a:lnTo>
                <a:lnTo>
                  <a:pt x="35" y="13"/>
                </a:lnTo>
                <a:lnTo>
                  <a:pt x="38" y="12"/>
                </a:lnTo>
                <a:lnTo>
                  <a:pt x="41" y="12"/>
                </a:lnTo>
                <a:lnTo>
                  <a:pt x="45" y="12"/>
                </a:lnTo>
                <a:lnTo>
                  <a:pt x="47" y="11"/>
                </a:lnTo>
                <a:lnTo>
                  <a:pt x="51" y="11"/>
                </a:lnTo>
                <a:lnTo>
                  <a:pt x="54" y="12"/>
                </a:lnTo>
                <a:lnTo>
                  <a:pt x="57" y="12"/>
                </a:lnTo>
                <a:lnTo>
                  <a:pt x="59" y="13"/>
                </a:lnTo>
                <a:lnTo>
                  <a:pt x="62" y="15"/>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6" name="Freeform 32">
            <a:extLst>
              <a:ext uri="{FF2B5EF4-FFF2-40B4-BE49-F238E27FC236}">
                <a16:creationId xmlns:a16="http://schemas.microsoft.com/office/drawing/2014/main" id="{415DA2D7-8CF0-E840-AC61-E6C5239EF4C2}"/>
              </a:ext>
            </a:extLst>
          </p:cNvPr>
          <p:cNvSpPr>
            <a:spLocks/>
          </p:cNvSpPr>
          <p:nvPr/>
        </p:nvSpPr>
        <p:spPr bwMode="auto">
          <a:xfrm>
            <a:off x="8780463" y="2938463"/>
            <a:ext cx="131762" cy="19050"/>
          </a:xfrm>
          <a:custGeom>
            <a:avLst/>
            <a:gdLst>
              <a:gd name="T0" fmla="*/ 36 w 83"/>
              <a:gd name="T1" fmla="*/ 1 h 12"/>
              <a:gd name="T2" fmla="*/ 41 w 83"/>
              <a:gd name="T3" fmla="*/ 3 h 12"/>
              <a:gd name="T4" fmla="*/ 46 w 83"/>
              <a:gd name="T5" fmla="*/ 5 h 12"/>
              <a:gd name="T6" fmla="*/ 51 w 83"/>
              <a:gd name="T7" fmla="*/ 6 h 12"/>
              <a:gd name="T8" fmla="*/ 57 w 83"/>
              <a:gd name="T9" fmla="*/ 8 h 12"/>
              <a:gd name="T10" fmla="*/ 64 w 83"/>
              <a:gd name="T11" fmla="*/ 10 h 12"/>
              <a:gd name="T12" fmla="*/ 71 w 83"/>
              <a:gd name="T13" fmla="*/ 10 h 12"/>
              <a:gd name="T14" fmla="*/ 78 w 83"/>
              <a:gd name="T15" fmla="*/ 10 h 12"/>
              <a:gd name="T16" fmla="*/ 76 w 83"/>
              <a:gd name="T17" fmla="*/ 10 h 12"/>
              <a:gd name="T18" fmla="*/ 67 w 83"/>
              <a:gd name="T19" fmla="*/ 11 h 12"/>
              <a:gd name="T20" fmla="*/ 60 w 83"/>
              <a:gd name="T21" fmla="*/ 11 h 12"/>
              <a:gd name="T22" fmla="*/ 54 w 83"/>
              <a:gd name="T23" fmla="*/ 11 h 12"/>
              <a:gd name="T24" fmla="*/ 50 w 83"/>
              <a:gd name="T25" fmla="*/ 11 h 12"/>
              <a:gd name="T26" fmla="*/ 47 w 83"/>
              <a:gd name="T27" fmla="*/ 11 h 12"/>
              <a:gd name="T28" fmla="*/ 43 w 83"/>
              <a:gd name="T29" fmla="*/ 10 h 12"/>
              <a:gd name="T30" fmla="*/ 39 w 83"/>
              <a:gd name="T31" fmla="*/ 11 h 12"/>
              <a:gd name="T32" fmla="*/ 34 w 83"/>
              <a:gd name="T33" fmla="*/ 11 h 12"/>
              <a:gd name="T34" fmla="*/ 29 w 83"/>
              <a:gd name="T35" fmla="*/ 11 h 12"/>
              <a:gd name="T36" fmla="*/ 23 w 83"/>
              <a:gd name="T37" fmla="*/ 10 h 12"/>
              <a:gd name="T38" fmla="*/ 19 w 83"/>
              <a:gd name="T39" fmla="*/ 10 h 12"/>
              <a:gd name="T40" fmla="*/ 13 w 83"/>
              <a:gd name="T41" fmla="*/ 8 h 12"/>
              <a:gd name="T42" fmla="*/ 8 w 83"/>
              <a:gd name="T43" fmla="*/ 7 h 12"/>
              <a:gd name="T44" fmla="*/ 5 w 83"/>
              <a:gd name="T45" fmla="*/ 5 h 12"/>
              <a:gd name="T46" fmla="*/ 2 w 83"/>
              <a:gd name="T47" fmla="*/ 4 h 12"/>
              <a:gd name="T48" fmla="*/ 7 w 83"/>
              <a:gd name="T49" fmla="*/ 4 h 12"/>
              <a:gd name="T50" fmla="*/ 17 w 83"/>
              <a:gd name="T51" fmla="*/ 6 h 12"/>
              <a:gd name="T52" fmla="*/ 25 w 83"/>
              <a:gd name="T53" fmla="*/ 8 h 12"/>
              <a:gd name="T54" fmla="*/ 32 w 83"/>
              <a:gd name="T55" fmla="*/ 8 h 12"/>
              <a:gd name="T56" fmla="*/ 35 w 83"/>
              <a:gd name="T57" fmla="*/ 8 h 12"/>
              <a:gd name="T58" fmla="*/ 37 w 83"/>
              <a:gd name="T59" fmla="*/ 7 h 12"/>
              <a:gd name="T60" fmla="*/ 38 w 83"/>
              <a:gd name="T61" fmla="*/ 5 h 12"/>
              <a:gd name="T62" fmla="*/ 36 w 83"/>
              <a:gd name="T6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2">
                <a:moveTo>
                  <a:pt x="35" y="0"/>
                </a:moveTo>
                <a:lnTo>
                  <a:pt x="36" y="1"/>
                </a:lnTo>
                <a:lnTo>
                  <a:pt x="38" y="2"/>
                </a:lnTo>
                <a:lnTo>
                  <a:pt x="41" y="3"/>
                </a:lnTo>
                <a:lnTo>
                  <a:pt x="43" y="4"/>
                </a:lnTo>
                <a:lnTo>
                  <a:pt x="46" y="5"/>
                </a:lnTo>
                <a:lnTo>
                  <a:pt x="48" y="6"/>
                </a:lnTo>
                <a:lnTo>
                  <a:pt x="51" y="6"/>
                </a:lnTo>
                <a:lnTo>
                  <a:pt x="54" y="8"/>
                </a:lnTo>
                <a:lnTo>
                  <a:pt x="57" y="8"/>
                </a:lnTo>
                <a:lnTo>
                  <a:pt x="61" y="9"/>
                </a:lnTo>
                <a:lnTo>
                  <a:pt x="64" y="10"/>
                </a:lnTo>
                <a:lnTo>
                  <a:pt x="67" y="10"/>
                </a:lnTo>
                <a:lnTo>
                  <a:pt x="71" y="10"/>
                </a:lnTo>
                <a:lnTo>
                  <a:pt x="75" y="10"/>
                </a:lnTo>
                <a:lnTo>
                  <a:pt x="78" y="10"/>
                </a:lnTo>
                <a:lnTo>
                  <a:pt x="82" y="10"/>
                </a:lnTo>
                <a:lnTo>
                  <a:pt x="76" y="10"/>
                </a:lnTo>
                <a:lnTo>
                  <a:pt x="71" y="10"/>
                </a:lnTo>
                <a:lnTo>
                  <a:pt x="67" y="11"/>
                </a:lnTo>
                <a:lnTo>
                  <a:pt x="63" y="11"/>
                </a:lnTo>
                <a:lnTo>
                  <a:pt x="60" y="11"/>
                </a:lnTo>
                <a:lnTo>
                  <a:pt x="57" y="11"/>
                </a:lnTo>
                <a:lnTo>
                  <a:pt x="54" y="11"/>
                </a:lnTo>
                <a:lnTo>
                  <a:pt x="52" y="11"/>
                </a:lnTo>
                <a:lnTo>
                  <a:pt x="50" y="11"/>
                </a:lnTo>
                <a:lnTo>
                  <a:pt x="48" y="11"/>
                </a:lnTo>
                <a:lnTo>
                  <a:pt x="47" y="11"/>
                </a:lnTo>
                <a:lnTo>
                  <a:pt x="45" y="10"/>
                </a:lnTo>
                <a:lnTo>
                  <a:pt x="43" y="10"/>
                </a:lnTo>
                <a:lnTo>
                  <a:pt x="41" y="11"/>
                </a:lnTo>
                <a:lnTo>
                  <a:pt x="39" y="11"/>
                </a:lnTo>
                <a:lnTo>
                  <a:pt x="37" y="11"/>
                </a:lnTo>
                <a:lnTo>
                  <a:pt x="34" y="11"/>
                </a:lnTo>
                <a:lnTo>
                  <a:pt x="32" y="11"/>
                </a:lnTo>
                <a:lnTo>
                  <a:pt x="29" y="11"/>
                </a:lnTo>
                <a:lnTo>
                  <a:pt x="26" y="11"/>
                </a:lnTo>
                <a:lnTo>
                  <a:pt x="23" y="10"/>
                </a:lnTo>
                <a:lnTo>
                  <a:pt x="21" y="10"/>
                </a:lnTo>
                <a:lnTo>
                  <a:pt x="19" y="10"/>
                </a:lnTo>
                <a:lnTo>
                  <a:pt x="16" y="9"/>
                </a:lnTo>
                <a:lnTo>
                  <a:pt x="13" y="8"/>
                </a:lnTo>
                <a:lnTo>
                  <a:pt x="11" y="8"/>
                </a:lnTo>
                <a:lnTo>
                  <a:pt x="8" y="7"/>
                </a:lnTo>
                <a:lnTo>
                  <a:pt x="7" y="6"/>
                </a:lnTo>
                <a:lnTo>
                  <a:pt x="5" y="5"/>
                </a:lnTo>
                <a:lnTo>
                  <a:pt x="3" y="5"/>
                </a:lnTo>
                <a:lnTo>
                  <a:pt x="2" y="4"/>
                </a:lnTo>
                <a:lnTo>
                  <a:pt x="0" y="3"/>
                </a:lnTo>
                <a:lnTo>
                  <a:pt x="7" y="4"/>
                </a:lnTo>
                <a:lnTo>
                  <a:pt x="12" y="5"/>
                </a:lnTo>
                <a:lnTo>
                  <a:pt x="17" y="6"/>
                </a:lnTo>
                <a:lnTo>
                  <a:pt x="21" y="7"/>
                </a:lnTo>
                <a:lnTo>
                  <a:pt x="25" y="8"/>
                </a:lnTo>
                <a:lnTo>
                  <a:pt x="29" y="8"/>
                </a:lnTo>
                <a:lnTo>
                  <a:pt x="32" y="8"/>
                </a:lnTo>
                <a:lnTo>
                  <a:pt x="34" y="8"/>
                </a:lnTo>
                <a:lnTo>
                  <a:pt x="35" y="8"/>
                </a:lnTo>
                <a:lnTo>
                  <a:pt x="36" y="8"/>
                </a:lnTo>
                <a:lnTo>
                  <a:pt x="37" y="7"/>
                </a:lnTo>
                <a:lnTo>
                  <a:pt x="38" y="6"/>
                </a:lnTo>
                <a:lnTo>
                  <a:pt x="38" y="5"/>
                </a:lnTo>
                <a:lnTo>
                  <a:pt x="37" y="4"/>
                </a:lnTo>
                <a:lnTo>
                  <a:pt x="36" y="2"/>
                </a:lnTo>
                <a:lnTo>
                  <a:pt x="35" y="0"/>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7" name="Freeform 33">
            <a:extLst>
              <a:ext uri="{FF2B5EF4-FFF2-40B4-BE49-F238E27FC236}">
                <a16:creationId xmlns:a16="http://schemas.microsoft.com/office/drawing/2014/main" id="{8EA68AA0-2182-9D4B-94BC-DFF9F0142A37}"/>
              </a:ext>
            </a:extLst>
          </p:cNvPr>
          <p:cNvSpPr>
            <a:spLocks/>
          </p:cNvSpPr>
          <p:nvPr/>
        </p:nvSpPr>
        <p:spPr bwMode="auto">
          <a:xfrm>
            <a:off x="9034463" y="2517775"/>
            <a:ext cx="82550" cy="134938"/>
          </a:xfrm>
          <a:custGeom>
            <a:avLst/>
            <a:gdLst>
              <a:gd name="T0" fmla="*/ 2 w 52"/>
              <a:gd name="T1" fmla="*/ 48 h 85"/>
              <a:gd name="T2" fmla="*/ 2 w 52"/>
              <a:gd name="T3" fmla="*/ 52 h 85"/>
              <a:gd name="T4" fmla="*/ 2 w 52"/>
              <a:gd name="T5" fmla="*/ 58 h 85"/>
              <a:gd name="T6" fmla="*/ 1 w 52"/>
              <a:gd name="T7" fmla="*/ 63 h 85"/>
              <a:gd name="T8" fmla="*/ 1 w 52"/>
              <a:gd name="T9" fmla="*/ 68 h 85"/>
              <a:gd name="T10" fmla="*/ 0 w 52"/>
              <a:gd name="T11" fmla="*/ 73 h 85"/>
              <a:gd name="T12" fmla="*/ 0 w 52"/>
              <a:gd name="T13" fmla="*/ 77 h 85"/>
              <a:gd name="T14" fmla="*/ 0 w 52"/>
              <a:gd name="T15" fmla="*/ 81 h 85"/>
              <a:gd name="T16" fmla="*/ 0 w 52"/>
              <a:gd name="T17" fmla="*/ 84 h 85"/>
              <a:gd name="T18" fmla="*/ 1 w 52"/>
              <a:gd name="T19" fmla="*/ 77 h 85"/>
              <a:gd name="T20" fmla="*/ 3 w 52"/>
              <a:gd name="T21" fmla="*/ 71 h 85"/>
              <a:gd name="T22" fmla="*/ 4 w 52"/>
              <a:gd name="T23" fmla="*/ 64 h 85"/>
              <a:gd name="T24" fmla="*/ 6 w 52"/>
              <a:gd name="T25" fmla="*/ 58 h 85"/>
              <a:gd name="T26" fmla="*/ 8 w 52"/>
              <a:gd name="T27" fmla="*/ 51 h 85"/>
              <a:gd name="T28" fmla="*/ 10 w 52"/>
              <a:gd name="T29" fmla="*/ 47 h 85"/>
              <a:gd name="T30" fmla="*/ 12 w 52"/>
              <a:gd name="T31" fmla="*/ 43 h 85"/>
              <a:gd name="T32" fmla="*/ 13 w 52"/>
              <a:gd name="T33" fmla="*/ 39 h 85"/>
              <a:gd name="T34" fmla="*/ 16 w 52"/>
              <a:gd name="T35" fmla="*/ 38 h 85"/>
              <a:gd name="T36" fmla="*/ 21 w 52"/>
              <a:gd name="T37" fmla="*/ 35 h 85"/>
              <a:gd name="T38" fmla="*/ 27 w 52"/>
              <a:gd name="T39" fmla="*/ 34 h 85"/>
              <a:gd name="T40" fmla="*/ 33 w 52"/>
              <a:gd name="T41" fmla="*/ 30 h 85"/>
              <a:gd name="T42" fmla="*/ 39 w 52"/>
              <a:gd name="T43" fmla="*/ 26 h 85"/>
              <a:gd name="T44" fmla="*/ 45 w 52"/>
              <a:gd name="T45" fmla="*/ 21 h 85"/>
              <a:gd name="T46" fmla="*/ 48 w 52"/>
              <a:gd name="T47" fmla="*/ 17 h 85"/>
              <a:gd name="T48" fmla="*/ 51 w 52"/>
              <a:gd name="T49" fmla="*/ 10 h 85"/>
              <a:gd name="T50" fmla="*/ 49 w 52"/>
              <a:gd name="T51" fmla="*/ 6 h 85"/>
              <a:gd name="T52" fmla="*/ 45 w 52"/>
              <a:gd name="T53" fmla="*/ 2 h 85"/>
              <a:gd name="T54" fmla="*/ 37 w 52"/>
              <a:gd name="T55" fmla="*/ 0 h 85"/>
              <a:gd name="T56" fmla="*/ 28 w 52"/>
              <a:gd name="T57" fmla="*/ 0 h 85"/>
              <a:gd name="T58" fmla="*/ 19 w 52"/>
              <a:gd name="T59" fmla="*/ 1 h 85"/>
              <a:gd name="T60" fmla="*/ 10 w 52"/>
              <a:gd name="T61" fmla="*/ 2 h 85"/>
              <a:gd name="T62" fmla="*/ 4 w 52"/>
              <a:gd name="T63" fmla="*/ 3 h 85"/>
              <a:gd name="T64" fmla="*/ 2 w 52"/>
              <a:gd name="T65"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85">
                <a:moveTo>
                  <a:pt x="2" y="3"/>
                </a:moveTo>
                <a:lnTo>
                  <a:pt x="2" y="48"/>
                </a:lnTo>
                <a:lnTo>
                  <a:pt x="2" y="50"/>
                </a:lnTo>
                <a:lnTo>
                  <a:pt x="2" y="52"/>
                </a:lnTo>
                <a:lnTo>
                  <a:pt x="2" y="55"/>
                </a:lnTo>
                <a:lnTo>
                  <a:pt x="2" y="58"/>
                </a:lnTo>
                <a:lnTo>
                  <a:pt x="2" y="61"/>
                </a:lnTo>
                <a:lnTo>
                  <a:pt x="1" y="63"/>
                </a:lnTo>
                <a:lnTo>
                  <a:pt x="1" y="65"/>
                </a:lnTo>
                <a:lnTo>
                  <a:pt x="1" y="68"/>
                </a:lnTo>
                <a:lnTo>
                  <a:pt x="0" y="71"/>
                </a:lnTo>
                <a:lnTo>
                  <a:pt x="0" y="73"/>
                </a:lnTo>
                <a:lnTo>
                  <a:pt x="0" y="75"/>
                </a:lnTo>
                <a:lnTo>
                  <a:pt x="0" y="77"/>
                </a:lnTo>
                <a:lnTo>
                  <a:pt x="0" y="79"/>
                </a:lnTo>
                <a:lnTo>
                  <a:pt x="0" y="81"/>
                </a:lnTo>
                <a:lnTo>
                  <a:pt x="0" y="83"/>
                </a:lnTo>
                <a:lnTo>
                  <a:pt x="0" y="84"/>
                </a:lnTo>
                <a:lnTo>
                  <a:pt x="1" y="81"/>
                </a:lnTo>
                <a:lnTo>
                  <a:pt x="1" y="77"/>
                </a:lnTo>
                <a:lnTo>
                  <a:pt x="2" y="75"/>
                </a:lnTo>
                <a:lnTo>
                  <a:pt x="3" y="71"/>
                </a:lnTo>
                <a:lnTo>
                  <a:pt x="4" y="67"/>
                </a:lnTo>
                <a:lnTo>
                  <a:pt x="4" y="64"/>
                </a:lnTo>
                <a:lnTo>
                  <a:pt x="5" y="61"/>
                </a:lnTo>
                <a:lnTo>
                  <a:pt x="6" y="58"/>
                </a:lnTo>
                <a:lnTo>
                  <a:pt x="7" y="54"/>
                </a:lnTo>
                <a:lnTo>
                  <a:pt x="8" y="51"/>
                </a:lnTo>
                <a:lnTo>
                  <a:pt x="9" y="49"/>
                </a:lnTo>
                <a:lnTo>
                  <a:pt x="10" y="47"/>
                </a:lnTo>
                <a:lnTo>
                  <a:pt x="11" y="45"/>
                </a:lnTo>
                <a:lnTo>
                  <a:pt x="12" y="43"/>
                </a:lnTo>
                <a:lnTo>
                  <a:pt x="13" y="41"/>
                </a:lnTo>
                <a:lnTo>
                  <a:pt x="13" y="39"/>
                </a:lnTo>
                <a:lnTo>
                  <a:pt x="14" y="39"/>
                </a:lnTo>
                <a:lnTo>
                  <a:pt x="16" y="38"/>
                </a:lnTo>
                <a:lnTo>
                  <a:pt x="19" y="37"/>
                </a:lnTo>
                <a:lnTo>
                  <a:pt x="21" y="35"/>
                </a:lnTo>
                <a:lnTo>
                  <a:pt x="24" y="35"/>
                </a:lnTo>
                <a:lnTo>
                  <a:pt x="27" y="34"/>
                </a:lnTo>
                <a:lnTo>
                  <a:pt x="30" y="32"/>
                </a:lnTo>
                <a:lnTo>
                  <a:pt x="33" y="30"/>
                </a:lnTo>
                <a:lnTo>
                  <a:pt x="37" y="28"/>
                </a:lnTo>
                <a:lnTo>
                  <a:pt x="39" y="26"/>
                </a:lnTo>
                <a:lnTo>
                  <a:pt x="42" y="24"/>
                </a:lnTo>
                <a:lnTo>
                  <a:pt x="45" y="21"/>
                </a:lnTo>
                <a:lnTo>
                  <a:pt x="47" y="20"/>
                </a:lnTo>
                <a:lnTo>
                  <a:pt x="48" y="17"/>
                </a:lnTo>
                <a:lnTo>
                  <a:pt x="50" y="14"/>
                </a:lnTo>
                <a:lnTo>
                  <a:pt x="51" y="10"/>
                </a:lnTo>
                <a:lnTo>
                  <a:pt x="51" y="7"/>
                </a:lnTo>
                <a:lnTo>
                  <a:pt x="49" y="6"/>
                </a:lnTo>
                <a:lnTo>
                  <a:pt x="47" y="3"/>
                </a:lnTo>
                <a:lnTo>
                  <a:pt x="45" y="2"/>
                </a:lnTo>
                <a:lnTo>
                  <a:pt x="41" y="1"/>
                </a:lnTo>
                <a:lnTo>
                  <a:pt x="37" y="0"/>
                </a:lnTo>
                <a:lnTo>
                  <a:pt x="32" y="0"/>
                </a:lnTo>
                <a:lnTo>
                  <a:pt x="28" y="0"/>
                </a:lnTo>
                <a:lnTo>
                  <a:pt x="23" y="0"/>
                </a:lnTo>
                <a:lnTo>
                  <a:pt x="19" y="1"/>
                </a:lnTo>
                <a:lnTo>
                  <a:pt x="14" y="1"/>
                </a:lnTo>
                <a:lnTo>
                  <a:pt x="10" y="2"/>
                </a:lnTo>
                <a:lnTo>
                  <a:pt x="7" y="2"/>
                </a:lnTo>
                <a:lnTo>
                  <a:pt x="4" y="3"/>
                </a:lnTo>
                <a:lnTo>
                  <a:pt x="3" y="3"/>
                </a:lnTo>
                <a:lnTo>
                  <a:pt x="2" y="3"/>
                </a:lnTo>
              </a:path>
            </a:pathLst>
          </a:custGeom>
          <a:solidFill>
            <a:srgbClr val="FF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8" name="Freeform 34">
            <a:extLst>
              <a:ext uri="{FF2B5EF4-FFF2-40B4-BE49-F238E27FC236}">
                <a16:creationId xmlns:a16="http://schemas.microsoft.com/office/drawing/2014/main" id="{351C11BE-23B7-8546-80A4-6E4E60687B96}"/>
              </a:ext>
            </a:extLst>
          </p:cNvPr>
          <p:cNvSpPr>
            <a:spLocks/>
          </p:cNvSpPr>
          <p:nvPr/>
        </p:nvSpPr>
        <p:spPr bwMode="auto">
          <a:xfrm>
            <a:off x="9034464" y="2493964"/>
            <a:ext cx="128587" cy="60325"/>
          </a:xfrm>
          <a:custGeom>
            <a:avLst/>
            <a:gdLst>
              <a:gd name="T0" fmla="*/ 0 w 81"/>
              <a:gd name="T1" fmla="*/ 15 h 38"/>
              <a:gd name="T2" fmla="*/ 1 w 81"/>
              <a:gd name="T3" fmla="*/ 12 h 38"/>
              <a:gd name="T4" fmla="*/ 3 w 81"/>
              <a:gd name="T5" fmla="*/ 9 h 38"/>
              <a:gd name="T6" fmla="*/ 4 w 81"/>
              <a:gd name="T7" fmla="*/ 7 h 38"/>
              <a:gd name="T8" fmla="*/ 7 w 81"/>
              <a:gd name="T9" fmla="*/ 5 h 38"/>
              <a:gd name="T10" fmla="*/ 8 w 81"/>
              <a:gd name="T11" fmla="*/ 4 h 38"/>
              <a:gd name="T12" fmla="*/ 11 w 81"/>
              <a:gd name="T13" fmla="*/ 4 h 38"/>
              <a:gd name="T14" fmla="*/ 14 w 81"/>
              <a:gd name="T15" fmla="*/ 4 h 38"/>
              <a:gd name="T16" fmla="*/ 18 w 81"/>
              <a:gd name="T17" fmla="*/ 5 h 38"/>
              <a:gd name="T18" fmla="*/ 21 w 81"/>
              <a:gd name="T19" fmla="*/ 4 h 38"/>
              <a:gd name="T20" fmla="*/ 25 w 81"/>
              <a:gd name="T21" fmla="*/ 3 h 38"/>
              <a:gd name="T22" fmla="*/ 29 w 81"/>
              <a:gd name="T23" fmla="*/ 3 h 38"/>
              <a:gd name="T24" fmla="*/ 33 w 81"/>
              <a:gd name="T25" fmla="*/ 2 h 38"/>
              <a:gd name="T26" fmla="*/ 36 w 81"/>
              <a:gd name="T27" fmla="*/ 1 h 38"/>
              <a:gd name="T28" fmla="*/ 40 w 81"/>
              <a:gd name="T29" fmla="*/ 0 h 38"/>
              <a:gd name="T30" fmla="*/ 45 w 81"/>
              <a:gd name="T31" fmla="*/ 1 h 38"/>
              <a:gd name="T32" fmla="*/ 49 w 81"/>
              <a:gd name="T33" fmla="*/ 2 h 38"/>
              <a:gd name="T34" fmla="*/ 54 w 81"/>
              <a:gd name="T35" fmla="*/ 3 h 38"/>
              <a:gd name="T36" fmla="*/ 59 w 81"/>
              <a:gd name="T37" fmla="*/ 3 h 38"/>
              <a:gd name="T38" fmla="*/ 63 w 81"/>
              <a:gd name="T39" fmla="*/ 4 h 38"/>
              <a:gd name="T40" fmla="*/ 68 w 81"/>
              <a:gd name="T41" fmla="*/ 5 h 38"/>
              <a:gd name="T42" fmla="*/ 72 w 81"/>
              <a:gd name="T43" fmla="*/ 5 h 38"/>
              <a:gd name="T44" fmla="*/ 75 w 81"/>
              <a:gd name="T45" fmla="*/ 6 h 38"/>
              <a:gd name="T46" fmla="*/ 78 w 81"/>
              <a:gd name="T47" fmla="*/ 6 h 38"/>
              <a:gd name="T48" fmla="*/ 78 w 81"/>
              <a:gd name="T49" fmla="*/ 7 h 38"/>
              <a:gd name="T50" fmla="*/ 74 w 81"/>
              <a:gd name="T51" fmla="*/ 8 h 38"/>
              <a:gd name="T52" fmla="*/ 70 w 81"/>
              <a:gd name="T53" fmla="*/ 9 h 38"/>
              <a:gd name="T54" fmla="*/ 67 w 81"/>
              <a:gd name="T55" fmla="*/ 10 h 38"/>
              <a:gd name="T56" fmla="*/ 64 w 81"/>
              <a:gd name="T57" fmla="*/ 12 h 38"/>
              <a:gd name="T58" fmla="*/ 62 w 81"/>
              <a:gd name="T59" fmla="*/ 13 h 38"/>
              <a:gd name="T60" fmla="*/ 60 w 81"/>
              <a:gd name="T61" fmla="*/ 14 h 38"/>
              <a:gd name="T62" fmla="*/ 58 w 81"/>
              <a:gd name="T63" fmla="*/ 14 h 38"/>
              <a:gd name="T64" fmla="*/ 57 w 81"/>
              <a:gd name="T65" fmla="*/ 15 h 38"/>
              <a:gd name="T66" fmla="*/ 57 w 81"/>
              <a:gd name="T67" fmla="*/ 18 h 38"/>
              <a:gd name="T68" fmla="*/ 56 w 81"/>
              <a:gd name="T69" fmla="*/ 20 h 38"/>
              <a:gd name="T70" fmla="*/ 56 w 81"/>
              <a:gd name="T71" fmla="*/ 23 h 38"/>
              <a:gd name="T72" fmla="*/ 57 w 81"/>
              <a:gd name="T73" fmla="*/ 26 h 38"/>
              <a:gd name="T74" fmla="*/ 58 w 81"/>
              <a:gd name="T75" fmla="*/ 28 h 38"/>
              <a:gd name="T76" fmla="*/ 56 w 81"/>
              <a:gd name="T77" fmla="*/ 29 h 38"/>
              <a:gd name="T78" fmla="*/ 52 w 81"/>
              <a:gd name="T79" fmla="*/ 28 h 38"/>
              <a:gd name="T80" fmla="*/ 48 w 81"/>
              <a:gd name="T81" fmla="*/ 28 h 38"/>
              <a:gd name="T82" fmla="*/ 45 w 81"/>
              <a:gd name="T83" fmla="*/ 29 h 38"/>
              <a:gd name="T84" fmla="*/ 41 w 81"/>
              <a:gd name="T85" fmla="*/ 30 h 38"/>
              <a:gd name="T86" fmla="*/ 38 w 81"/>
              <a:gd name="T87" fmla="*/ 32 h 38"/>
              <a:gd name="T88" fmla="*/ 34 w 81"/>
              <a:gd name="T89" fmla="*/ 33 h 38"/>
              <a:gd name="T90" fmla="*/ 31 w 81"/>
              <a:gd name="T91" fmla="*/ 34 h 38"/>
              <a:gd name="T92" fmla="*/ 28 w 81"/>
              <a:gd name="T93" fmla="*/ 34 h 38"/>
              <a:gd name="T94" fmla="*/ 24 w 81"/>
              <a:gd name="T95" fmla="*/ 34 h 38"/>
              <a:gd name="T96" fmla="*/ 20 w 81"/>
              <a:gd name="T97" fmla="*/ 35 h 38"/>
              <a:gd name="T98" fmla="*/ 16 w 81"/>
              <a:gd name="T99" fmla="*/ 36 h 38"/>
              <a:gd name="T100" fmla="*/ 12 w 81"/>
              <a:gd name="T101" fmla="*/ 37 h 38"/>
              <a:gd name="T102" fmla="*/ 8 w 81"/>
              <a:gd name="T103" fmla="*/ 37 h 38"/>
              <a:gd name="T104" fmla="*/ 6 w 81"/>
              <a:gd name="T105" fmla="*/ 36 h 38"/>
              <a:gd name="T106" fmla="*/ 5 w 81"/>
              <a:gd name="T107" fmla="*/ 34 h 38"/>
              <a:gd name="T108" fmla="*/ 4 w 81"/>
              <a:gd name="T109" fmla="*/ 32 h 38"/>
              <a:gd name="T110" fmla="*/ 4 w 81"/>
              <a:gd name="T111" fmla="*/ 28 h 38"/>
              <a:gd name="T112" fmla="*/ 3 w 81"/>
              <a:gd name="T113" fmla="*/ 27 h 38"/>
              <a:gd name="T114" fmla="*/ 3 w 81"/>
              <a:gd name="T115" fmla="*/ 24 h 38"/>
              <a:gd name="T116" fmla="*/ 2 w 81"/>
              <a:gd name="T117" fmla="*/ 22 h 38"/>
              <a:gd name="T118" fmla="*/ 2 w 81"/>
              <a:gd name="T119" fmla="*/ 21 h 38"/>
              <a:gd name="T120" fmla="*/ 1 w 81"/>
              <a:gd name="T121" fmla="*/ 19 h 38"/>
              <a:gd name="T122" fmla="*/ 0 w 81"/>
              <a:gd name="T123"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38">
                <a:moveTo>
                  <a:pt x="0" y="17"/>
                </a:moveTo>
                <a:lnTo>
                  <a:pt x="0" y="15"/>
                </a:lnTo>
                <a:lnTo>
                  <a:pt x="1" y="14"/>
                </a:lnTo>
                <a:lnTo>
                  <a:pt x="1" y="12"/>
                </a:lnTo>
                <a:lnTo>
                  <a:pt x="2" y="10"/>
                </a:lnTo>
                <a:lnTo>
                  <a:pt x="3" y="9"/>
                </a:lnTo>
                <a:lnTo>
                  <a:pt x="3" y="8"/>
                </a:lnTo>
                <a:lnTo>
                  <a:pt x="4" y="7"/>
                </a:lnTo>
                <a:lnTo>
                  <a:pt x="6" y="6"/>
                </a:lnTo>
                <a:lnTo>
                  <a:pt x="7" y="5"/>
                </a:lnTo>
                <a:lnTo>
                  <a:pt x="7" y="5"/>
                </a:lnTo>
                <a:lnTo>
                  <a:pt x="8" y="4"/>
                </a:lnTo>
                <a:lnTo>
                  <a:pt x="10" y="4"/>
                </a:lnTo>
                <a:lnTo>
                  <a:pt x="11" y="4"/>
                </a:lnTo>
                <a:lnTo>
                  <a:pt x="13" y="4"/>
                </a:lnTo>
                <a:lnTo>
                  <a:pt x="14" y="4"/>
                </a:lnTo>
                <a:lnTo>
                  <a:pt x="16" y="4"/>
                </a:lnTo>
                <a:lnTo>
                  <a:pt x="18" y="5"/>
                </a:lnTo>
                <a:lnTo>
                  <a:pt x="20" y="5"/>
                </a:lnTo>
                <a:lnTo>
                  <a:pt x="21" y="4"/>
                </a:lnTo>
                <a:lnTo>
                  <a:pt x="23" y="4"/>
                </a:lnTo>
                <a:lnTo>
                  <a:pt x="25" y="3"/>
                </a:lnTo>
                <a:lnTo>
                  <a:pt x="27" y="3"/>
                </a:lnTo>
                <a:lnTo>
                  <a:pt x="29" y="3"/>
                </a:lnTo>
                <a:lnTo>
                  <a:pt x="31" y="2"/>
                </a:lnTo>
                <a:lnTo>
                  <a:pt x="33" y="2"/>
                </a:lnTo>
                <a:lnTo>
                  <a:pt x="34" y="1"/>
                </a:lnTo>
                <a:lnTo>
                  <a:pt x="36" y="1"/>
                </a:lnTo>
                <a:lnTo>
                  <a:pt x="38" y="0"/>
                </a:lnTo>
                <a:lnTo>
                  <a:pt x="40" y="0"/>
                </a:lnTo>
                <a:lnTo>
                  <a:pt x="43" y="0"/>
                </a:lnTo>
                <a:lnTo>
                  <a:pt x="45" y="1"/>
                </a:lnTo>
                <a:lnTo>
                  <a:pt x="47" y="1"/>
                </a:lnTo>
                <a:lnTo>
                  <a:pt x="49" y="2"/>
                </a:lnTo>
                <a:lnTo>
                  <a:pt x="51" y="2"/>
                </a:lnTo>
                <a:lnTo>
                  <a:pt x="54" y="3"/>
                </a:lnTo>
                <a:lnTo>
                  <a:pt x="56" y="3"/>
                </a:lnTo>
                <a:lnTo>
                  <a:pt x="59" y="3"/>
                </a:lnTo>
                <a:lnTo>
                  <a:pt x="60" y="3"/>
                </a:lnTo>
                <a:lnTo>
                  <a:pt x="63" y="4"/>
                </a:lnTo>
                <a:lnTo>
                  <a:pt x="65" y="4"/>
                </a:lnTo>
                <a:lnTo>
                  <a:pt x="68" y="5"/>
                </a:lnTo>
                <a:lnTo>
                  <a:pt x="70" y="5"/>
                </a:lnTo>
                <a:lnTo>
                  <a:pt x="72" y="5"/>
                </a:lnTo>
                <a:lnTo>
                  <a:pt x="73" y="6"/>
                </a:lnTo>
                <a:lnTo>
                  <a:pt x="75" y="6"/>
                </a:lnTo>
                <a:lnTo>
                  <a:pt x="77" y="6"/>
                </a:lnTo>
                <a:lnTo>
                  <a:pt x="78" y="6"/>
                </a:lnTo>
                <a:lnTo>
                  <a:pt x="80" y="6"/>
                </a:lnTo>
                <a:lnTo>
                  <a:pt x="78" y="7"/>
                </a:lnTo>
                <a:lnTo>
                  <a:pt x="76" y="7"/>
                </a:lnTo>
                <a:lnTo>
                  <a:pt x="74" y="8"/>
                </a:lnTo>
                <a:lnTo>
                  <a:pt x="72" y="9"/>
                </a:lnTo>
                <a:lnTo>
                  <a:pt x="70" y="9"/>
                </a:lnTo>
                <a:lnTo>
                  <a:pt x="68" y="10"/>
                </a:lnTo>
                <a:lnTo>
                  <a:pt x="67" y="10"/>
                </a:lnTo>
                <a:lnTo>
                  <a:pt x="65" y="11"/>
                </a:lnTo>
                <a:lnTo>
                  <a:pt x="64" y="12"/>
                </a:lnTo>
                <a:lnTo>
                  <a:pt x="63" y="12"/>
                </a:lnTo>
                <a:lnTo>
                  <a:pt x="62" y="13"/>
                </a:lnTo>
                <a:lnTo>
                  <a:pt x="61" y="13"/>
                </a:lnTo>
                <a:lnTo>
                  <a:pt x="60" y="14"/>
                </a:lnTo>
                <a:lnTo>
                  <a:pt x="59" y="14"/>
                </a:lnTo>
                <a:lnTo>
                  <a:pt x="58" y="14"/>
                </a:lnTo>
                <a:lnTo>
                  <a:pt x="58" y="15"/>
                </a:lnTo>
                <a:lnTo>
                  <a:pt x="57" y="15"/>
                </a:lnTo>
                <a:lnTo>
                  <a:pt x="57" y="17"/>
                </a:lnTo>
                <a:lnTo>
                  <a:pt x="57" y="18"/>
                </a:lnTo>
                <a:lnTo>
                  <a:pt x="56" y="19"/>
                </a:lnTo>
                <a:lnTo>
                  <a:pt x="56" y="20"/>
                </a:lnTo>
                <a:lnTo>
                  <a:pt x="56" y="22"/>
                </a:lnTo>
                <a:lnTo>
                  <a:pt x="56" y="23"/>
                </a:lnTo>
                <a:lnTo>
                  <a:pt x="57" y="24"/>
                </a:lnTo>
                <a:lnTo>
                  <a:pt x="57" y="26"/>
                </a:lnTo>
                <a:lnTo>
                  <a:pt x="57" y="27"/>
                </a:lnTo>
                <a:lnTo>
                  <a:pt x="58" y="28"/>
                </a:lnTo>
                <a:lnTo>
                  <a:pt x="59" y="30"/>
                </a:lnTo>
                <a:lnTo>
                  <a:pt x="56" y="29"/>
                </a:lnTo>
                <a:lnTo>
                  <a:pt x="54" y="28"/>
                </a:lnTo>
                <a:lnTo>
                  <a:pt x="52" y="28"/>
                </a:lnTo>
                <a:lnTo>
                  <a:pt x="50" y="28"/>
                </a:lnTo>
                <a:lnTo>
                  <a:pt x="48" y="28"/>
                </a:lnTo>
                <a:lnTo>
                  <a:pt x="47" y="28"/>
                </a:lnTo>
                <a:lnTo>
                  <a:pt x="45" y="29"/>
                </a:lnTo>
                <a:lnTo>
                  <a:pt x="43" y="29"/>
                </a:lnTo>
                <a:lnTo>
                  <a:pt x="41" y="30"/>
                </a:lnTo>
                <a:lnTo>
                  <a:pt x="40" y="31"/>
                </a:lnTo>
                <a:lnTo>
                  <a:pt x="38" y="32"/>
                </a:lnTo>
                <a:lnTo>
                  <a:pt x="36" y="32"/>
                </a:lnTo>
                <a:lnTo>
                  <a:pt x="34" y="33"/>
                </a:lnTo>
                <a:lnTo>
                  <a:pt x="33" y="33"/>
                </a:lnTo>
                <a:lnTo>
                  <a:pt x="31" y="34"/>
                </a:lnTo>
                <a:lnTo>
                  <a:pt x="30" y="34"/>
                </a:lnTo>
                <a:lnTo>
                  <a:pt x="28" y="34"/>
                </a:lnTo>
                <a:lnTo>
                  <a:pt x="26" y="34"/>
                </a:lnTo>
                <a:lnTo>
                  <a:pt x="24" y="34"/>
                </a:lnTo>
                <a:lnTo>
                  <a:pt x="22" y="35"/>
                </a:lnTo>
                <a:lnTo>
                  <a:pt x="20" y="35"/>
                </a:lnTo>
                <a:lnTo>
                  <a:pt x="18" y="36"/>
                </a:lnTo>
                <a:lnTo>
                  <a:pt x="16" y="36"/>
                </a:lnTo>
                <a:lnTo>
                  <a:pt x="14" y="37"/>
                </a:lnTo>
                <a:lnTo>
                  <a:pt x="12" y="37"/>
                </a:lnTo>
                <a:lnTo>
                  <a:pt x="10" y="37"/>
                </a:lnTo>
                <a:lnTo>
                  <a:pt x="8" y="37"/>
                </a:lnTo>
                <a:lnTo>
                  <a:pt x="7" y="37"/>
                </a:lnTo>
                <a:lnTo>
                  <a:pt x="6" y="36"/>
                </a:lnTo>
                <a:lnTo>
                  <a:pt x="5" y="35"/>
                </a:lnTo>
                <a:lnTo>
                  <a:pt x="5" y="34"/>
                </a:lnTo>
                <a:lnTo>
                  <a:pt x="5" y="34"/>
                </a:lnTo>
                <a:lnTo>
                  <a:pt x="4" y="32"/>
                </a:lnTo>
                <a:lnTo>
                  <a:pt x="4" y="30"/>
                </a:lnTo>
                <a:lnTo>
                  <a:pt x="4" y="28"/>
                </a:lnTo>
                <a:lnTo>
                  <a:pt x="3" y="28"/>
                </a:lnTo>
                <a:lnTo>
                  <a:pt x="3" y="27"/>
                </a:lnTo>
                <a:lnTo>
                  <a:pt x="3" y="25"/>
                </a:lnTo>
                <a:lnTo>
                  <a:pt x="3" y="24"/>
                </a:lnTo>
                <a:lnTo>
                  <a:pt x="2" y="23"/>
                </a:lnTo>
                <a:lnTo>
                  <a:pt x="2" y="22"/>
                </a:lnTo>
                <a:lnTo>
                  <a:pt x="2" y="22"/>
                </a:lnTo>
                <a:lnTo>
                  <a:pt x="2" y="21"/>
                </a:lnTo>
                <a:lnTo>
                  <a:pt x="2" y="20"/>
                </a:lnTo>
                <a:lnTo>
                  <a:pt x="1" y="19"/>
                </a:lnTo>
                <a:lnTo>
                  <a:pt x="1" y="18"/>
                </a:lnTo>
                <a:lnTo>
                  <a:pt x="0" y="17"/>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79" name="Freeform 35">
            <a:extLst>
              <a:ext uri="{FF2B5EF4-FFF2-40B4-BE49-F238E27FC236}">
                <a16:creationId xmlns:a16="http://schemas.microsoft.com/office/drawing/2014/main" id="{4C1F1DF4-50F3-6D4B-9EFC-365EE482E72A}"/>
              </a:ext>
            </a:extLst>
          </p:cNvPr>
          <p:cNvSpPr>
            <a:spLocks/>
          </p:cNvSpPr>
          <p:nvPr/>
        </p:nvSpPr>
        <p:spPr bwMode="auto">
          <a:xfrm>
            <a:off x="9037639" y="2500314"/>
            <a:ext cx="111125" cy="47625"/>
          </a:xfrm>
          <a:custGeom>
            <a:avLst/>
            <a:gdLst>
              <a:gd name="T0" fmla="*/ 17 w 70"/>
              <a:gd name="T1" fmla="*/ 16 h 30"/>
              <a:gd name="T2" fmla="*/ 17 w 70"/>
              <a:gd name="T3" fmla="*/ 18 h 30"/>
              <a:gd name="T4" fmla="*/ 18 w 70"/>
              <a:gd name="T5" fmla="*/ 20 h 30"/>
              <a:gd name="T6" fmla="*/ 22 w 70"/>
              <a:gd name="T7" fmla="*/ 22 h 30"/>
              <a:gd name="T8" fmla="*/ 27 w 70"/>
              <a:gd name="T9" fmla="*/ 25 h 30"/>
              <a:gd name="T10" fmla="*/ 25 w 70"/>
              <a:gd name="T11" fmla="*/ 25 h 30"/>
              <a:gd name="T12" fmla="*/ 18 w 70"/>
              <a:gd name="T13" fmla="*/ 23 h 30"/>
              <a:gd name="T14" fmla="*/ 15 w 70"/>
              <a:gd name="T15" fmla="*/ 21 h 30"/>
              <a:gd name="T16" fmla="*/ 11 w 70"/>
              <a:gd name="T17" fmla="*/ 19 h 30"/>
              <a:gd name="T18" fmla="*/ 8 w 70"/>
              <a:gd name="T19" fmla="*/ 17 h 30"/>
              <a:gd name="T20" fmla="*/ 6 w 70"/>
              <a:gd name="T21" fmla="*/ 18 h 30"/>
              <a:gd name="T22" fmla="*/ 5 w 70"/>
              <a:gd name="T23" fmla="*/ 21 h 30"/>
              <a:gd name="T24" fmla="*/ 4 w 70"/>
              <a:gd name="T25" fmla="*/ 24 h 30"/>
              <a:gd name="T26" fmla="*/ 3 w 70"/>
              <a:gd name="T27" fmla="*/ 28 h 30"/>
              <a:gd name="T28" fmla="*/ 3 w 70"/>
              <a:gd name="T29" fmla="*/ 27 h 30"/>
              <a:gd name="T30" fmla="*/ 2 w 70"/>
              <a:gd name="T31" fmla="*/ 23 h 30"/>
              <a:gd name="T32" fmla="*/ 2 w 70"/>
              <a:gd name="T33" fmla="*/ 20 h 30"/>
              <a:gd name="T34" fmla="*/ 1 w 70"/>
              <a:gd name="T35" fmla="*/ 16 h 30"/>
              <a:gd name="T36" fmla="*/ 1 w 70"/>
              <a:gd name="T37" fmla="*/ 11 h 30"/>
              <a:gd name="T38" fmla="*/ 2 w 70"/>
              <a:gd name="T39" fmla="*/ 8 h 30"/>
              <a:gd name="T40" fmla="*/ 4 w 70"/>
              <a:gd name="T41" fmla="*/ 7 h 30"/>
              <a:gd name="T42" fmla="*/ 6 w 70"/>
              <a:gd name="T43" fmla="*/ 6 h 30"/>
              <a:gd name="T44" fmla="*/ 11 w 70"/>
              <a:gd name="T45" fmla="*/ 5 h 30"/>
              <a:gd name="T46" fmla="*/ 16 w 70"/>
              <a:gd name="T47" fmla="*/ 5 h 30"/>
              <a:gd name="T48" fmla="*/ 21 w 70"/>
              <a:gd name="T49" fmla="*/ 5 h 30"/>
              <a:gd name="T50" fmla="*/ 26 w 70"/>
              <a:gd name="T51" fmla="*/ 3 h 30"/>
              <a:gd name="T52" fmla="*/ 32 w 70"/>
              <a:gd name="T53" fmla="*/ 2 h 30"/>
              <a:gd name="T54" fmla="*/ 38 w 70"/>
              <a:gd name="T55" fmla="*/ 1 h 30"/>
              <a:gd name="T56" fmla="*/ 45 w 70"/>
              <a:gd name="T57" fmla="*/ 1 h 30"/>
              <a:gd name="T58" fmla="*/ 51 w 70"/>
              <a:gd name="T59" fmla="*/ 2 h 30"/>
              <a:gd name="T60" fmla="*/ 57 w 70"/>
              <a:gd name="T61" fmla="*/ 2 h 30"/>
              <a:gd name="T62" fmla="*/ 62 w 70"/>
              <a:gd name="T63" fmla="*/ 2 h 30"/>
              <a:gd name="T64" fmla="*/ 69 w 70"/>
              <a:gd name="T65" fmla="*/ 3 h 30"/>
              <a:gd name="T66" fmla="*/ 66 w 70"/>
              <a:gd name="T67" fmla="*/ 3 h 30"/>
              <a:gd name="T68" fmla="*/ 63 w 70"/>
              <a:gd name="T69" fmla="*/ 4 h 30"/>
              <a:gd name="T70" fmla="*/ 60 w 70"/>
              <a:gd name="T71" fmla="*/ 5 h 30"/>
              <a:gd name="T72" fmla="*/ 56 w 70"/>
              <a:gd name="T73" fmla="*/ 7 h 30"/>
              <a:gd name="T74" fmla="*/ 51 w 70"/>
              <a:gd name="T75" fmla="*/ 7 h 30"/>
              <a:gd name="T76" fmla="*/ 47 w 70"/>
              <a:gd name="T77" fmla="*/ 7 h 30"/>
              <a:gd name="T78" fmla="*/ 44 w 70"/>
              <a:gd name="T79" fmla="*/ 9 h 30"/>
              <a:gd name="T80" fmla="*/ 42 w 70"/>
              <a:gd name="T81" fmla="*/ 12 h 30"/>
              <a:gd name="T82" fmla="*/ 43 w 70"/>
              <a:gd name="T83" fmla="*/ 14 h 30"/>
              <a:gd name="T84" fmla="*/ 46 w 70"/>
              <a:gd name="T85" fmla="*/ 16 h 30"/>
              <a:gd name="T86" fmla="*/ 49 w 70"/>
              <a:gd name="T87" fmla="*/ 17 h 30"/>
              <a:gd name="T88" fmla="*/ 52 w 70"/>
              <a:gd name="T89" fmla="*/ 19 h 30"/>
              <a:gd name="T90" fmla="*/ 55 w 70"/>
              <a:gd name="T91" fmla="*/ 22 h 30"/>
              <a:gd name="T92" fmla="*/ 53 w 70"/>
              <a:gd name="T93" fmla="*/ 22 h 30"/>
              <a:gd name="T94" fmla="*/ 49 w 70"/>
              <a:gd name="T95" fmla="*/ 22 h 30"/>
              <a:gd name="T96" fmla="*/ 44 w 70"/>
              <a:gd name="T97" fmla="*/ 21 h 30"/>
              <a:gd name="T98" fmla="*/ 41 w 70"/>
              <a:gd name="T99" fmla="*/ 22 h 30"/>
              <a:gd name="T100" fmla="*/ 39 w 70"/>
              <a:gd name="T101" fmla="*/ 22 h 30"/>
              <a:gd name="T102" fmla="*/ 38 w 70"/>
              <a:gd name="T103" fmla="*/ 25 h 30"/>
              <a:gd name="T104" fmla="*/ 34 w 70"/>
              <a:gd name="T105" fmla="*/ 25 h 30"/>
              <a:gd name="T106" fmla="*/ 31 w 70"/>
              <a:gd name="T107" fmla="*/ 24 h 30"/>
              <a:gd name="T108" fmla="*/ 28 w 70"/>
              <a:gd name="T109" fmla="*/ 22 h 30"/>
              <a:gd name="T110" fmla="*/ 26 w 70"/>
              <a:gd name="T11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 h="30">
                <a:moveTo>
                  <a:pt x="17" y="15"/>
                </a:moveTo>
                <a:lnTo>
                  <a:pt x="17" y="15"/>
                </a:lnTo>
                <a:lnTo>
                  <a:pt x="17" y="16"/>
                </a:lnTo>
                <a:lnTo>
                  <a:pt x="17" y="17"/>
                </a:lnTo>
                <a:lnTo>
                  <a:pt x="17" y="17"/>
                </a:lnTo>
                <a:lnTo>
                  <a:pt x="17" y="18"/>
                </a:lnTo>
                <a:lnTo>
                  <a:pt x="17" y="19"/>
                </a:lnTo>
                <a:lnTo>
                  <a:pt x="17" y="20"/>
                </a:lnTo>
                <a:lnTo>
                  <a:pt x="18" y="20"/>
                </a:lnTo>
                <a:lnTo>
                  <a:pt x="19" y="21"/>
                </a:lnTo>
                <a:lnTo>
                  <a:pt x="20" y="22"/>
                </a:lnTo>
                <a:lnTo>
                  <a:pt x="22" y="22"/>
                </a:lnTo>
                <a:lnTo>
                  <a:pt x="23" y="23"/>
                </a:lnTo>
                <a:lnTo>
                  <a:pt x="25" y="24"/>
                </a:lnTo>
                <a:lnTo>
                  <a:pt x="27" y="25"/>
                </a:lnTo>
                <a:lnTo>
                  <a:pt x="29" y="26"/>
                </a:lnTo>
                <a:lnTo>
                  <a:pt x="27" y="25"/>
                </a:lnTo>
                <a:lnTo>
                  <a:pt x="25" y="25"/>
                </a:lnTo>
                <a:lnTo>
                  <a:pt x="22" y="25"/>
                </a:lnTo>
                <a:lnTo>
                  <a:pt x="20" y="24"/>
                </a:lnTo>
                <a:lnTo>
                  <a:pt x="18" y="23"/>
                </a:lnTo>
                <a:lnTo>
                  <a:pt x="17" y="22"/>
                </a:lnTo>
                <a:lnTo>
                  <a:pt x="16" y="22"/>
                </a:lnTo>
                <a:lnTo>
                  <a:pt x="15" y="21"/>
                </a:lnTo>
                <a:lnTo>
                  <a:pt x="13" y="20"/>
                </a:lnTo>
                <a:lnTo>
                  <a:pt x="12" y="19"/>
                </a:lnTo>
                <a:lnTo>
                  <a:pt x="11" y="19"/>
                </a:lnTo>
                <a:lnTo>
                  <a:pt x="10" y="18"/>
                </a:lnTo>
                <a:lnTo>
                  <a:pt x="9" y="17"/>
                </a:lnTo>
                <a:lnTo>
                  <a:pt x="8" y="17"/>
                </a:lnTo>
                <a:lnTo>
                  <a:pt x="7" y="17"/>
                </a:lnTo>
                <a:lnTo>
                  <a:pt x="6" y="17"/>
                </a:lnTo>
                <a:lnTo>
                  <a:pt x="6" y="18"/>
                </a:lnTo>
                <a:lnTo>
                  <a:pt x="6" y="19"/>
                </a:lnTo>
                <a:lnTo>
                  <a:pt x="5" y="20"/>
                </a:lnTo>
                <a:lnTo>
                  <a:pt x="5" y="21"/>
                </a:lnTo>
                <a:lnTo>
                  <a:pt x="5" y="22"/>
                </a:lnTo>
                <a:lnTo>
                  <a:pt x="4" y="22"/>
                </a:lnTo>
                <a:lnTo>
                  <a:pt x="4" y="24"/>
                </a:lnTo>
                <a:lnTo>
                  <a:pt x="4" y="25"/>
                </a:lnTo>
                <a:lnTo>
                  <a:pt x="4" y="26"/>
                </a:lnTo>
                <a:lnTo>
                  <a:pt x="3" y="28"/>
                </a:lnTo>
                <a:lnTo>
                  <a:pt x="3" y="29"/>
                </a:lnTo>
                <a:lnTo>
                  <a:pt x="3" y="28"/>
                </a:lnTo>
                <a:lnTo>
                  <a:pt x="3" y="27"/>
                </a:lnTo>
                <a:lnTo>
                  <a:pt x="2" y="26"/>
                </a:lnTo>
                <a:lnTo>
                  <a:pt x="2" y="24"/>
                </a:lnTo>
                <a:lnTo>
                  <a:pt x="2" y="23"/>
                </a:lnTo>
                <a:lnTo>
                  <a:pt x="2" y="22"/>
                </a:lnTo>
                <a:lnTo>
                  <a:pt x="2" y="21"/>
                </a:lnTo>
                <a:lnTo>
                  <a:pt x="2" y="20"/>
                </a:lnTo>
                <a:lnTo>
                  <a:pt x="2" y="18"/>
                </a:lnTo>
                <a:lnTo>
                  <a:pt x="2" y="17"/>
                </a:lnTo>
                <a:lnTo>
                  <a:pt x="1" y="16"/>
                </a:lnTo>
                <a:lnTo>
                  <a:pt x="1" y="12"/>
                </a:lnTo>
                <a:lnTo>
                  <a:pt x="0" y="12"/>
                </a:lnTo>
                <a:lnTo>
                  <a:pt x="1" y="11"/>
                </a:lnTo>
                <a:lnTo>
                  <a:pt x="1" y="10"/>
                </a:lnTo>
                <a:lnTo>
                  <a:pt x="1" y="9"/>
                </a:lnTo>
                <a:lnTo>
                  <a:pt x="2" y="8"/>
                </a:lnTo>
                <a:lnTo>
                  <a:pt x="2" y="7"/>
                </a:lnTo>
                <a:lnTo>
                  <a:pt x="3" y="7"/>
                </a:lnTo>
                <a:lnTo>
                  <a:pt x="4" y="7"/>
                </a:lnTo>
                <a:lnTo>
                  <a:pt x="5" y="6"/>
                </a:lnTo>
                <a:lnTo>
                  <a:pt x="6" y="6"/>
                </a:lnTo>
                <a:lnTo>
                  <a:pt x="6" y="6"/>
                </a:lnTo>
                <a:lnTo>
                  <a:pt x="8" y="5"/>
                </a:lnTo>
                <a:lnTo>
                  <a:pt x="9" y="5"/>
                </a:lnTo>
                <a:lnTo>
                  <a:pt x="11" y="5"/>
                </a:lnTo>
                <a:lnTo>
                  <a:pt x="12" y="5"/>
                </a:lnTo>
                <a:lnTo>
                  <a:pt x="14" y="5"/>
                </a:lnTo>
                <a:lnTo>
                  <a:pt x="16" y="5"/>
                </a:lnTo>
                <a:lnTo>
                  <a:pt x="17" y="5"/>
                </a:lnTo>
                <a:lnTo>
                  <a:pt x="19" y="5"/>
                </a:lnTo>
                <a:lnTo>
                  <a:pt x="21" y="5"/>
                </a:lnTo>
                <a:lnTo>
                  <a:pt x="23" y="4"/>
                </a:lnTo>
                <a:lnTo>
                  <a:pt x="25" y="4"/>
                </a:lnTo>
                <a:lnTo>
                  <a:pt x="26" y="3"/>
                </a:lnTo>
                <a:lnTo>
                  <a:pt x="28" y="2"/>
                </a:lnTo>
                <a:lnTo>
                  <a:pt x="29" y="2"/>
                </a:lnTo>
                <a:lnTo>
                  <a:pt x="32" y="2"/>
                </a:lnTo>
                <a:lnTo>
                  <a:pt x="34" y="1"/>
                </a:lnTo>
                <a:lnTo>
                  <a:pt x="36" y="1"/>
                </a:lnTo>
                <a:lnTo>
                  <a:pt x="38" y="1"/>
                </a:lnTo>
                <a:lnTo>
                  <a:pt x="40" y="0"/>
                </a:lnTo>
                <a:lnTo>
                  <a:pt x="43" y="0"/>
                </a:lnTo>
                <a:lnTo>
                  <a:pt x="45" y="1"/>
                </a:lnTo>
                <a:lnTo>
                  <a:pt x="48" y="1"/>
                </a:lnTo>
                <a:lnTo>
                  <a:pt x="50" y="2"/>
                </a:lnTo>
                <a:lnTo>
                  <a:pt x="51" y="2"/>
                </a:lnTo>
                <a:lnTo>
                  <a:pt x="52" y="2"/>
                </a:lnTo>
                <a:lnTo>
                  <a:pt x="55" y="2"/>
                </a:lnTo>
                <a:lnTo>
                  <a:pt x="57" y="2"/>
                </a:lnTo>
                <a:lnTo>
                  <a:pt x="59" y="2"/>
                </a:lnTo>
                <a:lnTo>
                  <a:pt x="60" y="2"/>
                </a:lnTo>
                <a:lnTo>
                  <a:pt x="62" y="2"/>
                </a:lnTo>
                <a:lnTo>
                  <a:pt x="63" y="2"/>
                </a:lnTo>
                <a:lnTo>
                  <a:pt x="69" y="2"/>
                </a:lnTo>
                <a:lnTo>
                  <a:pt x="69" y="3"/>
                </a:lnTo>
                <a:lnTo>
                  <a:pt x="68" y="3"/>
                </a:lnTo>
                <a:lnTo>
                  <a:pt x="67" y="3"/>
                </a:lnTo>
                <a:lnTo>
                  <a:pt x="66" y="3"/>
                </a:lnTo>
                <a:lnTo>
                  <a:pt x="65" y="4"/>
                </a:lnTo>
                <a:lnTo>
                  <a:pt x="64" y="4"/>
                </a:lnTo>
                <a:lnTo>
                  <a:pt x="63" y="4"/>
                </a:lnTo>
                <a:lnTo>
                  <a:pt x="63" y="5"/>
                </a:lnTo>
                <a:lnTo>
                  <a:pt x="62" y="5"/>
                </a:lnTo>
                <a:lnTo>
                  <a:pt x="60" y="5"/>
                </a:lnTo>
                <a:lnTo>
                  <a:pt x="59" y="6"/>
                </a:lnTo>
                <a:lnTo>
                  <a:pt x="57" y="6"/>
                </a:lnTo>
                <a:lnTo>
                  <a:pt x="56" y="7"/>
                </a:lnTo>
                <a:lnTo>
                  <a:pt x="54" y="7"/>
                </a:lnTo>
                <a:lnTo>
                  <a:pt x="52" y="7"/>
                </a:lnTo>
                <a:lnTo>
                  <a:pt x="51" y="7"/>
                </a:lnTo>
                <a:lnTo>
                  <a:pt x="50" y="7"/>
                </a:lnTo>
                <a:lnTo>
                  <a:pt x="48" y="7"/>
                </a:lnTo>
                <a:lnTo>
                  <a:pt x="47" y="7"/>
                </a:lnTo>
                <a:lnTo>
                  <a:pt x="46" y="8"/>
                </a:lnTo>
                <a:lnTo>
                  <a:pt x="45" y="8"/>
                </a:lnTo>
                <a:lnTo>
                  <a:pt x="44" y="9"/>
                </a:lnTo>
                <a:lnTo>
                  <a:pt x="43" y="10"/>
                </a:lnTo>
                <a:lnTo>
                  <a:pt x="42" y="11"/>
                </a:lnTo>
                <a:lnTo>
                  <a:pt x="42" y="12"/>
                </a:lnTo>
                <a:lnTo>
                  <a:pt x="42" y="12"/>
                </a:lnTo>
                <a:lnTo>
                  <a:pt x="42" y="13"/>
                </a:lnTo>
                <a:lnTo>
                  <a:pt x="43" y="14"/>
                </a:lnTo>
                <a:lnTo>
                  <a:pt x="44" y="15"/>
                </a:lnTo>
                <a:lnTo>
                  <a:pt x="45" y="15"/>
                </a:lnTo>
                <a:lnTo>
                  <a:pt x="46" y="16"/>
                </a:lnTo>
                <a:lnTo>
                  <a:pt x="47" y="16"/>
                </a:lnTo>
                <a:lnTo>
                  <a:pt x="48" y="17"/>
                </a:lnTo>
                <a:lnTo>
                  <a:pt x="49" y="17"/>
                </a:lnTo>
                <a:lnTo>
                  <a:pt x="50" y="17"/>
                </a:lnTo>
                <a:lnTo>
                  <a:pt x="52" y="18"/>
                </a:lnTo>
                <a:lnTo>
                  <a:pt x="52" y="19"/>
                </a:lnTo>
                <a:lnTo>
                  <a:pt x="53" y="20"/>
                </a:lnTo>
                <a:lnTo>
                  <a:pt x="54" y="22"/>
                </a:lnTo>
                <a:lnTo>
                  <a:pt x="55" y="22"/>
                </a:lnTo>
                <a:lnTo>
                  <a:pt x="56" y="23"/>
                </a:lnTo>
                <a:lnTo>
                  <a:pt x="54" y="23"/>
                </a:lnTo>
                <a:lnTo>
                  <a:pt x="53" y="22"/>
                </a:lnTo>
                <a:lnTo>
                  <a:pt x="52" y="22"/>
                </a:lnTo>
                <a:lnTo>
                  <a:pt x="50" y="22"/>
                </a:lnTo>
                <a:lnTo>
                  <a:pt x="49" y="22"/>
                </a:lnTo>
                <a:lnTo>
                  <a:pt x="47" y="22"/>
                </a:lnTo>
                <a:lnTo>
                  <a:pt x="46" y="21"/>
                </a:lnTo>
                <a:lnTo>
                  <a:pt x="44" y="21"/>
                </a:lnTo>
                <a:lnTo>
                  <a:pt x="43" y="21"/>
                </a:lnTo>
                <a:lnTo>
                  <a:pt x="42" y="22"/>
                </a:lnTo>
                <a:lnTo>
                  <a:pt x="41" y="22"/>
                </a:lnTo>
                <a:lnTo>
                  <a:pt x="40" y="22"/>
                </a:lnTo>
                <a:lnTo>
                  <a:pt x="40" y="22"/>
                </a:lnTo>
                <a:lnTo>
                  <a:pt x="39" y="22"/>
                </a:lnTo>
                <a:lnTo>
                  <a:pt x="39" y="23"/>
                </a:lnTo>
                <a:lnTo>
                  <a:pt x="39" y="24"/>
                </a:lnTo>
                <a:lnTo>
                  <a:pt x="38" y="25"/>
                </a:lnTo>
                <a:lnTo>
                  <a:pt x="37" y="25"/>
                </a:lnTo>
                <a:lnTo>
                  <a:pt x="36" y="25"/>
                </a:lnTo>
                <a:lnTo>
                  <a:pt x="34" y="25"/>
                </a:lnTo>
                <a:lnTo>
                  <a:pt x="33" y="25"/>
                </a:lnTo>
                <a:lnTo>
                  <a:pt x="32" y="24"/>
                </a:lnTo>
                <a:lnTo>
                  <a:pt x="31" y="24"/>
                </a:lnTo>
                <a:lnTo>
                  <a:pt x="30" y="23"/>
                </a:lnTo>
                <a:lnTo>
                  <a:pt x="29" y="22"/>
                </a:lnTo>
                <a:lnTo>
                  <a:pt x="28" y="22"/>
                </a:lnTo>
                <a:lnTo>
                  <a:pt x="27" y="20"/>
                </a:lnTo>
                <a:lnTo>
                  <a:pt x="26" y="18"/>
                </a:lnTo>
                <a:lnTo>
                  <a:pt x="26" y="17"/>
                </a:lnTo>
                <a:lnTo>
                  <a:pt x="17" y="1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0" name="Freeform 36">
            <a:extLst>
              <a:ext uri="{FF2B5EF4-FFF2-40B4-BE49-F238E27FC236}">
                <a16:creationId xmlns:a16="http://schemas.microsoft.com/office/drawing/2014/main" id="{E8E3B3FF-3ADC-F64C-8BBE-BBD84C56A50A}"/>
              </a:ext>
            </a:extLst>
          </p:cNvPr>
          <p:cNvSpPr>
            <a:spLocks/>
          </p:cNvSpPr>
          <p:nvPr/>
        </p:nvSpPr>
        <p:spPr bwMode="auto">
          <a:xfrm>
            <a:off x="8826501" y="2498725"/>
            <a:ext cx="104775" cy="25400"/>
          </a:xfrm>
          <a:custGeom>
            <a:avLst/>
            <a:gdLst>
              <a:gd name="T0" fmla="*/ 63 w 66"/>
              <a:gd name="T1" fmla="*/ 13 h 16"/>
              <a:gd name="T2" fmla="*/ 60 w 66"/>
              <a:gd name="T3" fmla="*/ 10 h 16"/>
              <a:gd name="T4" fmla="*/ 55 w 66"/>
              <a:gd name="T5" fmla="*/ 8 h 16"/>
              <a:gd name="T6" fmla="*/ 51 w 66"/>
              <a:gd name="T7" fmla="*/ 7 h 16"/>
              <a:gd name="T8" fmla="*/ 47 w 66"/>
              <a:gd name="T9" fmla="*/ 7 h 16"/>
              <a:gd name="T10" fmla="*/ 43 w 66"/>
              <a:gd name="T11" fmla="*/ 7 h 16"/>
              <a:gd name="T12" fmla="*/ 39 w 66"/>
              <a:gd name="T13" fmla="*/ 8 h 16"/>
              <a:gd name="T14" fmla="*/ 36 w 66"/>
              <a:gd name="T15" fmla="*/ 9 h 16"/>
              <a:gd name="T16" fmla="*/ 33 w 66"/>
              <a:gd name="T17" fmla="*/ 9 h 16"/>
              <a:gd name="T18" fmla="*/ 28 w 66"/>
              <a:gd name="T19" fmla="*/ 9 h 16"/>
              <a:gd name="T20" fmla="*/ 24 w 66"/>
              <a:gd name="T21" fmla="*/ 9 h 16"/>
              <a:gd name="T22" fmla="*/ 19 w 66"/>
              <a:gd name="T23" fmla="*/ 8 h 16"/>
              <a:gd name="T24" fmla="*/ 15 w 66"/>
              <a:gd name="T25" fmla="*/ 7 h 16"/>
              <a:gd name="T26" fmla="*/ 10 w 66"/>
              <a:gd name="T27" fmla="*/ 5 h 16"/>
              <a:gd name="T28" fmla="*/ 5 w 66"/>
              <a:gd name="T29" fmla="*/ 4 h 16"/>
              <a:gd name="T30" fmla="*/ 2 w 66"/>
              <a:gd name="T31" fmla="*/ 1 h 16"/>
              <a:gd name="T32" fmla="*/ 3 w 66"/>
              <a:gd name="T33" fmla="*/ 2 h 16"/>
              <a:gd name="T34" fmla="*/ 7 w 66"/>
              <a:gd name="T35" fmla="*/ 6 h 16"/>
              <a:gd name="T36" fmla="*/ 12 w 66"/>
              <a:gd name="T37" fmla="*/ 9 h 16"/>
              <a:gd name="T38" fmla="*/ 16 w 66"/>
              <a:gd name="T39" fmla="*/ 11 h 16"/>
              <a:gd name="T40" fmla="*/ 19 w 66"/>
              <a:gd name="T41" fmla="*/ 13 h 16"/>
              <a:gd name="T42" fmla="*/ 23 w 66"/>
              <a:gd name="T43" fmla="*/ 14 h 16"/>
              <a:gd name="T44" fmla="*/ 27 w 66"/>
              <a:gd name="T45" fmla="*/ 14 h 16"/>
              <a:gd name="T46" fmla="*/ 30 w 66"/>
              <a:gd name="T47" fmla="*/ 14 h 16"/>
              <a:gd name="T48" fmla="*/ 35 w 66"/>
              <a:gd name="T49" fmla="*/ 14 h 16"/>
              <a:gd name="T50" fmla="*/ 39 w 66"/>
              <a:gd name="T51" fmla="*/ 13 h 16"/>
              <a:gd name="T52" fmla="*/ 48 w 66"/>
              <a:gd name="T53" fmla="*/ 13 h 16"/>
              <a:gd name="T54" fmla="*/ 52 w 66"/>
              <a:gd name="T55" fmla="*/ 14 h 16"/>
              <a:gd name="T56" fmla="*/ 57 w 66"/>
              <a:gd name="T57" fmla="*/ 14 h 16"/>
              <a:gd name="T58" fmla="*/ 60 w 66"/>
              <a:gd name="T59" fmla="*/ 14 h 16"/>
              <a:gd name="T60" fmla="*/ 64 w 66"/>
              <a:gd name="T61" fmla="*/ 14 h 16"/>
              <a:gd name="T62" fmla="*/ 65 w 66"/>
              <a:gd name="T6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16">
                <a:moveTo>
                  <a:pt x="65" y="15"/>
                </a:moveTo>
                <a:lnTo>
                  <a:pt x="63" y="13"/>
                </a:lnTo>
                <a:lnTo>
                  <a:pt x="61" y="11"/>
                </a:lnTo>
                <a:lnTo>
                  <a:pt x="60" y="10"/>
                </a:lnTo>
                <a:lnTo>
                  <a:pt x="58" y="9"/>
                </a:lnTo>
                <a:lnTo>
                  <a:pt x="55" y="8"/>
                </a:lnTo>
                <a:lnTo>
                  <a:pt x="53" y="8"/>
                </a:lnTo>
                <a:lnTo>
                  <a:pt x="51" y="7"/>
                </a:lnTo>
                <a:lnTo>
                  <a:pt x="49" y="7"/>
                </a:lnTo>
                <a:lnTo>
                  <a:pt x="47" y="7"/>
                </a:lnTo>
                <a:lnTo>
                  <a:pt x="45" y="7"/>
                </a:lnTo>
                <a:lnTo>
                  <a:pt x="43" y="7"/>
                </a:lnTo>
                <a:lnTo>
                  <a:pt x="41" y="8"/>
                </a:lnTo>
                <a:lnTo>
                  <a:pt x="39" y="8"/>
                </a:lnTo>
                <a:lnTo>
                  <a:pt x="38" y="9"/>
                </a:lnTo>
                <a:lnTo>
                  <a:pt x="36" y="9"/>
                </a:lnTo>
                <a:lnTo>
                  <a:pt x="35" y="9"/>
                </a:lnTo>
                <a:lnTo>
                  <a:pt x="33" y="9"/>
                </a:lnTo>
                <a:lnTo>
                  <a:pt x="31" y="9"/>
                </a:lnTo>
                <a:lnTo>
                  <a:pt x="28" y="9"/>
                </a:lnTo>
                <a:lnTo>
                  <a:pt x="27" y="9"/>
                </a:lnTo>
                <a:lnTo>
                  <a:pt x="24" y="9"/>
                </a:lnTo>
                <a:lnTo>
                  <a:pt x="22" y="9"/>
                </a:lnTo>
                <a:lnTo>
                  <a:pt x="19" y="8"/>
                </a:lnTo>
                <a:lnTo>
                  <a:pt x="16" y="7"/>
                </a:lnTo>
                <a:lnTo>
                  <a:pt x="15" y="7"/>
                </a:lnTo>
                <a:lnTo>
                  <a:pt x="12" y="6"/>
                </a:lnTo>
                <a:lnTo>
                  <a:pt x="10" y="5"/>
                </a:lnTo>
                <a:lnTo>
                  <a:pt x="7" y="4"/>
                </a:lnTo>
                <a:lnTo>
                  <a:pt x="5" y="4"/>
                </a:lnTo>
                <a:lnTo>
                  <a:pt x="4" y="2"/>
                </a:lnTo>
                <a:lnTo>
                  <a:pt x="2" y="1"/>
                </a:lnTo>
                <a:lnTo>
                  <a:pt x="0" y="0"/>
                </a:lnTo>
                <a:lnTo>
                  <a:pt x="3" y="2"/>
                </a:lnTo>
                <a:lnTo>
                  <a:pt x="5" y="4"/>
                </a:lnTo>
                <a:lnTo>
                  <a:pt x="7" y="6"/>
                </a:lnTo>
                <a:lnTo>
                  <a:pt x="9" y="8"/>
                </a:lnTo>
                <a:lnTo>
                  <a:pt x="12" y="9"/>
                </a:lnTo>
                <a:lnTo>
                  <a:pt x="14" y="10"/>
                </a:lnTo>
                <a:lnTo>
                  <a:pt x="16" y="11"/>
                </a:lnTo>
                <a:lnTo>
                  <a:pt x="17" y="12"/>
                </a:lnTo>
                <a:lnTo>
                  <a:pt x="19" y="13"/>
                </a:lnTo>
                <a:lnTo>
                  <a:pt x="21" y="13"/>
                </a:lnTo>
                <a:lnTo>
                  <a:pt x="23" y="14"/>
                </a:lnTo>
                <a:lnTo>
                  <a:pt x="25" y="14"/>
                </a:lnTo>
                <a:lnTo>
                  <a:pt x="27" y="14"/>
                </a:lnTo>
                <a:lnTo>
                  <a:pt x="28" y="14"/>
                </a:lnTo>
                <a:lnTo>
                  <a:pt x="30" y="14"/>
                </a:lnTo>
                <a:lnTo>
                  <a:pt x="33" y="14"/>
                </a:lnTo>
                <a:lnTo>
                  <a:pt x="35" y="14"/>
                </a:lnTo>
                <a:lnTo>
                  <a:pt x="38" y="13"/>
                </a:lnTo>
                <a:lnTo>
                  <a:pt x="39" y="13"/>
                </a:lnTo>
                <a:lnTo>
                  <a:pt x="42" y="13"/>
                </a:lnTo>
                <a:lnTo>
                  <a:pt x="48" y="13"/>
                </a:lnTo>
                <a:lnTo>
                  <a:pt x="50" y="13"/>
                </a:lnTo>
                <a:lnTo>
                  <a:pt x="52" y="14"/>
                </a:lnTo>
                <a:lnTo>
                  <a:pt x="55" y="14"/>
                </a:lnTo>
                <a:lnTo>
                  <a:pt x="57" y="14"/>
                </a:lnTo>
                <a:lnTo>
                  <a:pt x="59" y="14"/>
                </a:lnTo>
                <a:lnTo>
                  <a:pt x="60" y="14"/>
                </a:lnTo>
                <a:lnTo>
                  <a:pt x="62" y="14"/>
                </a:lnTo>
                <a:lnTo>
                  <a:pt x="64" y="14"/>
                </a:lnTo>
                <a:lnTo>
                  <a:pt x="64" y="15"/>
                </a:lnTo>
                <a:lnTo>
                  <a:pt x="65" y="1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1" name="Freeform 37">
            <a:extLst>
              <a:ext uri="{FF2B5EF4-FFF2-40B4-BE49-F238E27FC236}">
                <a16:creationId xmlns:a16="http://schemas.microsoft.com/office/drawing/2014/main" id="{E8348F4D-B331-B14B-A468-9103541AABF8}"/>
              </a:ext>
            </a:extLst>
          </p:cNvPr>
          <p:cNvSpPr>
            <a:spLocks/>
          </p:cNvSpPr>
          <p:nvPr/>
        </p:nvSpPr>
        <p:spPr bwMode="auto">
          <a:xfrm>
            <a:off x="8470900" y="2239963"/>
            <a:ext cx="57150" cy="82550"/>
          </a:xfrm>
          <a:custGeom>
            <a:avLst/>
            <a:gdLst>
              <a:gd name="T0" fmla="*/ 35 w 36"/>
              <a:gd name="T1" fmla="*/ 12 h 52"/>
              <a:gd name="T2" fmla="*/ 32 w 36"/>
              <a:gd name="T3" fmla="*/ 7 h 52"/>
              <a:gd name="T4" fmla="*/ 28 w 36"/>
              <a:gd name="T5" fmla="*/ 4 h 52"/>
              <a:gd name="T6" fmla="*/ 25 w 36"/>
              <a:gd name="T7" fmla="*/ 2 h 52"/>
              <a:gd name="T8" fmla="*/ 21 w 36"/>
              <a:gd name="T9" fmla="*/ 1 h 52"/>
              <a:gd name="T10" fmla="*/ 18 w 36"/>
              <a:gd name="T11" fmla="*/ 0 h 52"/>
              <a:gd name="T12" fmla="*/ 15 w 36"/>
              <a:gd name="T13" fmla="*/ 1 h 52"/>
              <a:gd name="T14" fmla="*/ 13 w 36"/>
              <a:gd name="T15" fmla="*/ 3 h 52"/>
              <a:gd name="T16" fmla="*/ 10 w 36"/>
              <a:gd name="T17" fmla="*/ 4 h 52"/>
              <a:gd name="T18" fmla="*/ 9 w 36"/>
              <a:gd name="T19" fmla="*/ 8 h 52"/>
              <a:gd name="T20" fmla="*/ 6 w 36"/>
              <a:gd name="T21" fmla="*/ 13 h 52"/>
              <a:gd name="T22" fmla="*/ 4 w 36"/>
              <a:gd name="T23" fmla="*/ 17 h 52"/>
              <a:gd name="T24" fmla="*/ 3 w 36"/>
              <a:gd name="T25" fmla="*/ 22 h 52"/>
              <a:gd name="T26" fmla="*/ 2 w 36"/>
              <a:gd name="T27" fmla="*/ 29 h 52"/>
              <a:gd name="T28" fmla="*/ 1 w 36"/>
              <a:gd name="T29" fmla="*/ 36 h 52"/>
              <a:gd name="T30" fmla="*/ 0 w 36"/>
              <a:gd name="T31" fmla="*/ 43 h 52"/>
              <a:gd name="T32" fmla="*/ 0 w 36"/>
              <a:gd name="T33" fmla="*/ 51 h 52"/>
              <a:gd name="T34" fmla="*/ 1 w 36"/>
              <a:gd name="T35" fmla="*/ 47 h 52"/>
              <a:gd name="T36" fmla="*/ 2 w 36"/>
              <a:gd name="T37" fmla="*/ 44 h 52"/>
              <a:gd name="T38" fmla="*/ 3 w 36"/>
              <a:gd name="T39" fmla="*/ 40 h 52"/>
              <a:gd name="T40" fmla="*/ 3 w 36"/>
              <a:gd name="T41" fmla="*/ 38 h 52"/>
              <a:gd name="T42" fmla="*/ 5 w 36"/>
              <a:gd name="T43" fmla="*/ 35 h 52"/>
              <a:gd name="T44" fmla="*/ 6 w 36"/>
              <a:gd name="T45" fmla="*/ 33 h 52"/>
              <a:gd name="T46" fmla="*/ 7 w 36"/>
              <a:gd name="T47" fmla="*/ 30 h 52"/>
              <a:gd name="T48" fmla="*/ 9 w 36"/>
              <a:gd name="T49" fmla="*/ 29 h 52"/>
              <a:gd name="T50" fmla="*/ 9 w 36"/>
              <a:gd name="T51" fmla="*/ 27 h 52"/>
              <a:gd name="T52" fmla="*/ 10 w 36"/>
              <a:gd name="T53" fmla="*/ 25 h 52"/>
              <a:gd name="T54" fmla="*/ 11 w 36"/>
              <a:gd name="T55" fmla="*/ 23 h 52"/>
              <a:gd name="T56" fmla="*/ 12 w 36"/>
              <a:gd name="T57" fmla="*/ 22 h 52"/>
              <a:gd name="T58" fmla="*/ 13 w 36"/>
              <a:gd name="T59" fmla="*/ 21 h 52"/>
              <a:gd name="T60" fmla="*/ 14 w 36"/>
              <a:gd name="T61" fmla="*/ 18 h 52"/>
              <a:gd name="T62" fmla="*/ 14 w 36"/>
              <a:gd name="T63" fmla="*/ 16 h 52"/>
              <a:gd name="T64" fmla="*/ 15 w 36"/>
              <a:gd name="T65" fmla="*/ 13 h 52"/>
              <a:gd name="T66" fmla="*/ 15 w 36"/>
              <a:gd name="T67" fmla="*/ 12 h 52"/>
              <a:gd name="T68" fmla="*/ 15 w 36"/>
              <a:gd name="T69" fmla="*/ 10 h 52"/>
              <a:gd name="T70" fmla="*/ 16 w 36"/>
              <a:gd name="T71" fmla="*/ 9 h 52"/>
              <a:gd name="T72" fmla="*/ 18 w 36"/>
              <a:gd name="T73" fmla="*/ 8 h 52"/>
              <a:gd name="T74" fmla="*/ 19 w 36"/>
              <a:gd name="T75" fmla="*/ 7 h 52"/>
              <a:gd name="T76" fmla="*/ 20 w 36"/>
              <a:gd name="T77" fmla="*/ 7 h 52"/>
              <a:gd name="T78" fmla="*/ 22 w 36"/>
              <a:gd name="T79" fmla="*/ 7 h 52"/>
              <a:gd name="T80" fmla="*/ 24 w 36"/>
              <a:gd name="T81" fmla="*/ 7 h 52"/>
              <a:gd name="T82" fmla="*/ 26 w 36"/>
              <a:gd name="T83" fmla="*/ 8 h 52"/>
              <a:gd name="T84" fmla="*/ 27 w 36"/>
              <a:gd name="T85" fmla="*/ 8 h 52"/>
              <a:gd name="T86" fmla="*/ 29 w 36"/>
              <a:gd name="T87" fmla="*/ 9 h 52"/>
              <a:gd name="T88" fmla="*/ 31 w 36"/>
              <a:gd name="T89" fmla="*/ 10 h 52"/>
              <a:gd name="T90" fmla="*/ 32 w 36"/>
              <a:gd name="T91" fmla="*/ 10 h 52"/>
              <a:gd name="T92" fmla="*/ 33 w 36"/>
              <a:gd name="T93" fmla="*/ 11 h 52"/>
              <a:gd name="T94" fmla="*/ 35 w 36"/>
              <a:gd name="T9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 h="52">
                <a:moveTo>
                  <a:pt x="35" y="12"/>
                </a:moveTo>
                <a:lnTo>
                  <a:pt x="32" y="7"/>
                </a:lnTo>
                <a:lnTo>
                  <a:pt x="28" y="4"/>
                </a:lnTo>
                <a:lnTo>
                  <a:pt x="25" y="2"/>
                </a:lnTo>
                <a:lnTo>
                  <a:pt x="21" y="1"/>
                </a:lnTo>
                <a:lnTo>
                  <a:pt x="18" y="0"/>
                </a:lnTo>
                <a:lnTo>
                  <a:pt x="15" y="1"/>
                </a:lnTo>
                <a:lnTo>
                  <a:pt x="13" y="3"/>
                </a:lnTo>
                <a:lnTo>
                  <a:pt x="10" y="4"/>
                </a:lnTo>
                <a:lnTo>
                  <a:pt x="9" y="8"/>
                </a:lnTo>
                <a:lnTo>
                  <a:pt x="6" y="13"/>
                </a:lnTo>
                <a:lnTo>
                  <a:pt x="4" y="17"/>
                </a:lnTo>
                <a:lnTo>
                  <a:pt x="3" y="22"/>
                </a:lnTo>
                <a:lnTo>
                  <a:pt x="2" y="29"/>
                </a:lnTo>
                <a:lnTo>
                  <a:pt x="1" y="36"/>
                </a:lnTo>
                <a:lnTo>
                  <a:pt x="0" y="43"/>
                </a:lnTo>
                <a:lnTo>
                  <a:pt x="0" y="51"/>
                </a:lnTo>
                <a:lnTo>
                  <a:pt x="1" y="47"/>
                </a:lnTo>
                <a:lnTo>
                  <a:pt x="2" y="44"/>
                </a:lnTo>
                <a:lnTo>
                  <a:pt x="3" y="40"/>
                </a:lnTo>
                <a:lnTo>
                  <a:pt x="3" y="38"/>
                </a:lnTo>
                <a:lnTo>
                  <a:pt x="5" y="35"/>
                </a:lnTo>
                <a:lnTo>
                  <a:pt x="6" y="33"/>
                </a:lnTo>
                <a:lnTo>
                  <a:pt x="7" y="30"/>
                </a:lnTo>
                <a:lnTo>
                  <a:pt x="9" y="29"/>
                </a:lnTo>
                <a:lnTo>
                  <a:pt x="9" y="27"/>
                </a:lnTo>
                <a:lnTo>
                  <a:pt x="10" y="25"/>
                </a:lnTo>
                <a:lnTo>
                  <a:pt x="11" y="23"/>
                </a:lnTo>
                <a:lnTo>
                  <a:pt x="12" y="22"/>
                </a:lnTo>
                <a:lnTo>
                  <a:pt x="13" y="21"/>
                </a:lnTo>
                <a:lnTo>
                  <a:pt x="14" y="18"/>
                </a:lnTo>
                <a:lnTo>
                  <a:pt x="14" y="16"/>
                </a:lnTo>
                <a:lnTo>
                  <a:pt x="15" y="13"/>
                </a:lnTo>
                <a:lnTo>
                  <a:pt x="15" y="12"/>
                </a:lnTo>
                <a:lnTo>
                  <a:pt x="15" y="10"/>
                </a:lnTo>
                <a:lnTo>
                  <a:pt x="16" y="9"/>
                </a:lnTo>
                <a:lnTo>
                  <a:pt x="18" y="8"/>
                </a:lnTo>
                <a:lnTo>
                  <a:pt x="19" y="7"/>
                </a:lnTo>
                <a:lnTo>
                  <a:pt x="20" y="7"/>
                </a:lnTo>
                <a:lnTo>
                  <a:pt x="22" y="7"/>
                </a:lnTo>
                <a:lnTo>
                  <a:pt x="24" y="7"/>
                </a:lnTo>
                <a:lnTo>
                  <a:pt x="26" y="8"/>
                </a:lnTo>
                <a:lnTo>
                  <a:pt x="27" y="8"/>
                </a:lnTo>
                <a:lnTo>
                  <a:pt x="29" y="9"/>
                </a:lnTo>
                <a:lnTo>
                  <a:pt x="31" y="10"/>
                </a:lnTo>
                <a:lnTo>
                  <a:pt x="32" y="10"/>
                </a:lnTo>
                <a:lnTo>
                  <a:pt x="33" y="11"/>
                </a:lnTo>
                <a:lnTo>
                  <a:pt x="35" y="12"/>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2" name="Freeform 38">
            <a:extLst>
              <a:ext uri="{FF2B5EF4-FFF2-40B4-BE49-F238E27FC236}">
                <a16:creationId xmlns:a16="http://schemas.microsoft.com/office/drawing/2014/main" id="{C3BF2569-3134-0A48-951B-B70D7829378D}"/>
              </a:ext>
            </a:extLst>
          </p:cNvPr>
          <p:cNvSpPr>
            <a:spLocks/>
          </p:cNvSpPr>
          <p:nvPr/>
        </p:nvSpPr>
        <p:spPr bwMode="auto">
          <a:xfrm>
            <a:off x="8494713" y="2274889"/>
            <a:ext cx="68262" cy="161925"/>
          </a:xfrm>
          <a:custGeom>
            <a:avLst/>
            <a:gdLst>
              <a:gd name="T0" fmla="*/ 32 w 43"/>
              <a:gd name="T1" fmla="*/ 2 h 102"/>
              <a:gd name="T2" fmla="*/ 34 w 43"/>
              <a:gd name="T3" fmla="*/ 6 h 102"/>
              <a:gd name="T4" fmla="*/ 33 w 43"/>
              <a:gd name="T5" fmla="*/ 8 h 102"/>
              <a:gd name="T6" fmla="*/ 32 w 43"/>
              <a:gd name="T7" fmla="*/ 10 h 102"/>
              <a:gd name="T8" fmla="*/ 31 w 43"/>
              <a:gd name="T9" fmla="*/ 13 h 102"/>
              <a:gd name="T10" fmla="*/ 31 w 43"/>
              <a:gd name="T11" fmla="*/ 18 h 102"/>
              <a:gd name="T12" fmla="*/ 32 w 43"/>
              <a:gd name="T13" fmla="*/ 23 h 102"/>
              <a:gd name="T14" fmla="*/ 35 w 43"/>
              <a:gd name="T15" fmla="*/ 30 h 102"/>
              <a:gd name="T16" fmla="*/ 38 w 43"/>
              <a:gd name="T17" fmla="*/ 35 h 102"/>
              <a:gd name="T18" fmla="*/ 39 w 43"/>
              <a:gd name="T19" fmla="*/ 39 h 102"/>
              <a:gd name="T20" fmla="*/ 34 w 43"/>
              <a:gd name="T21" fmla="*/ 42 h 102"/>
              <a:gd name="T22" fmla="*/ 29 w 43"/>
              <a:gd name="T23" fmla="*/ 49 h 102"/>
              <a:gd name="T24" fmla="*/ 27 w 43"/>
              <a:gd name="T25" fmla="*/ 59 h 102"/>
              <a:gd name="T26" fmla="*/ 28 w 43"/>
              <a:gd name="T27" fmla="*/ 70 h 102"/>
              <a:gd name="T28" fmla="*/ 33 w 43"/>
              <a:gd name="T29" fmla="*/ 78 h 102"/>
              <a:gd name="T30" fmla="*/ 40 w 43"/>
              <a:gd name="T31" fmla="*/ 84 h 102"/>
              <a:gd name="T32" fmla="*/ 42 w 43"/>
              <a:gd name="T33" fmla="*/ 91 h 102"/>
              <a:gd name="T34" fmla="*/ 41 w 43"/>
              <a:gd name="T35" fmla="*/ 96 h 102"/>
              <a:gd name="T36" fmla="*/ 38 w 43"/>
              <a:gd name="T37" fmla="*/ 101 h 102"/>
              <a:gd name="T38" fmla="*/ 34 w 43"/>
              <a:gd name="T39" fmla="*/ 101 h 102"/>
              <a:gd name="T40" fmla="*/ 32 w 43"/>
              <a:gd name="T41" fmla="*/ 95 h 102"/>
              <a:gd name="T42" fmla="*/ 26 w 43"/>
              <a:gd name="T43" fmla="*/ 87 h 102"/>
              <a:gd name="T44" fmla="*/ 23 w 43"/>
              <a:gd name="T45" fmla="*/ 80 h 102"/>
              <a:gd name="T46" fmla="*/ 19 w 43"/>
              <a:gd name="T47" fmla="*/ 75 h 102"/>
              <a:gd name="T48" fmla="*/ 15 w 43"/>
              <a:gd name="T49" fmla="*/ 71 h 102"/>
              <a:gd name="T50" fmla="*/ 11 w 43"/>
              <a:gd name="T51" fmla="*/ 68 h 102"/>
              <a:gd name="T52" fmla="*/ 8 w 43"/>
              <a:gd name="T53" fmla="*/ 66 h 102"/>
              <a:gd name="T54" fmla="*/ 4 w 43"/>
              <a:gd name="T55" fmla="*/ 62 h 102"/>
              <a:gd name="T56" fmla="*/ 1 w 43"/>
              <a:gd name="T57" fmla="*/ 57 h 102"/>
              <a:gd name="T58" fmla="*/ 0 w 43"/>
              <a:gd name="T59" fmla="*/ 50 h 102"/>
              <a:gd name="T60" fmla="*/ 2 w 43"/>
              <a:gd name="T61" fmla="*/ 41 h 102"/>
              <a:gd name="T62" fmla="*/ 5 w 43"/>
              <a:gd name="T63" fmla="*/ 32 h 102"/>
              <a:gd name="T64" fmla="*/ 11 w 43"/>
              <a:gd name="T65" fmla="*/ 27 h 102"/>
              <a:gd name="T66" fmla="*/ 15 w 43"/>
              <a:gd name="T67" fmla="*/ 24 h 102"/>
              <a:gd name="T68" fmla="*/ 19 w 43"/>
              <a:gd name="T69" fmla="*/ 23 h 102"/>
              <a:gd name="T70" fmla="*/ 24 w 43"/>
              <a:gd name="T71" fmla="*/ 23 h 102"/>
              <a:gd name="T72" fmla="*/ 27 w 43"/>
              <a:gd name="T73" fmla="*/ 24 h 102"/>
              <a:gd name="T74" fmla="*/ 29 w 43"/>
              <a:gd name="T75" fmla="*/ 22 h 102"/>
              <a:gd name="T76" fmla="*/ 29 w 43"/>
              <a:gd name="T77" fmla="*/ 19 h 102"/>
              <a:gd name="T78" fmla="*/ 27 w 43"/>
              <a:gd name="T79" fmla="*/ 15 h 102"/>
              <a:gd name="T80" fmla="*/ 25 w 43"/>
              <a:gd name="T81" fmla="*/ 12 h 102"/>
              <a:gd name="T82" fmla="*/ 23 w 43"/>
              <a:gd name="T83" fmla="*/ 9 h 102"/>
              <a:gd name="T84" fmla="*/ 25 w 43"/>
              <a:gd name="T85" fmla="*/ 8 h 102"/>
              <a:gd name="T86" fmla="*/ 28 w 43"/>
              <a:gd name="T87" fmla="*/ 5 h 102"/>
              <a:gd name="T88" fmla="*/ 31 w 43"/>
              <a:gd name="T89" fmla="*/ 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102">
                <a:moveTo>
                  <a:pt x="31" y="0"/>
                </a:moveTo>
                <a:lnTo>
                  <a:pt x="32" y="1"/>
                </a:lnTo>
                <a:lnTo>
                  <a:pt x="32" y="2"/>
                </a:lnTo>
                <a:lnTo>
                  <a:pt x="33" y="4"/>
                </a:lnTo>
                <a:lnTo>
                  <a:pt x="34" y="5"/>
                </a:lnTo>
                <a:lnTo>
                  <a:pt x="34" y="6"/>
                </a:lnTo>
                <a:lnTo>
                  <a:pt x="34" y="7"/>
                </a:lnTo>
                <a:lnTo>
                  <a:pt x="34" y="8"/>
                </a:lnTo>
                <a:lnTo>
                  <a:pt x="33" y="8"/>
                </a:lnTo>
                <a:lnTo>
                  <a:pt x="33" y="8"/>
                </a:lnTo>
                <a:lnTo>
                  <a:pt x="32" y="9"/>
                </a:lnTo>
                <a:lnTo>
                  <a:pt x="32" y="10"/>
                </a:lnTo>
                <a:lnTo>
                  <a:pt x="32" y="11"/>
                </a:lnTo>
                <a:lnTo>
                  <a:pt x="31" y="12"/>
                </a:lnTo>
                <a:lnTo>
                  <a:pt x="31" y="13"/>
                </a:lnTo>
                <a:lnTo>
                  <a:pt x="30" y="15"/>
                </a:lnTo>
                <a:lnTo>
                  <a:pt x="31" y="16"/>
                </a:lnTo>
                <a:lnTo>
                  <a:pt x="31" y="18"/>
                </a:lnTo>
                <a:lnTo>
                  <a:pt x="31" y="19"/>
                </a:lnTo>
                <a:lnTo>
                  <a:pt x="32" y="21"/>
                </a:lnTo>
                <a:lnTo>
                  <a:pt x="32" y="23"/>
                </a:lnTo>
                <a:lnTo>
                  <a:pt x="32" y="25"/>
                </a:lnTo>
                <a:lnTo>
                  <a:pt x="34" y="28"/>
                </a:lnTo>
                <a:lnTo>
                  <a:pt x="35" y="30"/>
                </a:lnTo>
                <a:lnTo>
                  <a:pt x="36" y="32"/>
                </a:lnTo>
                <a:lnTo>
                  <a:pt x="37" y="33"/>
                </a:lnTo>
                <a:lnTo>
                  <a:pt x="38" y="35"/>
                </a:lnTo>
                <a:lnTo>
                  <a:pt x="39" y="37"/>
                </a:lnTo>
                <a:lnTo>
                  <a:pt x="39" y="38"/>
                </a:lnTo>
                <a:lnTo>
                  <a:pt x="39" y="39"/>
                </a:lnTo>
                <a:lnTo>
                  <a:pt x="38" y="39"/>
                </a:lnTo>
                <a:lnTo>
                  <a:pt x="36" y="40"/>
                </a:lnTo>
                <a:lnTo>
                  <a:pt x="34" y="42"/>
                </a:lnTo>
                <a:lnTo>
                  <a:pt x="32" y="43"/>
                </a:lnTo>
                <a:lnTo>
                  <a:pt x="31" y="46"/>
                </a:lnTo>
                <a:lnTo>
                  <a:pt x="29" y="49"/>
                </a:lnTo>
                <a:lnTo>
                  <a:pt x="28" y="53"/>
                </a:lnTo>
                <a:lnTo>
                  <a:pt x="27" y="56"/>
                </a:lnTo>
                <a:lnTo>
                  <a:pt x="27" y="59"/>
                </a:lnTo>
                <a:lnTo>
                  <a:pt x="27" y="63"/>
                </a:lnTo>
                <a:lnTo>
                  <a:pt x="27" y="67"/>
                </a:lnTo>
                <a:lnTo>
                  <a:pt x="28" y="70"/>
                </a:lnTo>
                <a:lnTo>
                  <a:pt x="29" y="74"/>
                </a:lnTo>
                <a:lnTo>
                  <a:pt x="31" y="76"/>
                </a:lnTo>
                <a:lnTo>
                  <a:pt x="33" y="78"/>
                </a:lnTo>
                <a:lnTo>
                  <a:pt x="36" y="80"/>
                </a:lnTo>
                <a:lnTo>
                  <a:pt x="39" y="82"/>
                </a:lnTo>
                <a:lnTo>
                  <a:pt x="40" y="84"/>
                </a:lnTo>
                <a:lnTo>
                  <a:pt x="41" y="86"/>
                </a:lnTo>
                <a:lnTo>
                  <a:pt x="42" y="88"/>
                </a:lnTo>
                <a:lnTo>
                  <a:pt x="42" y="91"/>
                </a:lnTo>
                <a:lnTo>
                  <a:pt x="42" y="93"/>
                </a:lnTo>
                <a:lnTo>
                  <a:pt x="42" y="94"/>
                </a:lnTo>
                <a:lnTo>
                  <a:pt x="41" y="96"/>
                </a:lnTo>
                <a:lnTo>
                  <a:pt x="40" y="98"/>
                </a:lnTo>
                <a:lnTo>
                  <a:pt x="39" y="100"/>
                </a:lnTo>
                <a:lnTo>
                  <a:pt x="38" y="101"/>
                </a:lnTo>
                <a:lnTo>
                  <a:pt x="37" y="101"/>
                </a:lnTo>
                <a:lnTo>
                  <a:pt x="35" y="101"/>
                </a:lnTo>
                <a:lnTo>
                  <a:pt x="34" y="101"/>
                </a:lnTo>
                <a:lnTo>
                  <a:pt x="33" y="100"/>
                </a:lnTo>
                <a:lnTo>
                  <a:pt x="32" y="98"/>
                </a:lnTo>
                <a:lnTo>
                  <a:pt x="32" y="95"/>
                </a:lnTo>
                <a:lnTo>
                  <a:pt x="29" y="92"/>
                </a:lnTo>
                <a:lnTo>
                  <a:pt x="28" y="89"/>
                </a:lnTo>
                <a:lnTo>
                  <a:pt x="26" y="87"/>
                </a:lnTo>
                <a:lnTo>
                  <a:pt x="25" y="85"/>
                </a:lnTo>
                <a:lnTo>
                  <a:pt x="25" y="82"/>
                </a:lnTo>
                <a:lnTo>
                  <a:pt x="23" y="80"/>
                </a:lnTo>
                <a:lnTo>
                  <a:pt x="22" y="78"/>
                </a:lnTo>
                <a:lnTo>
                  <a:pt x="20" y="76"/>
                </a:lnTo>
                <a:lnTo>
                  <a:pt x="19" y="75"/>
                </a:lnTo>
                <a:lnTo>
                  <a:pt x="18" y="73"/>
                </a:lnTo>
                <a:lnTo>
                  <a:pt x="17" y="72"/>
                </a:lnTo>
                <a:lnTo>
                  <a:pt x="15" y="71"/>
                </a:lnTo>
                <a:lnTo>
                  <a:pt x="14" y="69"/>
                </a:lnTo>
                <a:lnTo>
                  <a:pt x="12" y="69"/>
                </a:lnTo>
                <a:lnTo>
                  <a:pt x="11" y="68"/>
                </a:lnTo>
                <a:lnTo>
                  <a:pt x="10" y="67"/>
                </a:lnTo>
                <a:lnTo>
                  <a:pt x="9" y="67"/>
                </a:lnTo>
                <a:lnTo>
                  <a:pt x="8" y="66"/>
                </a:lnTo>
                <a:lnTo>
                  <a:pt x="6" y="65"/>
                </a:lnTo>
                <a:lnTo>
                  <a:pt x="5" y="63"/>
                </a:lnTo>
                <a:lnTo>
                  <a:pt x="4" y="62"/>
                </a:lnTo>
                <a:lnTo>
                  <a:pt x="3" y="60"/>
                </a:lnTo>
                <a:lnTo>
                  <a:pt x="2" y="59"/>
                </a:lnTo>
                <a:lnTo>
                  <a:pt x="1" y="57"/>
                </a:lnTo>
                <a:lnTo>
                  <a:pt x="0" y="55"/>
                </a:lnTo>
                <a:lnTo>
                  <a:pt x="0" y="53"/>
                </a:lnTo>
                <a:lnTo>
                  <a:pt x="0" y="50"/>
                </a:lnTo>
                <a:lnTo>
                  <a:pt x="0" y="47"/>
                </a:lnTo>
                <a:lnTo>
                  <a:pt x="1" y="44"/>
                </a:lnTo>
                <a:lnTo>
                  <a:pt x="2" y="41"/>
                </a:lnTo>
                <a:lnTo>
                  <a:pt x="3" y="38"/>
                </a:lnTo>
                <a:lnTo>
                  <a:pt x="4" y="35"/>
                </a:lnTo>
                <a:lnTo>
                  <a:pt x="5" y="32"/>
                </a:lnTo>
                <a:lnTo>
                  <a:pt x="7" y="30"/>
                </a:lnTo>
                <a:lnTo>
                  <a:pt x="9" y="28"/>
                </a:lnTo>
                <a:lnTo>
                  <a:pt x="11" y="27"/>
                </a:lnTo>
                <a:lnTo>
                  <a:pt x="11" y="25"/>
                </a:lnTo>
                <a:lnTo>
                  <a:pt x="13" y="25"/>
                </a:lnTo>
                <a:lnTo>
                  <a:pt x="15" y="24"/>
                </a:lnTo>
                <a:lnTo>
                  <a:pt x="16" y="24"/>
                </a:lnTo>
                <a:lnTo>
                  <a:pt x="18" y="23"/>
                </a:lnTo>
                <a:lnTo>
                  <a:pt x="19" y="23"/>
                </a:lnTo>
                <a:lnTo>
                  <a:pt x="21" y="23"/>
                </a:lnTo>
                <a:lnTo>
                  <a:pt x="22" y="23"/>
                </a:lnTo>
                <a:lnTo>
                  <a:pt x="24" y="23"/>
                </a:lnTo>
                <a:lnTo>
                  <a:pt x="25" y="24"/>
                </a:lnTo>
                <a:lnTo>
                  <a:pt x="26" y="24"/>
                </a:lnTo>
                <a:lnTo>
                  <a:pt x="27" y="24"/>
                </a:lnTo>
                <a:lnTo>
                  <a:pt x="28" y="24"/>
                </a:lnTo>
                <a:lnTo>
                  <a:pt x="29" y="23"/>
                </a:lnTo>
                <a:lnTo>
                  <a:pt x="29" y="22"/>
                </a:lnTo>
                <a:lnTo>
                  <a:pt x="29" y="21"/>
                </a:lnTo>
                <a:lnTo>
                  <a:pt x="29" y="20"/>
                </a:lnTo>
                <a:lnTo>
                  <a:pt x="29" y="19"/>
                </a:lnTo>
                <a:lnTo>
                  <a:pt x="28" y="17"/>
                </a:lnTo>
                <a:lnTo>
                  <a:pt x="27" y="16"/>
                </a:lnTo>
                <a:lnTo>
                  <a:pt x="27" y="15"/>
                </a:lnTo>
                <a:lnTo>
                  <a:pt x="26" y="14"/>
                </a:lnTo>
                <a:lnTo>
                  <a:pt x="25" y="13"/>
                </a:lnTo>
                <a:lnTo>
                  <a:pt x="25" y="12"/>
                </a:lnTo>
                <a:lnTo>
                  <a:pt x="23" y="11"/>
                </a:lnTo>
                <a:lnTo>
                  <a:pt x="22" y="10"/>
                </a:lnTo>
                <a:lnTo>
                  <a:pt x="23" y="9"/>
                </a:lnTo>
                <a:lnTo>
                  <a:pt x="23" y="8"/>
                </a:lnTo>
                <a:lnTo>
                  <a:pt x="24" y="8"/>
                </a:lnTo>
                <a:lnTo>
                  <a:pt x="25" y="8"/>
                </a:lnTo>
                <a:lnTo>
                  <a:pt x="26" y="7"/>
                </a:lnTo>
                <a:lnTo>
                  <a:pt x="27" y="6"/>
                </a:lnTo>
                <a:lnTo>
                  <a:pt x="28" y="5"/>
                </a:lnTo>
                <a:lnTo>
                  <a:pt x="29" y="4"/>
                </a:lnTo>
                <a:lnTo>
                  <a:pt x="30" y="3"/>
                </a:lnTo>
                <a:lnTo>
                  <a:pt x="31" y="2"/>
                </a:lnTo>
                <a:lnTo>
                  <a:pt x="31" y="1"/>
                </a:lnTo>
                <a:lnTo>
                  <a:pt x="31" y="0"/>
                </a:lnTo>
              </a:path>
            </a:pathLst>
          </a:custGeom>
          <a:solidFill>
            <a:srgbClr val="E5B2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3" name="Freeform 39">
            <a:extLst>
              <a:ext uri="{FF2B5EF4-FFF2-40B4-BE49-F238E27FC236}">
                <a16:creationId xmlns:a16="http://schemas.microsoft.com/office/drawing/2014/main" id="{1EBA356E-4ABB-684B-9854-A719BEBE1357}"/>
              </a:ext>
            </a:extLst>
          </p:cNvPr>
          <p:cNvSpPr>
            <a:spLocks/>
          </p:cNvSpPr>
          <p:nvPr/>
        </p:nvSpPr>
        <p:spPr bwMode="auto">
          <a:xfrm>
            <a:off x="8507413" y="2319338"/>
            <a:ext cx="49212" cy="107950"/>
          </a:xfrm>
          <a:custGeom>
            <a:avLst/>
            <a:gdLst>
              <a:gd name="T0" fmla="*/ 20 w 31"/>
              <a:gd name="T1" fmla="*/ 0 h 68"/>
              <a:gd name="T2" fmla="*/ 16 w 31"/>
              <a:gd name="T3" fmla="*/ 0 h 68"/>
              <a:gd name="T4" fmla="*/ 12 w 31"/>
              <a:gd name="T5" fmla="*/ 1 h 68"/>
              <a:gd name="T6" fmla="*/ 8 w 31"/>
              <a:gd name="T7" fmla="*/ 3 h 68"/>
              <a:gd name="T8" fmla="*/ 5 w 31"/>
              <a:gd name="T9" fmla="*/ 6 h 68"/>
              <a:gd name="T10" fmla="*/ 3 w 31"/>
              <a:gd name="T11" fmla="*/ 10 h 68"/>
              <a:gd name="T12" fmla="*/ 1 w 31"/>
              <a:gd name="T13" fmla="*/ 15 h 68"/>
              <a:gd name="T14" fmla="*/ 0 w 31"/>
              <a:gd name="T15" fmla="*/ 20 h 68"/>
              <a:gd name="T16" fmla="*/ 0 w 31"/>
              <a:gd name="T17" fmla="*/ 27 h 68"/>
              <a:gd name="T18" fmla="*/ 0 w 31"/>
              <a:gd name="T19" fmla="*/ 30 h 68"/>
              <a:gd name="T20" fmla="*/ 0 w 31"/>
              <a:gd name="T21" fmla="*/ 34 h 68"/>
              <a:gd name="T22" fmla="*/ 1 w 31"/>
              <a:gd name="T23" fmla="*/ 36 h 68"/>
              <a:gd name="T24" fmla="*/ 2 w 31"/>
              <a:gd name="T25" fmla="*/ 38 h 68"/>
              <a:gd name="T26" fmla="*/ 3 w 31"/>
              <a:gd name="T27" fmla="*/ 39 h 68"/>
              <a:gd name="T28" fmla="*/ 5 w 31"/>
              <a:gd name="T29" fmla="*/ 40 h 68"/>
              <a:gd name="T30" fmla="*/ 8 w 31"/>
              <a:gd name="T31" fmla="*/ 42 h 68"/>
              <a:gd name="T32" fmla="*/ 9 w 31"/>
              <a:gd name="T33" fmla="*/ 44 h 68"/>
              <a:gd name="T34" fmla="*/ 12 w 31"/>
              <a:gd name="T35" fmla="*/ 46 h 68"/>
              <a:gd name="T36" fmla="*/ 13 w 31"/>
              <a:gd name="T37" fmla="*/ 49 h 68"/>
              <a:gd name="T38" fmla="*/ 16 w 31"/>
              <a:gd name="T39" fmla="*/ 52 h 68"/>
              <a:gd name="T40" fmla="*/ 18 w 31"/>
              <a:gd name="T41" fmla="*/ 55 h 68"/>
              <a:gd name="T42" fmla="*/ 19 w 31"/>
              <a:gd name="T43" fmla="*/ 60 h 68"/>
              <a:gd name="T44" fmla="*/ 20 w 31"/>
              <a:gd name="T45" fmla="*/ 62 h 68"/>
              <a:gd name="T46" fmla="*/ 22 w 31"/>
              <a:gd name="T47" fmla="*/ 65 h 68"/>
              <a:gd name="T48" fmla="*/ 23 w 31"/>
              <a:gd name="T49" fmla="*/ 67 h 68"/>
              <a:gd name="T50" fmla="*/ 25 w 31"/>
              <a:gd name="T51" fmla="*/ 67 h 68"/>
              <a:gd name="T52" fmla="*/ 27 w 31"/>
              <a:gd name="T53" fmla="*/ 67 h 68"/>
              <a:gd name="T54" fmla="*/ 29 w 31"/>
              <a:gd name="T55" fmla="*/ 65 h 68"/>
              <a:gd name="T56" fmla="*/ 30 w 31"/>
              <a:gd name="T57" fmla="*/ 62 h 68"/>
              <a:gd name="T58" fmla="*/ 29 w 31"/>
              <a:gd name="T59" fmla="*/ 60 h 68"/>
              <a:gd name="T60" fmla="*/ 28 w 31"/>
              <a:gd name="T61" fmla="*/ 56 h 68"/>
              <a:gd name="T62" fmla="*/ 26 w 31"/>
              <a:gd name="T63" fmla="*/ 52 h 68"/>
              <a:gd name="T64" fmla="*/ 23 w 31"/>
              <a:gd name="T65" fmla="*/ 49 h 68"/>
              <a:gd name="T66" fmla="*/ 22 w 31"/>
              <a:gd name="T67" fmla="*/ 45 h 68"/>
              <a:gd name="T68" fmla="*/ 20 w 31"/>
              <a:gd name="T69" fmla="*/ 41 h 68"/>
              <a:gd name="T70" fmla="*/ 19 w 31"/>
              <a:gd name="T71" fmla="*/ 38 h 68"/>
              <a:gd name="T72" fmla="*/ 18 w 31"/>
              <a:gd name="T73" fmla="*/ 33 h 68"/>
              <a:gd name="T74" fmla="*/ 20 w 31"/>
              <a:gd name="T75" fmla="*/ 27 h 68"/>
              <a:gd name="T76" fmla="*/ 23 w 31"/>
              <a:gd name="T77" fmla="*/ 20 h 68"/>
              <a:gd name="T78" fmla="*/ 18 w 31"/>
              <a:gd name="T79" fmla="*/ 22 h 68"/>
              <a:gd name="T80" fmla="*/ 17 w 31"/>
              <a:gd name="T81" fmla="*/ 26 h 68"/>
              <a:gd name="T82" fmla="*/ 15 w 31"/>
              <a:gd name="T83" fmla="*/ 29 h 68"/>
              <a:gd name="T84" fmla="*/ 15 w 31"/>
              <a:gd name="T85" fmla="*/ 34 h 68"/>
              <a:gd name="T86" fmla="*/ 15 w 31"/>
              <a:gd name="T87" fmla="*/ 38 h 68"/>
              <a:gd name="T88" fmla="*/ 16 w 31"/>
              <a:gd name="T89" fmla="*/ 41 h 68"/>
              <a:gd name="T90" fmla="*/ 16 w 31"/>
              <a:gd name="T91" fmla="*/ 43 h 68"/>
              <a:gd name="T92" fmla="*/ 15 w 31"/>
              <a:gd name="T93" fmla="*/ 45 h 68"/>
              <a:gd name="T94" fmla="*/ 13 w 31"/>
              <a:gd name="T95" fmla="*/ 43 h 68"/>
              <a:gd name="T96" fmla="*/ 12 w 31"/>
              <a:gd name="T97" fmla="*/ 39 h 68"/>
              <a:gd name="T98" fmla="*/ 10 w 31"/>
              <a:gd name="T99" fmla="*/ 33 h 68"/>
              <a:gd name="T100" fmla="*/ 10 w 31"/>
              <a:gd name="T101" fmla="*/ 27 h 68"/>
              <a:gd name="T102" fmla="*/ 11 w 31"/>
              <a:gd name="T103" fmla="*/ 19 h 68"/>
              <a:gd name="T104" fmla="*/ 13 w 31"/>
              <a:gd name="T105" fmla="*/ 11 h 68"/>
              <a:gd name="T106" fmla="*/ 19 w 31"/>
              <a:gd name="T10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68">
                <a:moveTo>
                  <a:pt x="23" y="1"/>
                </a:moveTo>
                <a:lnTo>
                  <a:pt x="20" y="0"/>
                </a:lnTo>
                <a:lnTo>
                  <a:pt x="18" y="0"/>
                </a:lnTo>
                <a:lnTo>
                  <a:pt x="16" y="0"/>
                </a:lnTo>
                <a:lnTo>
                  <a:pt x="13" y="0"/>
                </a:lnTo>
                <a:lnTo>
                  <a:pt x="12" y="1"/>
                </a:lnTo>
                <a:lnTo>
                  <a:pt x="10" y="2"/>
                </a:lnTo>
                <a:lnTo>
                  <a:pt x="8" y="3"/>
                </a:lnTo>
                <a:lnTo>
                  <a:pt x="7" y="5"/>
                </a:lnTo>
                <a:lnTo>
                  <a:pt x="5" y="6"/>
                </a:lnTo>
                <a:lnTo>
                  <a:pt x="3" y="8"/>
                </a:lnTo>
                <a:lnTo>
                  <a:pt x="3" y="10"/>
                </a:lnTo>
                <a:lnTo>
                  <a:pt x="2" y="12"/>
                </a:lnTo>
                <a:lnTo>
                  <a:pt x="1" y="15"/>
                </a:lnTo>
                <a:lnTo>
                  <a:pt x="0" y="17"/>
                </a:lnTo>
                <a:lnTo>
                  <a:pt x="0" y="20"/>
                </a:lnTo>
                <a:lnTo>
                  <a:pt x="0" y="24"/>
                </a:lnTo>
                <a:lnTo>
                  <a:pt x="0" y="27"/>
                </a:lnTo>
                <a:lnTo>
                  <a:pt x="0" y="28"/>
                </a:lnTo>
                <a:lnTo>
                  <a:pt x="0" y="30"/>
                </a:lnTo>
                <a:lnTo>
                  <a:pt x="0" y="32"/>
                </a:lnTo>
                <a:lnTo>
                  <a:pt x="0" y="34"/>
                </a:lnTo>
                <a:lnTo>
                  <a:pt x="1" y="35"/>
                </a:lnTo>
                <a:lnTo>
                  <a:pt x="1" y="36"/>
                </a:lnTo>
                <a:lnTo>
                  <a:pt x="2" y="37"/>
                </a:lnTo>
                <a:lnTo>
                  <a:pt x="2" y="38"/>
                </a:lnTo>
                <a:lnTo>
                  <a:pt x="3" y="39"/>
                </a:lnTo>
                <a:lnTo>
                  <a:pt x="3" y="39"/>
                </a:lnTo>
                <a:lnTo>
                  <a:pt x="4" y="39"/>
                </a:lnTo>
                <a:lnTo>
                  <a:pt x="5" y="40"/>
                </a:lnTo>
                <a:lnTo>
                  <a:pt x="6" y="41"/>
                </a:lnTo>
                <a:lnTo>
                  <a:pt x="8" y="42"/>
                </a:lnTo>
                <a:lnTo>
                  <a:pt x="8" y="43"/>
                </a:lnTo>
                <a:lnTo>
                  <a:pt x="9" y="44"/>
                </a:lnTo>
                <a:lnTo>
                  <a:pt x="10" y="45"/>
                </a:lnTo>
                <a:lnTo>
                  <a:pt x="12" y="46"/>
                </a:lnTo>
                <a:lnTo>
                  <a:pt x="13" y="48"/>
                </a:lnTo>
                <a:lnTo>
                  <a:pt x="13" y="49"/>
                </a:lnTo>
                <a:lnTo>
                  <a:pt x="14" y="50"/>
                </a:lnTo>
                <a:lnTo>
                  <a:pt x="16" y="52"/>
                </a:lnTo>
                <a:lnTo>
                  <a:pt x="17" y="54"/>
                </a:lnTo>
                <a:lnTo>
                  <a:pt x="18" y="55"/>
                </a:lnTo>
                <a:lnTo>
                  <a:pt x="18" y="57"/>
                </a:lnTo>
                <a:lnTo>
                  <a:pt x="19" y="60"/>
                </a:lnTo>
                <a:lnTo>
                  <a:pt x="20" y="61"/>
                </a:lnTo>
                <a:lnTo>
                  <a:pt x="20" y="62"/>
                </a:lnTo>
                <a:lnTo>
                  <a:pt x="21" y="64"/>
                </a:lnTo>
                <a:lnTo>
                  <a:pt x="22" y="65"/>
                </a:lnTo>
                <a:lnTo>
                  <a:pt x="23" y="66"/>
                </a:lnTo>
                <a:lnTo>
                  <a:pt x="23" y="67"/>
                </a:lnTo>
                <a:lnTo>
                  <a:pt x="24" y="67"/>
                </a:lnTo>
                <a:lnTo>
                  <a:pt x="25" y="67"/>
                </a:lnTo>
                <a:lnTo>
                  <a:pt x="26" y="67"/>
                </a:lnTo>
                <a:lnTo>
                  <a:pt x="27" y="67"/>
                </a:lnTo>
                <a:lnTo>
                  <a:pt x="28" y="66"/>
                </a:lnTo>
                <a:lnTo>
                  <a:pt x="29" y="65"/>
                </a:lnTo>
                <a:lnTo>
                  <a:pt x="30" y="63"/>
                </a:lnTo>
                <a:lnTo>
                  <a:pt x="30" y="62"/>
                </a:lnTo>
                <a:lnTo>
                  <a:pt x="30" y="61"/>
                </a:lnTo>
                <a:lnTo>
                  <a:pt x="29" y="60"/>
                </a:lnTo>
                <a:lnTo>
                  <a:pt x="28" y="58"/>
                </a:lnTo>
                <a:lnTo>
                  <a:pt x="28" y="56"/>
                </a:lnTo>
                <a:lnTo>
                  <a:pt x="27" y="54"/>
                </a:lnTo>
                <a:lnTo>
                  <a:pt x="26" y="52"/>
                </a:lnTo>
                <a:lnTo>
                  <a:pt x="24" y="50"/>
                </a:lnTo>
                <a:lnTo>
                  <a:pt x="23" y="49"/>
                </a:lnTo>
                <a:lnTo>
                  <a:pt x="23" y="47"/>
                </a:lnTo>
                <a:lnTo>
                  <a:pt x="22" y="45"/>
                </a:lnTo>
                <a:lnTo>
                  <a:pt x="20" y="43"/>
                </a:lnTo>
                <a:lnTo>
                  <a:pt x="20" y="41"/>
                </a:lnTo>
                <a:lnTo>
                  <a:pt x="19" y="39"/>
                </a:lnTo>
                <a:lnTo>
                  <a:pt x="19" y="38"/>
                </a:lnTo>
                <a:lnTo>
                  <a:pt x="18" y="35"/>
                </a:lnTo>
                <a:lnTo>
                  <a:pt x="18" y="33"/>
                </a:lnTo>
                <a:lnTo>
                  <a:pt x="19" y="30"/>
                </a:lnTo>
                <a:lnTo>
                  <a:pt x="20" y="27"/>
                </a:lnTo>
                <a:lnTo>
                  <a:pt x="21" y="24"/>
                </a:lnTo>
                <a:lnTo>
                  <a:pt x="23" y="20"/>
                </a:lnTo>
                <a:lnTo>
                  <a:pt x="20" y="21"/>
                </a:lnTo>
                <a:lnTo>
                  <a:pt x="18" y="22"/>
                </a:lnTo>
                <a:lnTo>
                  <a:pt x="18" y="24"/>
                </a:lnTo>
                <a:lnTo>
                  <a:pt x="17" y="26"/>
                </a:lnTo>
                <a:lnTo>
                  <a:pt x="16" y="28"/>
                </a:lnTo>
                <a:lnTo>
                  <a:pt x="15" y="29"/>
                </a:lnTo>
                <a:lnTo>
                  <a:pt x="15" y="32"/>
                </a:lnTo>
                <a:lnTo>
                  <a:pt x="15" y="34"/>
                </a:lnTo>
                <a:lnTo>
                  <a:pt x="15" y="36"/>
                </a:lnTo>
                <a:lnTo>
                  <a:pt x="15" y="38"/>
                </a:lnTo>
                <a:lnTo>
                  <a:pt x="15" y="39"/>
                </a:lnTo>
                <a:lnTo>
                  <a:pt x="16" y="41"/>
                </a:lnTo>
                <a:lnTo>
                  <a:pt x="16" y="42"/>
                </a:lnTo>
                <a:lnTo>
                  <a:pt x="16" y="43"/>
                </a:lnTo>
                <a:lnTo>
                  <a:pt x="16" y="44"/>
                </a:lnTo>
                <a:lnTo>
                  <a:pt x="15" y="45"/>
                </a:lnTo>
                <a:lnTo>
                  <a:pt x="14" y="44"/>
                </a:lnTo>
                <a:lnTo>
                  <a:pt x="13" y="43"/>
                </a:lnTo>
                <a:lnTo>
                  <a:pt x="12" y="41"/>
                </a:lnTo>
                <a:lnTo>
                  <a:pt x="12" y="39"/>
                </a:lnTo>
                <a:lnTo>
                  <a:pt x="11" y="36"/>
                </a:lnTo>
                <a:lnTo>
                  <a:pt x="10" y="33"/>
                </a:lnTo>
                <a:lnTo>
                  <a:pt x="10" y="30"/>
                </a:lnTo>
                <a:lnTo>
                  <a:pt x="10" y="27"/>
                </a:lnTo>
                <a:lnTo>
                  <a:pt x="10" y="23"/>
                </a:lnTo>
                <a:lnTo>
                  <a:pt x="11" y="19"/>
                </a:lnTo>
                <a:lnTo>
                  <a:pt x="12" y="15"/>
                </a:lnTo>
                <a:lnTo>
                  <a:pt x="13" y="11"/>
                </a:lnTo>
                <a:lnTo>
                  <a:pt x="16" y="7"/>
                </a:lnTo>
                <a:lnTo>
                  <a:pt x="19" y="4"/>
                </a:lnTo>
                <a:lnTo>
                  <a:pt x="23" y="1"/>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4" name="Freeform 40">
            <a:extLst>
              <a:ext uri="{FF2B5EF4-FFF2-40B4-BE49-F238E27FC236}">
                <a16:creationId xmlns:a16="http://schemas.microsoft.com/office/drawing/2014/main" id="{2D0D05D4-B24A-5A41-92FC-4985106226C2}"/>
              </a:ext>
            </a:extLst>
          </p:cNvPr>
          <p:cNvSpPr>
            <a:spLocks/>
          </p:cNvSpPr>
          <p:nvPr/>
        </p:nvSpPr>
        <p:spPr bwMode="auto">
          <a:xfrm>
            <a:off x="8477251" y="2376489"/>
            <a:ext cx="68263" cy="92075"/>
          </a:xfrm>
          <a:custGeom>
            <a:avLst/>
            <a:gdLst>
              <a:gd name="T0" fmla="*/ 2 w 43"/>
              <a:gd name="T1" fmla="*/ 3 h 58"/>
              <a:gd name="T2" fmla="*/ 5 w 43"/>
              <a:gd name="T3" fmla="*/ 8 h 58"/>
              <a:gd name="T4" fmla="*/ 8 w 43"/>
              <a:gd name="T5" fmla="*/ 13 h 58"/>
              <a:gd name="T6" fmla="*/ 11 w 43"/>
              <a:gd name="T7" fmla="*/ 16 h 58"/>
              <a:gd name="T8" fmla="*/ 14 w 43"/>
              <a:gd name="T9" fmla="*/ 19 h 58"/>
              <a:gd name="T10" fmla="*/ 16 w 43"/>
              <a:gd name="T11" fmla="*/ 21 h 58"/>
              <a:gd name="T12" fmla="*/ 18 w 43"/>
              <a:gd name="T13" fmla="*/ 22 h 58"/>
              <a:gd name="T14" fmla="*/ 18 w 43"/>
              <a:gd name="T15" fmla="*/ 20 h 58"/>
              <a:gd name="T16" fmla="*/ 18 w 43"/>
              <a:gd name="T17" fmla="*/ 22 h 58"/>
              <a:gd name="T18" fmla="*/ 20 w 43"/>
              <a:gd name="T19" fmla="*/ 27 h 58"/>
              <a:gd name="T20" fmla="*/ 22 w 43"/>
              <a:gd name="T21" fmla="*/ 33 h 58"/>
              <a:gd name="T22" fmla="*/ 25 w 43"/>
              <a:gd name="T23" fmla="*/ 38 h 58"/>
              <a:gd name="T24" fmla="*/ 29 w 43"/>
              <a:gd name="T25" fmla="*/ 43 h 58"/>
              <a:gd name="T26" fmla="*/ 33 w 43"/>
              <a:gd name="T27" fmla="*/ 48 h 58"/>
              <a:gd name="T28" fmla="*/ 37 w 43"/>
              <a:gd name="T29" fmla="*/ 52 h 58"/>
              <a:gd name="T30" fmla="*/ 40 w 43"/>
              <a:gd name="T31" fmla="*/ 55 h 58"/>
              <a:gd name="T32" fmla="*/ 39 w 43"/>
              <a:gd name="T33" fmla="*/ 55 h 58"/>
              <a:gd name="T34" fmla="*/ 32 w 43"/>
              <a:gd name="T35" fmla="*/ 52 h 58"/>
              <a:gd name="T36" fmla="*/ 27 w 43"/>
              <a:gd name="T37" fmla="*/ 49 h 58"/>
              <a:gd name="T38" fmla="*/ 24 w 43"/>
              <a:gd name="T39" fmla="*/ 45 h 58"/>
              <a:gd name="T40" fmla="*/ 21 w 43"/>
              <a:gd name="T41" fmla="*/ 43 h 58"/>
              <a:gd name="T42" fmla="*/ 19 w 43"/>
              <a:gd name="T43" fmla="*/ 40 h 58"/>
              <a:gd name="T44" fmla="*/ 18 w 43"/>
              <a:gd name="T45" fmla="*/ 37 h 58"/>
              <a:gd name="T46" fmla="*/ 18 w 43"/>
              <a:gd name="T47" fmla="*/ 35 h 58"/>
              <a:gd name="T48" fmla="*/ 18 w 43"/>
              <a:gd name="T49" fmla="*/ 33 h 58"/>
              <a:gd name="T50" fmla="*/ 17 w 43"/>
              <a:gd name="T51" fmla="*/ 33 h 58"/>
              <a:gd name="T52" fmla="*/ 16 w 43"/>
              <a:gd name="T53" fmla="*/ 31 h 58"/>
              <a:gd name="T54" fmla="*/ 14 w 43"/>
              <a:gd name="T55" fmla="*/ 29 h 58"/>
              <a:gd name="T56" fmla="*/ 11 w 43"/>
              <a:gd name="T57" fmla="*/ 26 h 58"/>
              <a:gd name="T58" fmla="*/ 9 w 43"/>
              <a:gd name="T59" fmla="*/ 22 h 58"/>
              <a:gd name="T60" fmla="*/ 5 w 43"/>
              <a:gd name="T61" fmla="*/ 14 h 58"/>
              <a:gd name="T62" fmla="*/ 2 w 43"/>
              <a:gd name="T63"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58">
                <a:moveTo>
                  <a:pt x="0" y="0"/>
                </a:moveTo>
                <a:lnTo>
                  <a:pt x="2" y="3"/>
                </a:lnTo>
                <a:lnTo>
                  <a:pt x="4" y="5"/>
                </a:lnTo>
                <a:lnTo>
                  <a:pt x="5" y="8"/>
                </a:lnTo>
                <a:lnTo>
                  <a:pt x="7" y="11"/>
                </a:lnTo>
                <a:lnTo>
                  <a:pt x="8" y="13"/>
                </a:lnTo>
                <a:lnTo>
                  <a:pt x="10" y="14"/>
                </a:lnTo>
                <a:lnTo>
                  <a:pt x="11" y="16"/>
                </a:lnTo>
                <a:lnTo>
                  <a:pt x="12" y="18"/>
                </a:lnTo>
                <a:lnTo>
                  <a:pt x="14" y="19"/>
                </a:lnTo>
                <a:lnTo>
                  <a:pt x="15" y="20"/>
                </a:lnTo>
                <a:lnTo>
                  <a:pt x="16" y="21"/>
                </a:lnTo>
                <a:lnTo>
                  <a:pt x="17" y="22"/>
                </a:lnTo>
                <a:lnTo>
                  <a:pt x="18" y="22"/>
                </a:lnTo>
                <a:lnTo>
                  <a:pt x="18" y="21"/>
                </a:lnTo>
                <a:lnTo>
                  <a:pt x="18" y="20"/>
                </a:lnTo>
                <a:lnTo>
                  <a:pt x="18" y="19"/>
                </a:lnTo>
                <a:lnTo>
                  <a:pt x="18" y="22"/>
                </a:lnTo>
                <a:lnTo>
                  <a:pt x="19" y="24"/>
                </a:lnTo>
                <a:lnTo>
                  <a:pt x="20" y="27"/>
                </a:lnTo>
                <a:lnTo>
                  <a:pt x="21" y="30"/>
                </a:lnTo>
                <a:lnTo>
                  <a:pt x="22" y="33"/>
                </a:lnTo>
                <a:lnTo>
                  <a:pt x="24" y="35"/>
                </a:lnTo>
                <a:lnTo>
                  <a:pt x="25" y="38"/>
                </a:lnTo>
                <a:lnTo>
                  <a:pt x="27" y="41"/>
                </a:lnTo>
                <a:lnTo>
                  <a:pt x="29" y="43"/>
                </a:lnTo>
                <a:lnTo>
                  <a:pt x="32" y="46"/>
                </a:lnTo>
                <a:lnTo>
                  <a:pt x="33" y="48"/>
                </a:lnTo>
                <a:lnTo>
                  <a:pt x="35" y="51"/>
                </a:lnTo>
                <a:lnTo>
                  <a:pt x="37" y="52"/>
                </a:lnTo>
                <a:lnTo>
                  <a:pt x="39" y="54"/>
                </a:lnTo>
                <a:lnTo>
                  <a:pt x="40" y="55"/>
                </a:lnTo>
                <a:lnTo>
                  <a:pt x="42" y="57"/>
                </a:lnTo>
                <a:lnTo>
                  <a:pt x="39" y="55"/>
                </a:lnTo>
                <a:lnTo>
                  <a:pt x="35" y="53"/>
                </a:lnTo>
                <a:lnTo>
                  <a:pt x="32" y="52"/>
                </a:lnTo>
                <a:lnTo>
                  <a:pt x="30" y="50"/>
                </a:lnTo>
                <a:lnTo>
                  <a:pt x="27" y="49"/>
                </a:lnTo>
                <a:lnTo>
                  <a:pt x="25" y="47"/>
                </a:lnTo>
                <a:lnTo>
                  <a:pt x="24" y="45"/>
                </a:lnTo>
                <a:lnTo>
                  <a:pt x="23" y="44"/>
                </a:lnTo>
                <a:lnTo>
                  <a:pt x="21" y="43"/>
                </a:lnTo>
                <a:lnTo>
                  <a:pt x="20" y="42"/>
                </a:lnTo>
                <a:lnTo>
                  <a:pt x="19" y="40"/>
                </a:lnTo>
                <a:lnTo>
                  <a:pt x="19" y="39"/>
                </a:lnTo>
                <a:lnTo>
                  <a:pt x="18" y="37"/>
                </a:lnTo>
                <a:lnTo>
                  <a:pt x="18" y="36"/>
                </a:lnTo>
                <a:lnTo>
                  <a:pt x="18" y="35"/>
                </a:lnTo>
                <a:lnTo>
                  <a:pt x="18" y="34"/>
                </a:lnTo>
                <a:lnTo>
                  <a:pt x="18" y="33"/>
                </a:lnTo>
                <a:lnTo>
                  <a:pt x="18" y="33"/>
                </a:lnTo>
                <a:lnTo>
                  <a:pt x="17" y="33"/>
                </a:lnTo>
                <a:lnTo>
                  <a:pt x="16" y="32"/>
                </a:lnTo>
                <a:lnTo>
                  <a:pt x="16" y="31"/>
                </a:lnTo>
                <a:lnTo>
                  <a:pt x="15" y="30"/>
                </a:lnTo>
                <a:lnTo>
                  <a:pt x="14" y="29"/>
                </a:lnTo>
                <a:lnTo>
                  <a:pt x="12" y="28"/>
                </a:lnTo>
                <a:lnTo>
                  <a:pt x="11" y="26"/>
                </a:lnTo>
                <a:lnTo>
                  <a:pt x="11" y="24"/>
                </a:lnTo>
                <a:lnTo>
                  <a:pt x="9" y="22"/>
                </a:lnTo>
                <a:lnTo>
                  <a:pt x="7" y="18"/>
                </a:lnTo>
                <a:lnTo>
                  <a:pt x="5" y="14"/>
                </a:lnTo>
                <a:lnTo>
                  <a:pt x="4" y="11"/>
                </a:lnTo>
                <a:lnTo>
                  <a:pt x="2" y="5"/>
                </a:lnTo>
                <a:lnTo>
                  <a:pt x="0" y="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5" name="Freeform 41">
            <a:extLst>
              <a:ext uri="{FF2B5EF4-FFF2-40B4-BE49-F238E27FC236}">
                <a16:creationId xmlns:a16="http://schemas.microsoft.com/office/drawing/2014/main" id="{12F2EC35-141B-1B45-AB9F-AC03F4E4E4AB}"/>
              </a:ext>
            </a:extLst>
          </p:cNvPr>
          <p:cNvSpPr>
            <a:spLocks/>
          </p:cNvSpPr>
          <p:nvPr/>
        </p:nvSpPr>
        <p:spPr bwMode="auto">
          <a:xfrm>
            <a:off x="8477251" y="1803400"/>
            <a:ext cx="798513" cy="628650"/>
          </a:xfrm>
          <a:custGeom>
            <a:avLst/>
            <a:gdLst>
              <a:gd name="T0" fmla="*/ 412 w 503"/>
              <a:gd name="T1" fmla="*/ 318 h 396"/>
              <a:gd name="T2" fmla="*/ 442 w 503"/>
              <a:gd name="T3" fmla="*/ 302 h 396"/>
              <a:gd name="T4" fmla="*/ 470 w 503"/>
              <a:gd name="T5" fmla="*/ 288 h 396"/>
              <a:gd name="T6" fmla="*/ 488 w 503"/>
              <a:gd name="T7" fmla="*/ 274 h 396"/>
              <a:gd name="T8" fmla="*/ 500 w 503"/>
              <a:gd name="T9" fmla="*/ 232 h 396"/>
              <a:gd name="T10" fmla="*/ 500 w 503"/>
              <a:gd name="T11" fmla="*/ 176 h 396"/>
              <a:gd name="T12" fmla="*/ 480 w 503"/>
              <a:gd name="T13" fmla="*/ 117 h 396"/>
              <a:gd name="T14" fmla="*/ 436 w 503"/>
              <a:gd name="T15" fmla="*/ 59 h 396"/>
              <a:gd name="T16" fmla="*/ 361 w 503"/>
              <a:gd name="T17" fmla="*/ 16 h 396"/>
              <a:gd name="T18" fmla="*/ 249 w 503"/>
              <a:gd name="T19" fmla="*/ 0 h 396"/>
              <a:gd name="T20" fmla="*/ 152 w 503"/>
              <a:gd name="T21" fmla="*/ 9 h 396"/>
              <a:gd name="T22" fmla="*/ 85 w 503"/>
              <a:gd name="T23" fmla="*/ 43 h 396"/>
              <a:gd name="T24" fmla="*/ 37 w 503"/>
              <a:gd name="T25" fmla="*/ 107 h 396"/>
              <a:gd name="T26" fmla="*/ 24 w 503"/>
              <a:gd name="T27" fmla="*/ 142 h 396"/>
              <a:gd name="T28" fmla="*/ 13 w 503"/>
              <a:gd name="T29" fmla="*/ 180 h 396"/>
              <a:gd name="T30" fmla="*/ 5 w 503"/>
              <a:gd name="T31" fmla="*/ 212 h 396"/>
              <a:gd name="T32" fmla="*/ 2 w 503"/>
              <a:gd name="T33" fmla="*/ 230 h 396"/>
              <a:gd name="T34" fmla="*/ 0 w 503"/>
              <a:gd name="T35" fmla="*/ 248 h 396"/>
              <a:gd name="T36" fmla="*/ 1 w 503"/>
              <a:gd name="T37" fmla="*/ 265 h 396"/>
              <a:gd name="T38" fmla="*/ 9 w 503"/>
              <a:gd name="T39" fmla="*/ 264 h 396"/>
              <a:gd name="T40" fmla="*/ 21 w 503"/>
              <a:gd name="T41" fmla="*/ 256 h 396"/>
              <a:gd name="T42" fmla="*/ 35 w 503"/>
              <a:gd name="T43" fmla="*/ 263 h 396"/>
              <a:gd name="T44" fmla="*/ 51 w 503"/>
              <a:gd name="T45" fmla="*/ 286 h 396"/>
              <a:gd name="T46" fmla="*/ 62 w 503"/>
              <a:gd name="T47" fmla="*/ 297 h 396"/>
              <a:gd name="T48" fmla="*/ 68 w 503"/>
              <a:gd name="T49" fmla="*/ 300 h 396"/>
              <a:gd name="T50" fmla="*/ 68 w 503"/>
              <a:gd name="T51" fmla="*/ 301 h 396"/>
              <a:gd name="T52" fmla="*/ 64 w 503"/>
              <a:gd name="T53" fmla="*/ 302 h 396"/>
              <a:gd name="T54" fmla="*/ 64 w 503"/>
              <a:gd name="T55" fmla="*/ 305 h 396"/>
              <a:gd name="T56" fmla="*/ 67 w 503"/>
              <a:gd name="T57" fmla="*/ 313 h 396"/>
              <a:gd name="T58" fmla="*/ 68 w 503"/>
              <a:gd name="T59" fmla="*/ 323 h 396"/>
              <a:gd name="T60" fmla="*/ 67 w 503"/>
              <a:gd name="T61" fmla="*/ 334 h 396"/>
              <a:gd name="T62" fmla="*/ 68 w 503"/>
              <a:gd name="T63" fmla="*/ 352 h 396"/>
              <a:gd name="T64" fmla="*/ 73 w 503"/>
              <a:gd name="T65" fmla="*/ 374 h 396"/>
              <a:gd name="T66" fmla="*/ 84 w 503"/>
              <a:gd name="T67" fmla="*/ 394 h 396"/>
              <a:gd name="T68" fmla="*/ 85 w 503"/>
              <a:gd name="T69" fmla="*/ 383 h 396"/>
              <a:gd name="T70" fmla="*/ 90 w 503"/>
              <a:gd name="T71" fmla="*/ 369 h 396"/>
              <a:gd name="T72" fmla="*/ 97 w 503"/>
              <a:gd name="T73" fmla="*/ 360 h 396"/>
              <a:gd name="T74" fmla="*/ 108 w 503"/>
              <a:gd name="T75" fmla="*/ 350 h 396"/>
              <a:gd name="T76" fmla="*/ 120 w 503"/>
              <a:gd name="T77" fmla="*/ 332 h 396"/>
              <a:gd name="T78" fmla="*/ 127 w 503"/>
              <a:gd name="T79" fmla="*/ 315 h 396"/>
              <a:gd name="T80" fmla="*/ 132 w 503"/>
              <a:gd name="T81" fmla="*/ 304 h 396"/>
              <a:gd name="T82" fmla="*/ 150 w 503"/>
              <a:gd name="T83" fmla="*/ 299 h 396"/>
              <a:gd name="T84" fmla="*/ 170 w 503"/>
              <a:gd name="T85" fmla="*/ 302 h 396"/>
              <a:gd name="T86" fmla="*/ 187 w 503"/>
              <a:gd name="T87" fmla="*/ 305 h 396"/>
              <a:gd name="T88" fmla="*/ 205 w 503"/>
              <a:gd name="T89" fmla="*/ 296 h 396"/>
              <a:gd name="T90" fmla="*/ 219 w 503"/>
              <a:gd name="T91" fmla="*/ 279 h 396"/>
              <a:gd name="T92" fmla="*/ 230 w 503"/>
              <a:gd name="T93" fmla="*/ 262 h 396"/>
              <a:gd name="T94" fmla="*/ 250 w 503"/>
              <a:gd name="T95" fmla="*/ 261 h 396"/>
              <a:gd name="T96" fmla="*/ 276 w 503"/>
              <a:gd name="T97" fmla="*/ 273 h 396"/>
              <a:gd name="T98" fmla="*/ 300 w 503"/>
              <a:gd name="T99" fmla="*/ 290 h 396"/>
              <a:gd name="T100" fmla="*/ 334 w 503"/>
              <a:gd name="T101" fmla="*/ 306 h 396"/>
              <a:gd name="T102" fmla="*/ 370 w 503"/>
              <a:gd name="T103" fmla="*/ 320 h 396"/>
              <a:gd name="T104" fmla="*/ 394 w 503"/>
              <a:gd name="T105" fmla="*/ 32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396">
                <a:moveTo>
                  <a:pt x="394" y="325"/>
                </a:moveTo>
                <a:lnTo>
                  <a:pt x="398" y="324"/>
                </a:lnTo>
                <a:lnTo>
                  <a:pt x="402" y="323"/>
                </a:lnTo>
                <a:lnTo>
                  <a:pt x="407" y="321"/>
                </a:lnTo>
                <a:lnTo>
                  <a:pt x="412" y="318"/>
                </a:lnTo>
                <a:lnTo>
                  <a:pt x="418" y="316"/>
                </a:lnTo>
                <a:lnTo>
                  <a:pt x="424" y="312"/>
                </a:lnTo>
                <a:lnTo>
                  <a:pt x="430" y="309"/>
                </a:lnTo>
                <a:lnTo>
                  <a:pt x="436" y="306"/>
                </a:lnTo>
                <a:lnTo>
                  <a:pt x="442" y="302"/>
                </a:lnTo>
                <a:lnTo>
                  <a:pt x="449" y="299"/>
                </a:lnTo>
                <a:lnTo>
                  <a:pt x="455" y="296"/>
                </a:lnTo>
                <a:lnTo>
                  <a:pt x="460" y="293"/>
                </a:lnTo>
                <a:lnTo>
                  <a:pt x="465" y="290"/>
                </a:lnTo>
                <a:lnTo>
                  <a:pt x="470" y="288"/>
                </a:lnTo>
                <a:lnTo>
                  <a:pt x="475" y="286"/>
                </a:lnTo>
                <a:lnTo>
                  <a:pt x="478" y="284"/>
                </a:lnTo>
                <a:lnTo>
                  <a:pt x="482" y="282"/>
                </a:lnTo>
                <a:lnTo>
                  <a:pt x="485" y="279"/>
                </a:lnTo>
                <a:lnTo>
                  <a:pt x="488" y="274"/>
                </a:lnTo>
                <a:lnTo>
                  <a:pt x="491" y="268"/>
                </a:lnTo>
                <a:lnTo>
                  <a:pt x="494" y="260"/>
                </a:lnTo>
                <a:lnTo>
                  <a:pt x="497" y="252"/>
                </a:lnTo>
                <a:lnTo>
                  <a:pt x="499" y="243"/>
                </a:lnTo>
                <a:lnTo>
                  <a:pt x="500" y="232"/>
                </a:lnTo>
                <a:lnTo>
                  <a:pt x="501" y="223"/>
                </a:lnTo>
                <a:lnTo>
                  <a:pt x="502" y="211"/>
                </a:lnTo>
                <a:lnTo>
                  <a:pt x="502" y="200"/>
                </a:lnTo>
                <a:lnTo>
                  <a:pt x="501" y="188"/>
                </a:lnTo>
                <a:lnTo>
                  <a:pt x="500" y="176"/>
                </a:lnTo>
                <a:lnTo>
                  <a:pt x="498" y="164"/>
                </a:lnTo>
                <a:lnTo>
                  <a:pt x="495" y="152"/>
                </a:lnTo>
                <a:lnTo>
                  <a:pt x="491" y="140"/>
                </a:lnTo>
                <a:lnTo>
                  <a:pt x="486" y="129"/>
                </a:lnTo>
                <a:lnTo>
                  <a:pt x="480" y="117"/>
                </a:lnTo>
                <a:lnTo>
                  <a:pt x="474" y="105"/>
                </a:lnTo>
                <a:lnTo>
                  <a:pt x="466" y="94"/>
                </a:lnTo>
                <a:lnTo>
                  <a:pt x="458" y="82"/>
                </a:lnTo>
                <a:lnTo>
                  <a:pt x="448" y="70"/>
                </a:lnTo>
                <a:lnTo>
                  <a:pt x="436" y="59"/>
                </a:lnTo>
                <a:lnTo>
                  <a:pt x="424" y="49"/>
                </a:lnTo>
                <a:lnTo>
                  <a:pt x="410" y="39"/>
                </a:lnTo>
                <a:lnTo>
                  <a:pt x="395" y="31"/>
                </a:lnTo>
                <a:lnTo>
                  <a:pt x="378" y="23"/>
                </a:lnTo>
                <a:lnTo>
                  <a:pt x="361" y="16"/>
                </a:lnTo>
                <a:lnTo>
                  <a:pt x="341" y="10"/>
                </a:lnTo>
                <a:lnTo>
                  <a:pt x="320" y="5"/>
                </a:lnTo>
                <a:lnTo>
                  <a:pt x="297" y="2"/>
                </a:lnTo>
                <a:lnTo>
                  <a:pt x="274" y="1"/>
                </a:lnTo>
                <a:lnTo>
                  <a:pt x="249" y="0"/>
                </a:lnTo>
                <a:lnTo>
                  <a:pt x="226" y="0"/>
                </a:lnTo>
                <a:lnTo>
                  <a:pt x="206" y="1"/>
                </a:lnTo>
                <a:lnTo>
                  <a:pt x="187" y="3"/>
                </a:lnTo>
                <a:lnTo>
                  <a:pt x="168" y="5"/>
                </a:lnTo>
                <a:lnTo>
                  <a:pt x="152" y="9"/>
                </a:lnTo>
                <a:lnTo>
                  <a:pt x="136" y="14"/>
                </a:lnTo>
                <a:lnTo>
                  <a:pt x="122" y="20"/>
                </a:lnTo>
                <a:lnTo>
                  <a:pt x="109" y="27"/>
                </a:lnTo>
                <a:lnTo>
                  <a:pt x="97" y="34"/>
                </a:lnTo>
                <a:lnTo>
                  <a:pt x="85" y="43"/>
                </a:lnTo>
                <a:lnTo>
                  <a:pt x="74" y="53"/>
                </a:lnTo>
                <a:lnTo>
                  <a:pt x="64" y="65"/>
                </a:lnTo>
                <a:lnTo>
                  <a:pt x="54" y="78"/>
                </a:lnTo>
                <a:lnTo>
                  <a:pt x="45" y="92"/>
                </a:lnTo>
                <a:lnTo>
                  <a:pt x="37" y="107"/>
                </a:lnTo>
                <a:lnTo>
                  <a:pt x="34" y="113"/>
                </a:lnTo>
                <a:lnTo>
                  <a:pt x="32" y="120"/>
                </a:lnTo>
                <a:lnTo>
                  <a:pt x="29" y="127"/>
                </a:lnTo>
                <a:lnTo>
                  <a:pt x="26" y="134"/>
                </a:lnTo>
                <a:lnTo>
                  <a:pt x="24" y="142"/>
                </a:lnTo>
                <a:lnTo>
                  <a:pt x="21" y="150"/>
                </a:lnTo>
                <a:lnTo>
                  <a:pt x="19" y="158"/>
                </a:lnTo>
                <a:lnTo>
                  <a:pt x="17" y="165"/>
                </a:lnTo>
                <a:lnTo>
                  <a:pt x="15" y="172"/>
                </a:lnTo>
                <a:lnTo>
                  <a:pt x="13" y="180"/>
                </a:lnTo>
                <a:lnTo>
                  <a:pt x="11" y="187"/>
                </a:lnTo>
                <a:lnTo>
                  <a:pt x="10" y="194"/>
                </a:lnTo>
                <a:lnTo>
                  <a:pt x="8" y="200"/>
                </a:lnTo>
                <a:lnTo>
                  <a:pt x="7" y="206"/>
                </a:lnTo>
                <a:lnTo>
                  <a:pt x="5" y="212"/>
                </a:lnTo>
                <a:lnTo>
                  <a:pt x="4" y="216"/>
                </a:lnTo>
                <a:lnTo>
                  <a:pt x="3" y="220"/>
                </a:lnTo>
                <a:lnTo>
                  <a:pt x="3" y="224"/>
                </a:lnTo>
                <a:lnTo>
                  <a:pt x="2" y="227"/>
                </a:lnTo>
                <a:lnTo>
                  <a:pt x="2" y="230"/>
                </a:lnTo>
                <a:lnTo>
                  <a:pt x="1" y="234"/>
                </a:lnTo>
                <a:lnTo>
                  <a:pt x="1" y="237"/>
                </a:lnTo>
                <a:lnTo>
                  <a:pt x="0" y="241"/>
                </a:lnTo>
                <a:lnTo>
                  <a:pt x="0" y="244"/>
                </a:lnTo>
                <a:lnTo>
                  <a:pt x="0" y="248"/>
                </a:lnTo>
                <a:lnTo>
                  <a:pt x="0" y="252"/>
                </a:lnTo>
                <a:lnTo>
                  <a:pt x="0" y="255"/>
                </a:lnTo>
                <a:lnTo>
                  <a:pt x="0" y="259"/>
                </a:lnTo>
                <a:lnTo>
                  <a:pt x="0" y="262"/>
                </a:lnTo>
                <a:lnTo>
                  <a:pt x="1" y="265"/>
                </a:lnTo>
                <a:lnTo>
                  <a:pt x="1" y="269"/>
                </a:lnTo>
                <a:lnTo>
                  <a:pt x="2" y="272"/>
                </a:lnTo>
                <a:lnTo>
                  <a:pt x="4" y="269"/>
                </a:lnTo>
                <a:lnTo>
                  <a:pt x="7" y="266"/>
                </a:lnTo>
                <a:lnTo>
                  <a:pt x="9" y="264"/>
                </a:lnTo>
                <a:lnTo>
                  <a:pt x="11" y="262"/>
                </a:lnTo>
                <a:lnTo>
                  <a:pt x="14" y="260"/>
                </a:lnTo>
                <a:lnTo>
                  <a:pt x="16" y="258"/>
                </a:lnTo>
                <a:lnTo>
                  <a:pt x="18" y="257"/>
                </a:lnTo>
                <a:lnTo>
                  <a:pt x="21" y="256"/>
                </a:lnTo>
                <a:lnTo>
                  <a:pt x="23" y="256"/>
                </a:lnTo>
                <a:lnTo>
                  <a:pt x="26" y="257"/>
                </a:lnTo>
                <a:lnTo>
                  <a:pt x="29" y="258"/>
                </a:lnTo>
                <a:lnTo>
                  <a:pt x="32" y="260"/>
                </a:lnTo>
                <a:lnTo>
                  <a:pt x="35" y="263"/>
                </a:lnTo>
                <a:lnTo>
                  <a:pt x="38" y="267"/>
                </a:lnTo>
                <a:lnTo>
                  <a:pt x="42" y="272"/>
                </a:lnTo>
                <a:lnTo>
                  <a:pt x="45" y="278"/>
                </a:lnTo>
                <a:lnTo>
                  <a:pt x="48" y="282"/>
                </a:lnTo>
                <a:lnTo>
                  <a:pt x="51" y="286"/>
                </a:lnTo>
                <a:lnTo>
                  <a:pt x="53" y="289"/>
                </a:lnTo>
                <a:lnTo>
                  <a:pt x="56" y="292"/>
                </a:lnTo>
                <a:lnTo>
                  <a:pt x="58" y="294"/>
                </a:lnTo>
                <a:lnTo>
                  <a:pt x="60" y="296"/>
                </a:lnTo>
                <a:lnTo>
                  <a:pt x="62" y="297"/>
                </a:lnTo>
                <a:lnTo>
                  <a:pt x="63" y="298"/>
                </a:lnTo>
                <a:lnTo>
                  <a:pt x="65" y="299"/>
                </a:lnTo>
                <a:lnTo>
                  <a:pt x="66" y="299"/>
                </a:lnTo>
                <a:lnTo>
                  <a:pt x="67" y="300"/>
                </a:lnTo>
                <a:lnTo>
                  <a:pt x="68" y="300"/>
                </a:lnTo>
                <a:lnTo>
                  <a:pt x="69" y="300"/>
                </a:lnTo>
                <a:lnTo>
                  <a:pt x="70" y="300"/>
                </a:lnTo>
                <a:lnTo>
                  <a:pt x="69" y="300"/>
                </a:lnTo>
                <a:lnTo>
                  <a:pt x="69" y="301"/>
                </a:lnTo>
                <a:lnTo>
                  <a:pt x="68" y="301"/>
                </a:lnTo>
                <a:lnTo>
                  <a:pt x="67" y="301"/>
                </a:lnTo>
                <a:lnTo>
                  <a:pt x="67" y="302"/>
                </a:lnTo>
                <a:lnTo>
                  <a:pt x="66" y="302"/>
                </a:lnTo>
                <a:lnTo>
                  <a:pt x="65" y="302"/>
                </a:lnTo>
                <a:lnTo>
                  <a:pt x="64" y="302"/>
                </a:lnTo>
                <a:lnTo>
                  <a:pt x="63" y="302"/>
                </a:lnTo>
                <a:lnTo>
                  <a:pt x="61" y="302"/>
                </a:lnTo>
                <a:lnTo>
                  <a:pt x="62" y="303"/>
                </a:lnTo>
                <a:lnTo>
                  <a:pt x="63" y="304"/>
                </a:lnTo>
                <a:lnTo>
                  <a:pt x="64" y="305"/>
                </a:lnTo>
                <a:lnTo>
                  <a:pt x="64" y="307"/>
                </a:lnTo>
                <a:lnTo>
                  <a:pt x="65" y="308"/>
                </a:lnTo>
                <a:lnTo>
                  <a:pt x="66" y="310"/>
                </a:lnTo>
                <a:lnTo>
                  <a:pt x="66" y="311"/>
                </a:lnTo>
                <a:lnTo>
                  <a:pt x="67" y="313"/>
                </a:lnTo>
                <a:lnTo>
                  <a:pt x="67" y="315"/>
                </a:lnTo>
                <a:lnTo>
                  <a:pt x="68" y="317"/>
                </a:lnTo>
                <a:lnTo>
                  <a:pt x="68" y="319"/>
                </a:lnTo>
                <a:lnTo>
                  <a:pt x="68" y="321"/>
                </a:lnTo>
                <a:lnTo>
                  <a:pt x="68" y="323"/>
                </a:lnTo>
                <a:lnTo>
                  <a:pt x="68" y="325"/>
                </a:lnTo>
                <a:lnTo>
                  <a:pt x="68" y="327"/>
                </a:lnTo>
                <a:lnTo>
                  <a:pt x="68" y="329"/>
                </a:lnTo>
                <a:lnTo>
                  <a:pt x="68" y="331"/>
                </a:lnTo>
                <a:lnTo>
                  <a:pt x="67" y="334"/>
                </a:lnTo>
                <a:lnTo>
                  <a:pt x="67" y="337"/>
                </a:lnTo>
                <a:lnTo>
                  <a:pt x="67" y="340"/>
                </a:lnTo>
                <a:lnTo>
                  <a:pt x="67" y="344"/>
                </a:lnTo>
                <a:lnTo>
                  <a:pt x="67" y="348"/>
                </a:lnTo>
                <a:lnTo>
                  <a:pt x="68" y="352"/>
                </a:lnTo>
                <a:lnTo>
                  <a:pt x="68" y="356"/>
                </a:lnTo>
                <a:lnTo>
                  <a:pt x="69" y="361"/>
                </a:lnTo>
                <a:lnTo>
                  <a:pt x="70" y="365"/>
                </a:lnTo>
                <a:lnTo>
                  <a:pt x="71" y="369"/>
                </a:lnTo>
                <a:lnTo>
                  <a:pt x="73" y="374"/>
                </a:lnTo>
                <a:lnTo>
                  <a:pt x="75" y="379"/>
                </a:lnTo>
                <a:lnTo>
                  <a:pt x="78" y="385"/>
                </a:lnTo>
                <a:lnTo>
                  <a:pt x="81" y="390"/>
                </a:lnTo>
                <a:lnTo>
                  <a:pt x="84" y="395"/>
                </a:lnTo>
                <a:lnTo>
                  <a:pt x="84" y="394"/>
                </a:lnTo>
                <a:lnTo>
                  <a:pt x="84" y="392"/>
                </a:lnTo>
                <a:lnTo>
                  <a:pt x="84" y="390"/>
                </a:lnTo>
                <a:lnTo>
                  <a:pt x="84" y="388"/>
                </a:lnTo>
                <a:lnTo>
                  <a:pt x="85" y="386"/>
                </a:lnTo>
                <a:lnTo>
                  <a:pt x="85" y="383"/>
                </a:lnTo>
                <a:lnTo>
                  <a:pt x="86" y="380"/>
                </a:lnTo>
                <a:lnTo>
                  <a:pt x="87" y="377"/>
                </a:lnTo>
                <a:lnTo>
                  <a:pt x="88" y="374"/>
                </a:lnTo>
                <a:lnTo>
                  <a:pt x="89" y="371"/>
                </a:lnTo>
                <a:lnTo>
                  <a:pt x="90" y="369"/>
                </a:lnTo>
                <a:lnTo>
                  <a:pt x="91" y="366"/>
                </a:lnTo>
                <a:lnTo>
                  <a:pt x="92" y="364"/>
                </a:lnTo>
                <a:lnTo>
                  <a:pt x="94" y="362"/>
                </a:lnTo>
                <a:lnTo>
                  <a:pt x="95" y="361"/>
                </a:lnTo>
                <a:lnTo>
                  <a:pt x="97" y="360"/>
                </a:lnTo>
                <a:lnTo>
                  <a:pt x="98" y="359"/>
                </a:lnTo>
                <a:lnTo>
                  <a:pt x="100" y="358"/>
                </a:lnTo>
                <a:lnTo>
                  <a:pt x="103" y="356"/>
                </a:lnTo>
                <a:lnTo>
                  <a:pt x="105" y="353"/>
                </a:lnTo>
                <a:lnTo>
                  <a:pt x="108" y="350"/>
                </a:lnTo>
                <a:lnTo>
                  <a:pt x="110" y="347"/>
                </a:lnTo>
                <a:lnTo>
                  <a:pt x="113" y="343"/>
                </a:lnTo>
                <a:lnTo>
                  <a:pt x="115" y="340"/>
                </a:lnTo>
                <a:lnTo>
                  <a:pt x="118" y="336"/>
                </a:lnTo>
                <a:lnTo>
                  <a:pt x="120" y="332"/>
                </a:lnTo>
                <a:lnTo>
                  <a:pt x="122" y="328"/>
                </a:lnTo>
                <a:lnTo>
                  <a:pt x="124" y="325"/>
                </a:lnTo>
                <a:lnTo>
                  <a:pt x="126" y="321"/>
                </a:lnTo>
                <a:lnTo>
                  <a:pt x="126" y="318"/>
                </a:lnTo>
                <a:lnTo>
                  <a:pt x="127" y="315"/>
                </a:lnTo>
                <a:lnTo>
                  <a:pt x="127" y="312"/>
                </a:lnTo>
                <a:lnTo>
                  <a:pt x="127" y="310"/>
                </a:lnTo>
                <a:lnTo>
                  <a:pt x="128" y="308"/>
                </a:lnTo>
                <a:lnTo>
                  <a:pt x="130" y="306"/>
                </a:lnTo>
                <a:lnTo>
                  <a:pt x="132" y="304"/>
                </a:lnTo>
                <a:lnTo>
                  <a:pt x="135" y="302"/>
                </a:lnTo>
                <a:lnTo>
                  <a:pt x="138" y="301"/>
                </a:lnTo>
                <a:lnTo>
                  <a:pt x="142" y="300"/>
                </a:lnTo>
                <a:lnTo>
                  <a:pt x="146" y="300"/>
                </a:lnTo>
                <a:lnTo>
                  <a:pt x="150" y="299"/>
                </a:lnTo>
                <a:lnTo>
                  <a:pt x="154" y="299"/>
                </a:lnTo>
                <a:lnTo>
                  <a:pt x="158" y="299"/>
                </a:lnTo>
                <a:lnTo>
                  <a:pt x="162" y="300"/>
                </a:lnTo>
                <a:lnTo>
                  <a:pt x="166" y="301"/>
                </a:lnTo>
                <a:lnTo>
                  <a:pt x="170" y="302"/>
                </a:lnTo>
                <a:lnTo>
                  <a:pt x="174" y="303"/>
                </a:lnTo>
                <a:lnTo>
                  <a:pt x="177" y="304"/>
                </a:lnTo>
                <a:lnTo>
                  <a:pt x="180" y="305"/>
                </a:lnTo>
                <a:lnTo>
                  <a:pt x="183" y="306"/>
                </a:lnTo>
                <a:lnTo>
                  <a:pt x="187" y="305"/>
                </a:lnTo>
                <a:lnTo>
                  <a:pt x="190" y="304"/>
                </a:lnTo>
                <a:lnTo>
                  <a:pt x="194" y="303"/>
                </a:lnTo>
                <a:lnTo>
                  <a:pt x="198" y="301"/>
                </a:lnTo>
                <a:lnTo>
                  <a:pt x="201" y="298"/>
                </a:lnTo>
                <a:lnTo>
                  <a:pt x="205" y="296"/>
                </a:lnTo>
                <a:lnTo>
                  <a:pt x="208" y="293"/>
                </a:lnTo>
                <a:lnTo>
                  <a:pt x="211" y="290"/>
                </a:lnTo>
                <a:lnTo>
                  <a:pt x="214" y="286"/>
                </a:lnTo>
                <a:lnTo>
                  <a:pt x="217" y="283"/>
                </a:lnTo>
                <a:lnTo>
                  <a:pt x="219" y="279"/>
                </a:lnTo>
                <a:lnTo>
                  <a:pt x="222" y="275"/>
                </a:lnTo>
                <a:lnTo>
                  <a:pt x="224" y="271"/>
                </a:lnTo>
                <a:lnTo>
                  <a:pt x="226" y="268"/>
                </a:lnTo>
                <a:lnTo>
                  <a:pt x="228" y="264"/>
                </a:lnTo>
                <a:lnTo>
                  <a:pt x="230" y="262"/>
                </a:lnTo>
                <a:lnTo>
                  <a:pt x="233" y="260"/>
                </a:lnTo>
                <a:lnTo>
                  <a:pt x="237" y="259"/>
                </a:lnTo>
                <a:lnTo>
                  <a:pt x="241" y="259"/>
                </a:lnTo>
                <a:lnTo>
                  <a:pt x="245" y="259"/>
                </a:lnTo>
                <a:lnTo>
                  <a:pt x="250" y="261"/>
                </a:lnTo>
                <a:lnTo>
                  <a:pt x="255" y="262"/>
                </a:lnTo>
                <a:lnTo>
                  <a:pt x="260" y="264"/>
                </a:lnTo>
                <a:lnTo>
                  <a:pt x="265" y="267"/>
                </a:lnTo>
                <a:lnTo>
                  <a:pt x="271" y="270"/>
                </a:lnTo>
                <a:lnTo>
                  <a:pt x="276" y="273"/>
                </a:lnTo>
                <a:lnTo>
                  <a:pt x="281" y="276"/>
                </a:lnTo>
                <a:lnTo>
                  <a:pt x="287" y="279"/>
                </a:lnTo>
                <a:lnTo>
                  <a:pt x="292" y="283"/>
                </a:lnTo>
                <a:lnTo>
                  <a:pt x="295" y="286"/>
                </a:lnTo>
                <a:lnTo>
                  <a:pt x="300" y="290"/>
                </a:lnTo>
                <a:lnTo>
                  <a:pt x="306" y="293"/>
                </a:lnTo>
                <a:lnTo>
                  <a:pt x="312" y="296"/>
                </a:lnTo>
                <a:lnTo>
                  <a:pt x="319" y="299"/>
                </a:lnTo>
                <a:lnTo>
                  <a:pt x="326" y="302"/>
                </a:lnTo>
                <a:lnTo>
                  <a:pt x="334" y="306"/>
                </a:lnTo>
                <a:lnTo>
                  <a:pt x="341" y="309"/>
                </a:lnTo>
                <a:lnTo>
                  <a:pt x="348" y="312"/>
                </a:lnTo>
                <a:lnTo>
                  <a:pt x="356" y="315"/>
                </a:lnTo>
                <a:lnTo>
                  <a:pt x="363" y="318"/>
                </a:lnTo>
                <a:lnTo>
                  <a:pt x="370" y="320"/>
                </a:lnTo>
                <a:lnTo>
                  <a:pt x="376" y="322"/>
                </a:lnTo>
                <a:lnTo>
                  <a:pt x="381" y="323"/>
                </a:lnTo>
                <a:lnTo>
                  <a:pt x="386" y="325"/>
                </a:lnTo>
                <a:lnTo>
                  <a:pt x="391" y="325"/>
                </a:lnTo>
                <a:lnTo>
                  <a:pt x="394" y="325"/>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6" name="Freeform 42">
            <a:extLst>
              <a:ext uri="{FF2B5EF4-FFF2-40B4-BE49-F238E27FC236}">
                <a16:creationId xmlns:a16="http://schemas.microsoft.com/office/drawing/2014/main" id="{6B23B799-49B4-D347-A567-9B5368C99B6A}"/>
              </a:ext>
            </a:extLst>
          </p:cNvPr>
          <p:cNvSpPr>
            <a:spLocks/>
          </p:cNvSpPr>
          <p:nvPr/>
        </p:nvSpPr>
        <p:spPr bwMode="auto">
          <a:xfrm>
            <a:off x="8389938" y="2943226"/>
            <a:ext cx="419100" cy="638175"/>
          </a:xfrm>
          <a:custGeom>
            <a:avLst/>
            <a:gdLst>
              <a:gd name="T0" fmla="*/ 253 w 264"/>
              <a:gd name="T1" fmla="*/ 82 h 402"/>
              <a:gd name="T2" fmla="*/ 234 w 264"/>
              <a:gd name="T3" fmla="*/ 51 h 402"/>
              <a:gd name="T4" fmla="*/ 208 w 264"/>
              <a:gd name="T5" fmla="*/ 29 h 402"/>
              <a:gd name="T6" fmla="*/ 177 w 264"/>
              <a:gd name="T7" fmla="*/ 13 h 402"/>
              <a:gd name="T8" fmla="*/ 143 w 264"/>
              <a:gd name="T9" fmla="*/ 8 h 402"/>
              <a:gd name="T10" fmla="*/ 120 w 264"/>
              <a:gd name="T11" fmla="*/ 20 h 402"/>
              <a:gd name="T12" fmla="*/ 103 w 264"/>
              <a:gd name="T13" fmla="*/ 38 h 402"/>
              <a:gd name="T14" fmla="*/ 85 w 264"/>
              <a:gd name="T15" fmla="*/ 49 h 402"/>
              <a:gd name="T16" fmla="*/ 63 w 264"/>
              <a:gd name="T17" fmla="*/ 39 h 402"/>
              <a:gd name="T18" fmla="*/ 34 w 264"/>
              <a:gd name="T19" fmla="*/ 17 h 402"/>
              <a:gd name="T20" fmla="*/ 11 w 264"/>
              <a:gd name="T21" fmla="*/ 0 h 402"/>
              <a:gd name="T22" fmla="*/ 0 w 264"/>
              <a:gd name="T23" fmla="*/ 11 h 402"/>
              <a:gd name="T24" fmla="*/ 5 w 264"/>
              <a:gd name="T25" fmla="*/ 53 h 402"/>
              <a:gd name="T26" fmla="*/ 11 w 264"/>
              <a:gd name="T27" fmla="*/ 100 h 402"/>
              <a:gd name="T28" fmla="*/ 16 w 264"/>
              <a:gd name="T29" fmla="*/ 147 h 402"/>
              <a:gd name="T30" fmla="*/ 23 w 264"/>
              <a:gd name="T31" fmla="*/ 192 h 402"/>
              <a:gd name="T32" fmla="*/ 31 w 264"/>
              <a:gd name="T33" fmla="*/ 242 h 402"/>
              <a:gd name="T34" fmla="*/ 37 w 264"/>
              <a:gd name="T35" fmla="*/ 306 h 402"/>
              <a:gd name="T36" fmla="*/ 45 w 264"/>
              <a:gd name="T37" fmla="*/ 366 h 402"/>
              <a:gd name="T38" fmla="*/ 58 w 264"/>
              <a:gd name="T39" fmla="*/ 398 h 402"/>
              <a:gd name="T40" fmla="*/ 97 w 264"/>
              <a:gd name="T41" fmla="*/ 399 h 402"/>
              <a:gd name="T42" fmla="*/ 144 w 264"/>
              <a:gd name="T43" fmla="*/ 400 h 402"/>
              <a:gd name="T44" fmla="*/ 182 w 264"/>
              <a:gd name="T45" fmla="*/ 401 h 402"/>
              <a:gd name="T46" fmla="*/ 201 w 264"/>
              <a:gd name="T47" fmla="*/ 400 h 402"/>
              <a:gd name="T48" fmla="*/ 201 w 264"/>
              <a:gd name="T49" fmla="*/ 333 h 402"/>
              <a:gd name="T50" fmla="*/ 199 w 264"/>
              <a:gd name="T51" fmla="*/ 280 h 402"/>
              <a:gd name="T52" fmla="*/ 195 w 264"/>
              <a:gd name="T53" fmla="*/ 250 h 402"/>
              <a:gd name="T54" fmla="*/ 190 w 264"/>
              <a:gd name="T55" fmla="*/ 224 h 402"/>
              <a:gd name="T56" fmla="*/ 182 w 264"/>
              <a:gd name="T57" fmla="*/ 185 h 402"/>
              <a:gd name="T58" fmla="*/ 169 w 264"/>
              <a:gd name="T59" fmla="*/ 154 h 402"/>
              <a:gd name="T60" fmla="*/ 148 w 264"/>
              <a:gd name="T61" fmla="*/ 148 h 402"/>
              <a:gd name="T62" fmla="*/ 114 w 264"/>
              <a:gd name="T63" fmla="*/ 186 h 402"/>
              <a:gd name="T64" fmla="*/ 85 w 264"/>
              <a:gd name="T65" fmla="*/ 262 h 402"/>
              <a:gd name="T66" fmla="*/ 89 w 264"/>
              <a:gd name="T67" fmla="*/ 321 h 402"/>
              <a:gd name="T68" fmla="*/ 103 w 264"/>
              <a:gd name="T69" fmla="*/ 365 h 402"/>
              <a:gd name="T70" fmla="*/ 102 w 264"/>
              <a:gd name="T71" fmla="*/ 393 h 402"/>
              <a:gd name="T72" fmla="*/ 93 w 264"/>
              <a:gd name="T73" fmla="*/ 392 h 402"/>
              <a:gd name="T74" fmla="*/ 80 w 264"/>
              <a:gd name="T75" fmla="*/ 368 h 402"/>
              <a:gd name="T76" fmla="*/ 64 w 264"/>
              <a:gd name="T77" fmla="*/ 319 h 402"/>
              <a:gd name="T78" fmla="*/ 47 w 264"/>
              <a:gd name="T79" fmla="*/ 242 h 402"/>
              <a:gd name="T80" fmla="*/ 39 w 264"/>
              <a:gd name="T81" fmla="*/ 180 h 402"/>
              <a:gd name="T82" fmla="*/ 36 w 264"/>
              <a:gd name="T83" fmla="*/ 140 h 402"/>
              <a:gd name="T84" fmla="*/ 39 w 264"/>
              <a:gd name="T85" fmla="*/ 119 h 402"/>
              <a:gd name="T86" fmla="*/ 54 w 264"/>
              <a:gd name="T87" fmla="*/ 128 h 402"/>
              <a:gd name="T88" fmla="*/ 81 w 264"/>
              <a:gd name="T89" fmla="*/ 151 h 402"/>
              <a:gd name="T90" fmla="*/ 110 w 264"/>
              <a:gd name="T91" fmla="*/ 146 h 402"/>
              <a:gd name="T92" fmla="*/ 136 w 264"/>
              <a:gd name="T93" fmla="*/ 123 h 402"/>
              <a:gd name="T94" fmla="*/ 154 w 264"/>
              <a:gd name="T95" fmla="*/ 94 h 402"/>
              <a:gd name="T96" fmla="*/ 165 w 264"/>
              <a:gd name="T97" fmla="*/ 72 h 402"/>
              <a:gd name="T98" fmla="*/ 178 w 264"/>
              <a:gd name="T99" fmla="*/ 75 h 402"/>
              <a:gd name="T100" fmla="*/ 193 w 264"/>
              <a:gd name="T101" fmla="*/ 90 h 402"/>
              <a:gd name="T102" fmla="*/ 204 w 264"/>
              <a:gd name="T103" fmla="*/ 104 h 402"/>
              <a:gd name="T104" fmla="*/ 214 w 264"/>
              <a:gd name="T105" fmla="*/ 110 h 402"/>
              <a:gd name="T106" fmla="*/ 229 w 264"/>
              <a:gd name="T107" fmla="*/ 113 h 402"/>
              <a:gd name="T108" fmla="*/ 245 w 264"/>
              <a:gd name="T109" fmla="*/ 114 h 402"/>
              <a:gd name="T110" fmla="*/ 260 w 264"/>
              <a:gd name="T111" fmla="*/ 113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4" h="402">
                <a:moveTo>
                  <a:pt x="263" y="112"/>
                </a:moveTo>
                <a:lnTo>
                  <a:pt x="260" y="101"/>
                </a:lnTo>
                <a:lnTo>
                  <a:pt x="257" y="92"/>
                </a:lnTo>
                <a:lnTo>
                  <a:pt x="253" y="82"/>
                </a:lnTo>
                <a:lnTo>
                  <a:pt x="249" y="74"/>
                </a:lnTo>
                <a:lnTo>
                  <a:pt x="244" y="66"/>
                </a:lnTo>
                <a:lnTo>
                  <a:pt x="240" y="58"/>
                </a:lnTo>
                <a:lnTo>
                  <a:pt x="234" y="51"/>
                </a:lnTo>
                <a:lnTo>
                  <a:pt x="229" y="45"/>
                </a:lnTo>
                <a:lnTo>
                  <a:pt x="222" y="39"/>
                </a:lnTo>
                <a:lnTo>
                  <a:pt x="215" y="33"/>
                </a:lnTo>
                <a:lnTo>
                  <a:pt x="208" y="29"/>
                </a:lnTo>
                <a:lnTo>
                  <a:pt x="201" y="25"/>
                </a:lnTo>
                <a:lnTo>
                  <a:pt x="194" y="21"/>
                </a:lnTo>
                <a:lnTo>
                  <a:pt x="185" y="17"/>
                </a:lnTo>
                <a:lnTo>
                  <a:pt x="177" y="13"/>
                </a:lnTo>
                <a:lnTo>
                  <a:pt x="167" y="10"/>
                </a:lnTo>
                <a:lnTo>
                  <a:pt x="158" y="8"/>
                </a:lnTo>
                <a:lnTo>
                  <a:pt x="151" y="7"/>
                </a:lnTo>
                <a:lnTo>
                  <a:pt x="143" y="8"/>
                </a:lnTo>
                <a:lnTo>
                  <a:pt x="137" y="10"/>
                </a:lnTo>
                <a:lnTo>
                  <a:pt x="131" y="13"/>
                </a:lnTo>
                <a:lnTo>
                  <a:pt x="125" y="16"/>
                </a:lnTo>
                <a:lnTo>
                  <a:pt x="120" y="20"/>
                </a:lnTo>
                <a:lnTo>
                  <a:pt x="115" y="25"/>
                </a:lnTo>
                <a:lnTo>
                  <a:pt x="111" y="30"/>
                </a:lnTo>
                <a:lnTo>
                  <a:pt x="107" y="33"/>
                </a:lnTo>
                <a:lnTo>
                  <a:pt x="103" y="38"/>
                </a:lnTo>
                <a:lnTo>
                  <a:pt x="99" y="42"/>
                </a:lnTo>
                <a:lnTo>
                  <a:pt x="95" y="45"/>
                </a:lnTo>
                <a:lnTo>
                  <a:pt x="90" y="47"/>
                </a:lnTo>
                <a:lnTo>
                  <a:pt x="85" y="49"/>
                </a:lnTo>
                <a:lnTo>
                  <a:pt x="80" y="48"/>
                </a:lnTo>
                <a:lnTo>
                  <a:pt x="75" y="47"/>
                </a:lnTo>
                <a:lnTo>
                  <a:pt x="68" y="44"/>
                </a:lnTo>
                <a:lnTo>
                  <a:pt x="63" y="39"/>
                </a:lnTo>
                <a:lnTo>
                  <a:pt x="56" y="34"/>
                </a:lnTo>
                <a:lnTo>
                  <a:pt x="49" y="29"/>
                </a:lnTo>
                <a:lnTo>
                  <a:pt x="41" y="23"/>
                </a:lnTo>
                <a:lnTo>
                  <a:pt x="34" y="17"/>
                </a:lnTo>
                <a:lnTo>
                  <a:pt x="27" y="11"/>
                </a:lnTo>
                <a:lnTo>
                  <a:pt x="22" y="7"/>
                </a:lnTo>
                <a:lnTo>
                  <a:pt x="16" y="3"/>
                </a:lnTo>
                <a:lnTo>
                  <a:pt x="11" y="0"/>
                </a:lnTo>
                <a:lnTo>
                  <a:pt x="6" y="0"/>
                </a:lnTo>
                <a:lnTo>
                  <a:pt x="3" y="1"/>
                </a:lnTo>
                <a:lnTo>
                  <a:pt x="1" y="5"/>
                </a:lnTo>
                <a:lnTo>
                  <a:pt x="0" y="11"/>
                </a:lnTo>
                <a:lnTo>
                  <a:pt x="1" y="20"/>
                </a:lnTo>
                <a:lnTo>
                  <a:pt x="2" y="31"/>
                </a:lnTo>
                <a:lnTo>
                  <a:pt x="4" y="42"/>
                </a:lnTo>
                <a:lnTo>
                  <a:pt x="5" y="53"/>
                </a:lnTo>
                <a:lnTo>
                  <a:pt x="7" y="65"/>
                </a:lnTo>
                <a:lnTo>
                  <a:pt x="8" y="76"/>
                </a:lnTo>
                <a:lnTo>
                  <a:pt x="9" y="88"/>
                </a:lnTo>
                <a:lnTo>
                  <a:pt x="11" y="100"/>
                </a:lnTo>
                <a:lnTo>
                  <a:pt x="12" y="111"/>
                </a:lnTo>
                <a:lnTo>
                  <a:pt x="13" y="123"/>
                </a:lnTo>
                <a:lnTo>
                  <a:pt x="15" y="135"/>
                </a:lnTo>
                <a:lnTo>
                  <a:pt x="16" y="147"/>
                </a:lnTo>
                <a:lnTo>
                  <a:pt x="18" y="158"/>
                </a:lnTo>
                <a:lnTo>
                  <a:pt x="20" y="169"/>
                </a:lnTo>
                <a:lnTo>
                  <a:pt x="22" y="180"/>
                </a:lnTo>
                <a:lnTo>
                  <a:pt x="23" y="192"/>
                </a:lnTo>
                <a:lnTo>
                  <a:pt x="25" y="203"/>
                </a:lnTo>
                <a:lnTo>
                  <a:pt x="27" y="215"/>
                </a:lnTo>
                <a:lnTo>
                  <a:pt x="29" y="228"/>
                </a:lnTo>
                <a:lnTo>
                  <a:pt x="31" y="242"/>
                </a:lnTo>
                <a:lnTo>
                  <a:pt x="33" y="258"/>
                </a:lnTo>
                <a:lnTo>
                  <a:pt x="34" y="274"/>
                </a:lnTo>
                <a:lnTo>
                  <a:pt x="36" y="291"/>
                </a:lnTo>
                <a:lnTo>
                  <a:pt x="37" y="306"/>
                </a:lnTo>
                <a:lnTo>
                  <a:pt x="39" y="323"/>
                </a:lnTo>
                <a:lnTo>
                  <a:pt x="41" y="338"/>
                </a:lnTo>
                <a:lnTo>
                  <a:pt x="43" y="353"/>
                </a:lnTo>
                <a:lnTo>
                  <a:pt x="45" y="366"/>
                </a:lnTo>
                <a:lnTo>
                  <a:pt x="48" y="377"/>
                </a:lnTo>
                <a:lnTo>
                  <a:pt x="51" y="386"/>
                </a:lnTo>
                <a:lnTo>
                  <a:pt x="54" y="394"/>
                </a:lnTo>
                <a:lnTo>
                  <a:pt x="58" y="398"/>
                </a:lnTo>
                <a:lnTo>
                  <a:pt x="62" y="400"/>
                </a:lnTo>
                <a:lnTo>
                  <a:pt x="73" y="399"/>
                </a:lnTo>
                <a:lnTo>
                  <a:pt x="85" y="399"/>
                </a:lnTo>
                <a:lnTo>
                  <a:pt x="97" y="399"/>
                </a:lnTo>
                <a:lnTo>
                  <a:pt x="109" y="399"/>
                </a:lnTo>
                <a:lnTo>
                  <a:pt x="120" y="400"/>
                </a:lnTo>
                <a:lnTo>
                  <a:pt x="132" y="400"/>
                </a:lnTo>
                <a:lnTo>
                  <a:pt x="144" y="400"/>
                </a:lnTo>
                <a:lnTo>
                  <a:pt x="154" y="401"/>
                </a:lnTo>
                <a:lnTo>
                  <a:pt x="164" y="401"/>
                </a:lnTo>
                <a:lnTo>
                  <a:pt x="173" y="401"/>
                </a:lnTo>
                <a:lnTo>
                  <a:pt x="182" y="401"/>
                </a:lnTo>
                <a:lnTo>
                  <a:pt x="189" y="401"/>
                </a:lnTo>
                <a:lnTo>
                  <a:pt x="195" y="401"/>
                </a:lnTo>
                <a:lnTo>
                  <a:pt x="198" y="401"/>
                </a:lnTo>
                <a:lnTo>
                  <a:pt x="201" y="400"/>
                </a:lnTo>
                <a:lnTo>
                  <a:pt x="202" y="400"/>
                </a:lnTo>
                <a:lnTo>
                  <a:pt x="202" y="374"/>
                </a:lnTo>
                <a:lnTo>
                  <a:pt x="201" y="352"/>
                </a:lnTo>
                <a:lnTo>
                  <a:pt x="201" y="333"/>
                </a:lnTo>
                <a:lnTo>
                  <a:pt x="201" y="316"/>
                </a:lnTo>
                <a:lnTo>
                  <a:pt x="200" y="302"/>
                </a:lnTo>
                <a:lnTo>
                  <a:pt x="199" y="291"/>
                </a:lnTo>
                <a:lnTo>
                  <a:pt x="199" y="280"/>
                </a:lnTo>
                <a:lnTo>
                  <a:pt x="198" y="271"/>
                </a:lnTo>
                <a:lnTo>
                  <a:pt x="197" y="264"/>
                </a:lnTo>
                <a:lnTo>
                  <a:pt x="196" y="257"/>
                </a:lnTo>
                <a:lnTo>
                  <a:pt x="195" y="250"/>
                </a:lnTo>
                <a:lnTo>
                  <a:pt x="194" y="244"/>
                </a:lnTo>
                <a:lnTo>
                  <a:pt x="193" y="237"/>
                </a:lnTo>
                <a:lnTo>
                  <a:pt x="191" y="232"/>
                </a:lnTo>
                <a:lnTo>
                  <a:pt x="190" y="224"/>
                </a:lnTo>
                <a:lnTo>
                  <a:pt x="188" y="215"/>
                </a:lnTo>
                <a:lnTo>
                  <a:pt x="187" y="205"/>
                </a:lnTo>
                <a:lnTo>
                  <a:pt x="185" y="195"/>
                </a:lnTo>
                <a:lnTo>
                  <a:pt x="182" y="185"/>
                </a:lnTo>
                <a:lnTo>
                  <a:pt x="180" y="176"/>
                </a:lnTo>
                <a:lnTo>
                  <a:pt x="177" y="167"/>
                </a:lnTo>
                <a:lnTo>
                  <a:pt x="173" y="160"/>
                </a:lnTo>
                <a:lnTo>
                  <a:pt x="169" y="154"/>
                </a:lnTo>
                <a:lnTo>
                  <a:pt x="164" y="149"/>
                </a:lnTo>
                <a:lnTo>
                  <a:pt x="159" y="147"/>
                </a:lnTo>
                <a:lnTo>
                  <a:pt x="153" y="146"/>
                </a:lnTo>
                <a:lnTo>
                  <a:pt x="148" y="148"/>
                </a:lnTo>
                <a:lnTo>
                  <a:pt x="141" y="153"/>
                </a:lnTo>
                <a:lnTo>
                  <a:pt x="133" y="161"/>
                </a:lnTo>
                <a:lnTo>
                  <a:pt x="124" y="171"/>
                </a:lnTo>
                <a:lnTo>
                  <a:pt x="114" y="186"/>
                </a:lnTo>
                <a:lnTo>
                  <a:pt x="105" y="205"/>
                </a:lnTo>
                <a:lnTo>
                  <a:pt x="95" y="225"/>
                </a:lnTo>
                <a:lnTo>
                  <a:pt x="89" y="244"/>
                </a:lnTo>
                <a:lnTo>
                  <a:pt x="85" y="262"/>
                </a:lnTo>
                <a:lnTo>
                  <a:pt x="84" y="278"/>
                </a:lnTo>
                <a:lnTo>
                  <a:pt x="84" y="294"/>
                </a:lnTo>
                <a:lnTo>
                  <a:pt x="86" y="308"/>
                </a:lnTo>
                <a:lnTo>
                  <a:pt x="89" y="321"/>
                </a:lnTo>
                <a:lnTo>
                  <a:pt x="92" y="334"/>
                </a:lnTo>
                <a:lnTo>
                  <a:pt x="96" y="345"/>
                </a:lnTo>
                <a:lnTo>
                  <a:pt x="100" y="355"/>
                </a:lnTo>
                <a:lnTo>
                  <a:pt x="103" y="365"/>
                </a:lnTo>
                <a:lnTo>
                  <a:pt x="105" y="372"/>
                </a:lnTo>
                <a:lnTo>
                  <a:pt x="106" y="380"/>
                </a:lnTo>
                <a:lnTo>
                  <a:pt x="105" y="387"/>
                </a:lnTo>
                <a:lnTo>
                  <a:pt x="102" y="393"/>
                </a:lnTo>
                <a:lnTo>
                  <a:pt x="97" y="398"/>
                </a:lnTo>
                <a:lnTo>
                  <a:pt x="96" y="397"/>
                </a:lnTo>
                <a:lnTo>
                  <a:pt x="95" y="395"/>
                </a:lnTo>
                <a:lnTo>
                  <a:pt x="93" y="392"/>
                </a:lnTo>
                <a:lnTo>
                  <a:pt x="91" y="388"/>
                </a:lnTo>
                <a:lnTo>
                  <a:pt x="87" y="382"/>
                </a:lnTo>
                <a:lnTo>
                  <a:pt x="84" y="376"/>
                </a:lnTo>
                <a:lnTo>
                  <a:pt x="80" y="368"/>
                </a:lnTo>
                <a:lnTo>
                  <a:pt x="76" y="358"/>
                </a:lnTo>
                <a:lnTo>
                  <a:pt x="72" y="347"/>
                </a:lnTo>
                <a:lnTo>
                  <a:pt x="67" y="333"/>
                </a:lnTo>
                <a:lnTo>
                  <a:pt x="64" y="319"/>
                </a:lnTo>
                <a:lnTo>
                  <a:pt x="59" y="302"/>
                </a:lnTo>
                <a:lnTo>
                  <a:pt x="55" y="285"/>
                </a:lnTo>
                <a:lnTo>
                  <a:pt x="51" y="264"/>
                </a:lnTo>
                <a:lnTo>
                  <a:pt x="47" y="242"/>
                </a:lnTo>
                <a:lnTo>
                  <a:pt x="44" y="219"/>
                </a:lnTo>
                <a:lnTo>
                  <a:pt x="42" y="206"/>
                </a:lnTo>
                <a:lnTo>
                  <a:pt x="40" y="192"/>
                </a:lnTo>
                <a:lnTo>
                  <a:pt x="39" y="180"/>
                </a:lnTo>
                <a:lnTo>
                  <a:pt x="38" y="168"/>
                </a:lnTo>
                <a:lnTo>
                  <a:pt x="37" y="158"/>
                </a:lnTo>
                <a:lnTo>
                  <a:pt x="36" y="148"/>
                </a:lnTo>
                <a:lnTo>
                  <a:pt x="36" y="140"/>
                </a:lnTo>
                <a:lnTo>
                  <a:pt x="36" y="132"/>
                </a:lnTo>
                <a:lnTo>
                  <a:pt x="36" y="126"/>
                </a:lnTo>
                <a:lnTo>
                  <a:pt x="37" y="122"/>
                </a:lnTo>
                <a:lnTo>
                  <a:pt x="39" y="119"/>
                </a:lnTo>
                <a:lnTo>
                  <a:pt x="42" y="118"/>
                </a:lnTo>
                <a:lnTo>
                  <a:pt x="45" y="119"/>
                </a:lnTo>
                <a:lnTo>
                  <a:pt x="49" y="122"/>
                </a:lnTo>
                <a:lnTo>
                  <a:pt x="54" y="128"/>
                </a:lnTo>
                <a:lnTo>
                  <a:pt x="60" y="135"/>
                </a:lnTo>
                <a:lnTo>
                  <a:pt x="66" y="142"/>
                </a:lnTo>
                <a:lnTo>
                  <a:pt x="73" y="148"/>
                </a:lnTo>
                <a:lnTo>
                  <a:pt x="81" y="151"/>
                </a:lnTo>
                <a:lnTo>
                  <a:pt x="88" y="152"/>
                </a:lnTo>
                <a:lnTo>
                  <a:pt x="96" y="152"/>
                </a:lnTo>
                <a:lnTo>
                  <a:pt x="103" y="150"/>
                </a:lnTo>
                <a:lnTo>
                  <a:pt x="110" y="146"/>
                </a:lnTo>
                <a:lnTo>
                  <a:pt x="117" y="142"/>
                </a:lnTo>
                <a:lnTo>
                  <a:pt x="124" y="137"/>
                </a:lnTo>
                <a:lnTo>
                  <a:pt x="130" y="130"/>
                </a:lnTo>
                <a:lnTo>
                  <a:pt x="136" y="123"/>
                </a:lnTo>
                <a:lnTo>
                  <a:pt x="142" y="116"/>
                </a:lnTo>
                <a:lnTo>
                  <a:pt x="147" y="108"/>
                </a:lnTo>
                <a:lnTo>
                  <a:pt x="152" y="100"/>
                </a:lnTo>
                <a:lnTo>
                  <a:pt x="154" y="94"/>
                </a:lnTo>
                <a:lnTo>
                  <a:pt x="157" y="86"/>
                </a:lnTo>
                <a:lnTo>
                  <a:pt x="159" y="79"/>
                </a:lnTo>
                <a:lnTo>
                  <a:pt x="162" y="75"/>
                </a:lnTo>
                <a:lnTo>
                  <a:pt x="165" y="72"/>
                </a:lnTo>
                <a:lnTo>
                  <a:pt x="168" y="70"/>
                </a:lnTo>
                <a:lnTo>
                  <a:pt x="171" y="71"/>
                </a:lnTo>
                <a:lnTo>
                  <a:pt x="175" y="72"/>
                </a:lnTo>
                <a:lnTo>
                  <a:pt x="178" y="75"/>
                </a:lnTo>
                <a:lnTo>
                  <a:pt x="182" y="78"/>
                </a:lnTo>
                <a:lnTo>
                  <a:pt x="186" y="81"/>
                </a:lnTo>
                <a:lnTo>
                  <a:pt x="189" y="86"/>
                </a:lnTo>
                <a:lnTo>
                  <a:pt x="193" y="90"/>
                </a:lnTo>
                <a:lnTo>
                  <a:pt x="196" y="94"/>
                </a:lnTo>
                <a:lnTo>
                  <a:pt x="198" y="98"/>
                </a:lnTo>
                <a:lnTo>
                  <a:pt x="201" y="101"/>
                </a:lnTo>
                <a:lnTo>
                  <a:pt x="204" y="104"/>
                </a:lnTo>
                <a:lnTo>
                  <a:pt x="206" y="106"/>
                </a:lnTo>
                <a:lnTo>
                  <a:pt x="208" y="107"/>
                </a:lnTo>
                <a:lnTo>
                  <a:pt x="211" y="109"/>
                </a:lnTo>
                <a:lnTo>
                  <a:pt x="214" y="110"/>
                </a:lnTo>
                <a:lnTo>
                  <a:pt x="217" y="111"/>
                </a:lnTo>
                <a:lnTo>
                  <a:pt x="221" y="112"/>
                </a:lnTo>
                <a:lnTo>
                  <a:pt x="225" y="113"/>
                </a:lnTo>
                <a:lnTo>
                  <a:pt x="229" y="113"/>
                </a:lnTo>
                <a:lnTo>
                  <a:pt x="233" y="114"/>
                </a:lnTo>
                <a:lnTo>
                  <a:pt x="238" y="114"/>
                </a:lnTo>
                <a:lnTo>
                  <a:pt x="241" y="114"/>
                </a:lnTo>
                <a:lnTo>
                  <a:pt x="245" y="114"/>
                </a:lnTo>
                <a:lnTo>
                  <a:pt x="249" y="114"/>
                </a:lnTo>
                <a:lnTo>
                  <a:pt x="253" y="114"/>
                </a:lnTo>
                <a:lnTo>
                  <a:pt x="257" y="113"/>
                </a:lnTo>
                <a:lnTo>
                  <a:pt x="260" y="113"/>
                </a:lnTo>
                <a:lnTo>
                  <a:pt x="263" y="112"/>
                </a:lnTo>
              </a:path>
            </a:pathLst>
          </a:custGeom>
          <a:solidFill>
            <a:srgbClr val="D6B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7" name="Freeform 43">
            <a:extLst>
              <a:ext uri="{FF2B5EF4-FFF2-40B4-BE49-F238E27FC236}">
                <a16:creationId xmlns:a16="http://schemas.microsoft.com/office/drawing/2014/main" id="{AB8C779F-1DE2-384E-8EAC-8E8779184BA6}"/>
              </a:ext>
            </a:extLst>
          </p:cNvPr>
          <p:cNvSpPr>
            <a:spLocks/>
          </p:cNvSpPr>
          <p:nvPr/>
        </p:nvSpPr>
        <p:spPr bwMode="auto">
          <a:xfrm>
            <a:off x="8609014" y="3001963"/>
            <a:ext cx="187325" cy="590550"/>
          </a:xfrm>
          <a:custGeom>
            <a:avLst/>
            <a:gdLst>
              <a:gd name="T0" fmla="*/ 24 w 118"/>
              <a:gd name="T1" fmla="*/ 20 h 372"/>
              <a:gd name="T2" fmla="*/ 29 w 118"/>
              <a:gd name="T3" fmla="*/ 18 h 372"/>
              <a:gd name="T4" fmla="*/ 35 w 118"/>
              <a:gd name="T5" fmla="*/ 16 h 372"/>
              <a:gd name="T6" fmla="*/ 41 w 118"/>
              <a:gd name="T7" fmla="*/ 13 h 372"/>
              <a:gd name="T8" fmla="*/ 46 w 118"/>
              <a:gd name="T9" fmla="*/ 11 h 372"/>
              <a:gd name="T10" fmla="*/ 51 w 118"/>
              <a:gd name="T11" fmla="*/ 8 h 372"/>
              <a:gd name="T12" fmla="*/ 55 w 118"/>
              <a:gd name="T13" fmla="*/ 5 h 372"/>
              <a:gd name="T14" fmla="*/ 57 w 118"/>
              <a:gd name="T15" fmla="*/ 2 h 372"/>
              <a:gd name="T16" fmla="*/ 61 w 118"/>
              <a:gd name="T17" fmla="*/ 2 h 372"/>
              <a:gd name="T18" fmla="*/ 66 w 118"/>
              <a:gd name="T19" fmla="*/ 4 h 372"/>
              <a:gd name="T20" fmla="*/ 70 w 118"/>
              <a:gd name="T21" fmla="*/ 7 h 372"/>
              <a:gd name="T22" fmla="*/ 76 w 118"/>
              <a:gd name="T23" fmla="*/ 11 h 372"/>
              <a:gd name="T24" fmla="*/ 78 w 118"/>
              <a:gd name="T25" fmla="*/ 13 h 372"/>
              <a:gd name="T26" fmla="*/ 81 w 118"/>
              <a:gd name="T27" fmla="*/ 14 h 372"/>
              <a:gd name="T28" fmla="*/ 82 w 118"/>
              <a:gd name="T29" fmla="*/ 16 h 372"/>
              <a:gd name="T30" fmla="*/ 83 w 118"/>
              <a:gd name="T31" fmla="*/ 17 h 372"/>
              <a:gd name="T32" fmla="*/ 82 w 118"/>
              <a:gd name="T33" fmla="*/ 21 h 372"/>
              <a:gd name="T34" fmla="*/ 80 w 118"/>
              <a:gd name="T35" fmla="*/ 28 h 372"/>
              <a:gd name="T36" fmla="*/ 78 w 118"/>
              <a:gd name="T37" fmla="*/ 37 h 372"/>
              <a:gd name="T38" fmla="*/ 75 w 118"/>
              <a:gd name="T39" fmla="*/ 51 h 372"/>
              <a:gd name="T40" fmla="*/ 73 w 118"/>
              <a:gd name="T41" fmla="*/ 59 h 372"/>
              <a:gd name="T42" fmla="*/ 72 w 118"/>
              <a:gd name="T43" fmla="*/ 66 h 372"/>
              <a:gd name="T44" fmla="*/ 71 w 118"/>
              <a:gd name="T45" fmla="*/ 70 h 372"/>
              <a:gd name="T46" fmla="*/ 73 w 118"/>
              <a:gd name="T47" fmla="*/ 76 h 372"/>
              <a:gd name="T48" fmla="*/ 79 w 118"/>
              <a:gd name="T49" fmla="*/ 92 h 372"/>
              <a:gd name="T50" fmla="*/ 86 w 118"/>
              <a:gd name="T51" fmla="*/ 114 h 372"/>
              <a:gd name="T52" fmla="*/ 94 w 118"/>
              <a:gd name="T53" fmla="*/ 140 h 372"/>
              <a:gd name="T54" fmla="*/ 101 w 118"/>
              <a:gd name="T55" fmla="*/ 168 h 372"/>
              <a:gd name="T56" fmla="*/ 108 w 118"/>
              <a:gd name="T57" fmla="*/ 194 h 372"/>
              <a:gd name="T58" fmla="*/ 113 w 118"/>
              <a:gd name="T59" fmla="*/ 217 h 372"/>
              <a:gd name="T60" fmla="*/ 116 w 118"/>
              <a:gd name="T61" fmla="*/ 233 h 372"/>
              <a:gd name="T62" fmla="*/ 116 w 118"/>
              <a:gd name="T63" fmla="*/ 246 h 372"/>
              <a:gd name="T64" fmla="*/ 110 w 118"/>
              <a:gd name="T65" fmla="*/ 266 h 372"/>
              <a:gd name="T66" fmla="*/ 99 w 118"/>
              <a:gd name="T67" fmla="*/ 288 h 372"/>
              <a:gd name="T68" fmla="*/ 85 w 118"/>
              <a:gd name="T69" fmla="*/ 311 h 372"/>
              <a:gd name="T70" fmla="*/ 69 w 118"/>
              <a:gd name="T71" fmla="*/ 332 h 372"/>
              <a:gd name="T72" fmla="*/ 52 w 118"/>
              <a:gd name="T73" fmla="*/ 350 h 372"/>
              <a:gd name="T74" fmla="*/ 36 w 118"/>
              <a:gd name="T75" fmla="*/ 363 h 372"/>
              <a:gd name="T76" fmla="*/ 21 w 118"/>
              <a:gd name="T77" fmla="*/ 370 h 372"/>
              <a:gd name="T78" fmla="*/ 11 w 118"/>
              <a:gd name="T79" fmla="*/ 347 h 372"/>
              <a:gd name="T80" fmla="*/ 5 w 118"/>
              <a:gd name="T81" fmla="*/ 305 h 372"/>
              <a:gd name="T82" fmla="*/ 1 w 118"/>
              <a:gd name="T83" fmla="*/ 272 h 372"/>
              <a:gd name="T84" fmla="*/ 0 w 118"/>
              <a:gd name="T85" fmla="*/ 245 h 372"/>
              <a:gd name="T86" fmla="*/ 0 w 118"/>
              <a:gd name="T87" fmla="*/ 223 h 372"/>
              <a:gd name="T88" fmla="*/ 2 w 118"/>
              <a:gd name="T89" fmla="*/ 205 h 372"/>
              <a:gd name="T90" fmla="*/ 4 w 118"/>
              <a:gd name="T91" fmla="*/ 190 h 372"/>
              <a:gd name="T92" fmla="*/ 7 w 118"/>
              <a:gd name="T93" fmla="*/ 176 h 372"/>
              <a:gd name="T94" fmla="*/ 11 w 118"/>
              <a:gd name="T95" fmla="*/ 162 h 372"/>
              <a:gd name="T96" fmla="*/ 15 w 118"/>
              <a:gd name="T97" fmla="*/ 146 h 372"/>
              <a:gd name="T98" fmla="*/ 22 w 118"/>
              <a:gd name="T99" fmla="*/ 123 h 372"/>
              <a:gd name="T100" fmla="*/ 27 w 118"/>
              <a:gd name="T101" fmla="*/ 107 h 372"/>
              <a:gd name="T102" fmla="*/ 31 w 118"/>
              <a:gd name="T103" fmla="*/ 93 h 372"/>
              <a:gd name="T104" fmla="*/ 34 w 118"/>
              <a:gd name="T105" fmla="*/ 80 h 372"/>
              <a:gd name="T106" fmla="*/ 37 w 118"/>
              <a:gd name="T107" fmla="*/ 70 h 372"/>
              <a:gd name="T108" fmla="*/ 38 w 118"/>
              <a:gd name="T109" fmla="*/ 62 h 372"/>
              <a:gd name="T110" fmla="*/ 34 w 118"/>
              <a:gd name="T111" fmla="*/ 55 h 372"/>
              <a:gd name="T112" fmla="*/ 31 w 118"/>
              <a:gd name="T113" fmla="*/ 48 h 372"/>
              <a:gd name="T114" fmla="*/ 29 w 118"/>
              <a:gd name="T115" fmla="*/ 41 h 372"/>
              <a:gd name="T116" fmla="*/ 26 w 118"/>
              <a:gd name="T117" fmla="*/ 35 h 372"/>
              <a:gd name="T118" fmla="*/ 24 w 118"/>
              <a:gd name="T119" fmla="*/ 29 h 372"/>
              <a:gd name="T120" fmla="*/ 22 w 118"/>
              <a:gd name="T121" fmla="*/ 25 h 372"/>
              <a:gd name="T122" fmla="*/ 21 w 118"/>
              <a:gd name="T123" fmla="*/ 2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372">
                <a:moveTo>
                  <a:pt x="21" y="21"/>
                </a:moveTo>
                <a:lnTo>
                  <a:pt x="24" y="20"/>
                </a:lnTo>
                <a:lnTo>
                  <a:pt x="27" y="19"/>
                </a:lnTo>
                <a:lnTo>
                  <a:pt x="29" y="18"/>
                </a:lnTo>
                <a:lnTo>
                  <a:pt x="32" y="17"/>
                </a:lnTo>
                <a:lnTo>
                  <a:pt x="35" y="16"/>
                </a:lnTo>
                <a:lnTo>
                  <a:pt x="38" y="15"/>
                </a:lnTo>
                <a:lnTo>
                  <a:pt x="41" y="13"/>
                </a:lnTo>
                <a:lnTo>
                  <a:pt x="44" y="12"/>
                </a:lnTo>
                <a:lnTo>
                  <a:pt x="46" y="11"/>
                </a:lnTo>
                <a:lnTo>
                  <a:pt x="49" y="9"/>
                </a:lnTo>
                <a:lnTo>
                  <a:pt x="51" y="8"/>
                </a:lnTo>
                <a:lnTo>
                  <a:pt x="53" y="6"/>
                </a:lnTo>
                <a:lnTo>
                  <a:pt x="55" y="5"/>
                </a:lnTo>
                <a:lnTo>
                  <a:pt x="56" y="3"/>
                </a:lnTo>
                <a:lnTo>
                  <a:pt x="57" y="2"/>
                </a:lnTo>
                <a:lnTo>
                  <a:pt x="58" y="0"/>
                </a:lnTo>
                <a:lnTo>
                  <a:pt x="61" y="2"/>
                </a:lnTo>
                <a:lnTo>
                  <a:pt x="64" y="3"/>
                </a:lnTo>
                <a:lnTo>
                  <a:pt x="66" y="4"/>
                </a:lnTo>
                <a:lnTo>
                  <a:pt x="68" y="6"/>
                </a:lnTo>
                <a:lnTo>
                  <a:pt x="70" y="7"/>
                </a:lnTo>
                <a:lnTo>
                  <a:pt x="72" y="8"/>
                </a:lnTo>
                <a:lnTo>
                  <a:pt x="76" y="11"/>
                </a:lnTo>
                <a:lnTo>
                  <a:pt x="77" y="12"/>
                </a:lnTo>
                <a:lnTo>
                  <a:pt x="78" y="13"/>
                </a:lnTo>
                <a:lnTo>
                  <a:pt x="80" y="14"/>
                </a:lnTo>
                <a:lnTo>
                  <a:pt x="81" y="14"/>
                </a:lnTo>
                <a:lnTo>
                  <a:pt x="81" y="15"/>
                </a:lnTo>
                <a:lnTo>
                  <a:pt x="82" y="16"/>
                </a:lnTo>
                <a:lnTo>
                  <a:pt x="83" y="16"/>
                </a:lnTo>
                <a:lnTo>
                  <a:pt x="83" y="17"/>
                </a:lnTo>
                <a:lnTo>
                  <a:pt x="83" y="19"/>
                </a:lnTo>
                <a:lnTo>
                  <a:pt x="82" y="21"/>
                </a:lnTo>
                <a:lnTo>
                  <a:pt x="81" y="25"/>
                </a:lnTo>
                <a:lnTo>
                  <a:pt x="80" y="28"/>
                </a:lnTo>
                <a:lnTo>
                  <a:pt x="79" y="33"/>
                </a:lnTo>
                <a:lnTo>
                  <a:pt x="78" y="37"/>
                </a:lnTo>
                <a:lnTo>
                  <a:pt x="77" y="42"/>
                </a:lnTo>
                <a:lnTo>
                  <a:pt x="75" y="51"/>
                </a:lnTo>
                <a:lnTo>
                  <a:pt x="74" y="55"/>
                </a:lnTo>
                <a:lnTo>
                  <a:pt x="73" y="59"/>
                </a:lnTo>
                <a:lnTo>
                  <a:pt x="72" y="63"/>
                </a:lnTo>
                <a:lnTo>
                  <a:pt x="72" y="66"/>
                </a:lnTo>
                <a:lnTo>
                  <a:pt x="71" y="68"/>
                </a:lnTo>
                <a:lnTo>
                  <a:pt x="71" y="70"/>
                </a:lnTo>
                <a:lnTo>
                  <a:pt x="71" y="71"/>
                </a:lnTo>
                <a:lnTo>
                  <a:pt x="73" y="76"/>
                </a:lnTo>
                <a:lnTo>
                  <a:pt x="76" y="83"/>
                </a:lnTo>
                <a:lnTo>
                  <a:pt x="79" y="92"/>
                </a:lnTo>
                <a:lnTo>
                  <a:pt x="82" y="102"/>
                </a:lnTo>
                <a:lnTo>
                  <a:pt x="86" y="114"/>
                </a:lnTo>
                <a:lnTo>
                  <a:pt x="90" y="127"/>
                </a:lnTo>
                <a:lnTo>
                  <a:pt x="94" y="140"/>
                </a:lnTo>
                <a:lnTo>
                  <a:pt x="98" y="154"/>
                </a:lnTo>
                <a:lnTo>
                  <a:pt x="101" y="168"/>
                </a:lnTo>
                <a:lnTo>
                  <a:pt x="105" y="182"/>
                </a:lnTo>
                <a:lnTo>
                  <a:pt x="108" y="194"/>
                </a:lnTo>
                <a:lnTo>
                  <a:pt x="111" y="206"/>
                </a:lnTo>
                <a:lnTo>
                  <a:pt x="113" y="217"/>
                </a:lnTo>
                <a:lnTo>
                  <a:pt x="115" y="226"/>
                </a:lnTo>
                <a:lnTo>
                  <a:pt x="116" y="233"/>
                </a:lnTo>
                <a:lnTo>
                  <a:pt x="117" y="237"/>
                </a:lnTo>
                <a:lnTo>
                  <a:pt x="116" y="246"/>
                </a:lnTo>
                <a:lnTo>
                  <a:pt x="114" y="256"/>
                </a:lnTo>
                <a:lnTo>
                  <a:pt x="110" y="266"/>
                </a:lnTo>
                <a:lnTo>
                  <a:pt x="105" y="277"/>
                </a:lnTo>
                <a:lnTo>
                  <a:pt x="99" y="288"/>
                </a:lnTo>
                <a:lnTo>
                  <a:pt x="93" y="299"/>
                </a:lnTo>
                <a:lnTo>
                  <a:pt x="85" y="311"/>
                </a:lnTo>
                <a:lnTo>
                  <a:pt x="77" y="321"/>
                </a:lnTo>
                <a:lnTo>
                  <a:pt x="69" y="332"/>
                </a:lnTo>
                <a:lnTo>
                  <a:pt x="61" y="341"/>
                </a:lnTo>
                <a:lnTo>
                  <a:pt x="52" y="350"/>
                </a:lnTo>
                <a:lnTo>
                  <a:pt x="44" y="357"/>
                </a:lnTo>
                <a:lnTo>
                  <a:pt x="36" y="363"/>
                </a:lnTo>
                <a:lnTo>
                  <a:pt x="28" y="368"/>
                </a:lnTo>
                <a:lnTo>
                  <a:pt x="21" y="370"/>
                </a:lnTo>
                <a:lnTo>
                  <a:pt x="15" y="371"/>
                </a:lnTo>
                <a:lnTo>
                  <a:pt x="11" y="347"/>
                </a:lnTo>
                <a:lnTo>
                  <a:pt x="8" y="325"/>
                </a:lnTo>
                <a:lnTo>
                  <a:pt x="5" y="305"/>
                </a:lnTo>
                <a:lnTo>
                  <a:pt x="3" y="287"/>
                </a:lnTo>
                <a:lnTo>
                  <a:pt x="1" y="272"/>
                </a:lnTo>
                <a:lnTo>
                  <a:pt x="1" y="257"/>
                </a:lnTo>
                <a:lnTo>
                  <a:pt x="0" y="245"/>
                </a:lnTo>
                <a:lnTo>
                  <a:pt x="0" y="233"/>
                </a:lnTo>
                <a:lnTo>
                  <a:pt x="0" y="223"/>
                </a:lnTo>
                <a:lnTo>
                  <a:pt x="1" y="213"/>
                </a:lnTo>
                <a:lnTo>
                  <a:pt x="2" y="205"/>
                </a:lnTo>
                <a:lnTo>
                  <a:pt x="3" y="197"/>
                </a:lnTo>
                <a:lnTo>
                  <a:pt x="4" y="190"/>
                </a:lnTo>
                <a:lnTo>
                  <a:pt x="5" y="183"/>
                </a:lnTo>
                <a:lnTo>
                  <a:pt x="7" y="176"/>
                </a:lnTo>
                <a:lnTo>
                  <a:pt x="9" y="169"/>
                </a:lnTo>
                <a:lnTo>
                  <a:pt x="11" y="162"/>
                </a:lnTo>
                <a:lnTo>
                  <a:pt x="13" y="154"/>
                </a:lnTo>
                <a:lnTo>
                  <a:pt x="15" y="146"/>
                </a:lnTo>
                <a:lnTo>
                  <a:pt x="20" y="130"/>
                </a:lnTo>
                <a:lnTo>
                  <a:pt x="22" y="123"/>
                </a:lnTo>
                <a:lnTo>
                  <a:pt x="25" y="115"/>
                </a:lnTo>
                <a:lnTo>
                  <a:pt x="27" y="107"/>
                </a:lnTo>
                <a:lnTo>
                  <a:pt x="29" y="100"/>
                </a:lnTo>
                <a:lnTo>
                  <a:pt x="31" y="93"/>
                </a:lnTo>
                <a:lnTo>
                  <a:pt x="33" y="86"/>
                </a:lnTo>
                <a:lnTo>
                  <a:pt x="34" y="80"/>
                </a:lnTo>
                <a:lnTo>
                  <a:pt x="36" y="75"/>
                </a:lnTo>
                <a:lnTo>
                  <a:pt x="37" y="70"/>
                </a:lnTo>
                <a:lnTo>
                  <a:pt x="37" y="66"/>
                </a:lnTo>
                <a:lnTo>
                  <a:pt x="38" y="62"/>
                </a:lnTo>
                <a:lnTo>
                  <a:pt x="36" y="59"/>
                </a:lnTo>
                <a:lnTo>
                  <a:pt x="34" y="55"/>
                </a:lnTo>
                <a:lnTo>
                  <a:pt x="33" y="52"/>
                </a:lnTo>
                <a:lnTo>
                  <a:pt x="31" y="48"/>
                </a:lnTo>
                <a:lnTo>
                  <a:pt x="30" y="45"/>
                </a:lnTo>
                <a:lnTo>
                  <a:pt x="29" y="41"/>
                </a:lnTo>
                <a:lnTo>
                  <a:pt x="27" y="38"/>
                </a:lnTo>
                <a:lnTo>
                  <a:pt x="26" y="35"/>
                </a:lnTo>
                <a:lnTo>
                  <a:pt x="25" y="32"/>
                </a:lnTo>
                <a:lnTo>
                  <a:pt x="24" y="29"/>
                </a:lnTo>
                <a:lnTo>
                  <a:pt x="23" y="27"/>
                </a:lnTo>
                <a:lnTo>
                  <a:pt x="22" y="25"/>
                </a:lnTo>
                <a:lnTo>
                  <a:pt x="22" y="23"/>
                </a:lnTo>
                <a:lnTo>
                  <a:pt x="21" y="22"/>
                </a:lnTo>
                <a:lnTo>
                  <a:pt x="21" y="21"/>
                </a:lnTo>
              </a:path>
            </a:pathLst>
          </a:custGeom>
          <a:solidFill>
            <a:srgbClr val="00989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8" name="Freeform 44">
            <a:extLst>
              <a:ext uri="{FF2B5EF4-FFF2-40B4-BE49-F238E27FC236}">
                <a16:creationId xmlns:a16="http://schemas.microsoft.com/office/drawing/2014/main" id="{A5412DF4-B453-B347-802F-10C1353E19E9}"/>
              </a:ext>
            </a:extLst>
          </p:cNvPr>
          <p:cNvSpPr>
            <a:spLocks/>
          </p:cNvSpPr>
          <p:nvPr/>
        </p:nvSpPr>
        <p:spPr bwMode="auto">
          <a:xfrm>
            <a:off x="8474075" y="2798763"/>
            <a:ext cx="711200" cy="781050"/>
          </a:xfrm>
          <a:custGeom>
            <a:avLst/>
            <a:gdLst>
              <a:gd name="T0" fmla="*/ 15 w 448"/>
              <a:gd name="T1" fmla="*/ 258 h 492"/>
              <a:gd name="T2" fmla="*/ 36 w 448"/>
              <a:gd name="T3" fmla="*/ 300 h 492"/>
              <a:gd name="T4" fmla="*/ 61 w 448"/>
              <a:gd name="T5" fmla="*/ 355 h 492"/>
              <a:gd name="T6" fmla="*/ 85 w 448"/>
              <a:gd name="T7" fmla="*/ 406 h 492"/>
              <a:gd name="T8" fmla="*/ 97 w 448"/>
              <a:gd name="T9" fmla="*/ 429 h 492"/>
              <a:gd name="T10" fmla="*/ 105 w 448"/>
              <a:gd name="T11" fmla="*/ 438 h 492"/>
              <a:gd name="T12" fmla="*/ 111 w 448"/>
              <a:gd name="T13" fmla="*/ 443 h 492"/>
              <a:gd name="T14" fmla="*/ 121 w 448"/>
              <a:gd name="T15" fmla="*/ 439 h 492"/>
              <a:gd name="T16" fmla="*/ 150 w 448"/>
              <a:gd name="T17" fmla="*/ 421 h 492"/>
              <a:gd name="T18" fmla="*/ 185 w 448"/>
              <a:gd name="T19" fmla="*/ 399 h 492"/>
              <a:gd name="T20" fmla="*/ 216 w 448"/>
              <a:gd name="T21" fmla="*/ 384 h 492"/>
              <a:gd name="T22" fmla="*/ 238 w 448"/>
              <a:gd name="T23" fmla="*/ 382 h 492"/>
              <a:gd name="T24" fmla="*/ 262 w 448"/>
              <a:gd name="T25" fmla="*/ 385 h 492"/>
              <a:gd name="T26" fmla="*/ 286 w 448"/>
              <a:gd name="T27" fmla="*/ 387 h 492"/>
              <a:gd name="T28" fmla="*/ 300 w 448"/>
              <a:gd name="T29" fmla="*/ 382 h 492"/>
              <a:gd name="T30" fmla="*/ 302 w 448"/>
              <a:gd name="T31" fmla="*/ 368 h 492"/>
              <a:gd name="T32" fmla="*/ 318 w 448"/>
              <a:gd name="T33" fmla="*/ 353 h 492"/>
              <a:gd name="T34" fmla="*/ 342 w 448"/>
              <a:gd name="T35" fmla="*/ 340 h 492"/>
              <a:gd name="T36" fmla="*/ 367 w 448"/>
              <a:gd name="T37" fmla="*/ 328 h 492"/>
              <a:gd name="T38" fmla="*/ 383 w 448"/>
              <a:gd name="T39" fmla="*/ 320 h 492"/>
              <a:gd name="T40" fmla="*/ 397 w 448"/>
              <a:gd name="T41" fmla="*/ 314 h 492"/>
              <a:gd name="T42" fmla="*/ 409 w 448"/>
              <a:gd name="T43" fmla="*/ 307 h 492"/>
              <a:gd name="T44" fmla="*/ 415 w 448"/>
              <a:gd name="T45" fmla="*/ 297 h 492"/>
              <a:gd name="T46" fmla="*/ 414 w 448"/>
              <a:gd name="T47" fmla="*/ 280 h 492"/>
              <a:gd name="T48" fmla="*/ 406 w 448"/>
              <a:gd name="T49" fmla="*/ 253 h 492"/>
              <a:gd name="T50" fmla="*/ 393 w 448"/>
              <a:gd name="T51" fmla="*/ 222 h 492"/>
              <a:gd name="T52" fmla="*/ 373 w 448"/>
              <a:gd name="T53" fmla="*/ 180 h 492"/>
              <a:gd name="T54" fmla="*/ 361 w 448"/>
              <a:gd name="T55" fmla="*/ 153 h 492"/>
              <a:gd name="T56" fmla="*/ 349 w 448"/>
              <a:gd name="T57" fmla="*/ 121 h 492"/>
              <a:gd name="T58" fmla="*/ 336 w 448"/>
              <a:gd name="T59" fmla="*/ 87 h 492"/>
              <a:gd name="T60" fmla="*/ 326 w 448"/>
              <a:gd name="T61" fmla="*/ 62 h 492"/>
              <a:gd name="T62" fmla="*/ 316 w 448"/>
              <a:gd name="T63" fmla="*/ 49 h 492"/>
              <a:gd name="T64" fmla="*/ 300 w 448"/>
              <a:gd name="T65" fmla="*/ 35 h 492"/>
              <a:gd name="T66" fmla="*/ 284 w 448"/>
              <a:gd name="T67" fmla="*/ 18 h 492"/>
              <a:gd name="T68" fmla="*/ 272 w 448"/>
              <a:gd name="T69" fmla="*/ 5 h 492"/>
              <a:gd name="T70" fmla="*/ 271 w 448"/>
              <a:gd name="T71" fmla="*/ 1 h 492"/>
              <a:gd name="T72" fmla="*/ 276 w 448"/>
              <a:gd name="T73" fmla="*/ 0 h 492"/>
              <a:gd name="T74" fmla="*/ 284 w 448"/>
              <a:gd name="T75" fmla="*/ 2 h 492"/>
              <a:gd name="T76" fmla="*/ 289 w 448"/>
              <a:gd name="T77" fmla="*/ 3 h 492"/>
              <a:gd name="T78" fmla="*/ 304 w 448"/>
              <a:gd name="T79" fmla="*/ 20 h 492"/>
              <a:gd name="T80" fmla="*/ 315 w 448"/>
              <a:gd name="T81" fmla="*/ 33 h 492"/>
              <a:gd name="T82" fmla="*/ 324 w 448"/>
              <a:gd name="T83" fmla="*/ 44 h 492"/>
              <a:gd name="T84" fmla="*/ 330 w 448"/>
              <a:gd name="T85" fmla="*/ 53 h 492"/>
              <a:gd name="T86" fmla="*/ 346 w 448"/>
              <a:gd name="T87" fmla="*/ 86 h 492"/>
              <a:gd name="T88" fmla="*/ 372 w 448"/>
              <a:gd name="T89" fmla="*/ 138 h 492"/>
              <a:gd name="T90" fmla="*/ 400 w 448"/>
              <a:gd name="T91" fmla="*/ 198 h 492"/>
              <a:gd name="T92" fmla="*/ 423 w 448"/>
              <a:gd name="T93" fmla="*/ 246 h 492"/>
              <a:gd name="T94" fmla="*/ 438 w 448"/>
              <a:gd name="T95" fmla="*/ 284 h 492"/>
              <a:gd name="T96" fmla="*/ 445 w 448"/>
              <a:gd name="T97" fmla="*/ 311 h 492"/>
              <a:gd name="T98" fmla="*/ 447 w 448"/>
              <a:gd name="T99" fmla="*/ 327 h 492"/>
              <a:gd name="T100" fmla="*/ 422 w 448"/>
              <a:gd name="T101" fmla="*/ 351 h 492"/>
              <a:gd name="T102" fmla="*/ 329 w 448"/>
              <a:gd name="T103" fmla="*/ 400 h 492"/>
              <a:gd name="T104" fmla="*/ 213 w 448"/>
              <a:gd name="T105" fmla="*/ 450 h 492"/>
              <a:gd name="T106" fmla="*/ 122 w 448"/>
              <a:gd name="T107" fmla="*/ 484 h 492"/>
              <a:gd name="T108" fmla="*/ 91 w 448"/>
              <a:gd name="T109" fmla="*/ 469 h 492"/>
              <a:gd name="T110" fmla="*/ 65 w 448"/>
              <a:gd name="T111" fmla="*/ 408 h 492"/>
              <a:gd name="T112" fmla="*/ 37 w 448"/>
              <a:gd name="T113" fmla="*/ 336 h 492"/>
              <a:gd name="T114" fmla="*/ 11 w 448"/>
              <a:gd name="T115" fmla="*/ 27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8" h="492">
                <a:moveTo>
                  <a:pt x="6" y="242"/>
                </a:moveTo>
                <a:lnTo>
                  <a:pt x="8" y="245"/>
                </a:lnTo>
                <a:lnTo>
                  <a:pt x="11" y="251"/>
                </a:lnTo>
                <a:lnTo>
                  <a:pt x="15" y="258"/>
                </a:lnTo>
                <a:lnTo>
                  <a:pt x="19" y="267"/>
                </a:lnTo>
                <a:lnTo>
                  <a:pt x="25" y="277"/>
                </a:lnTo>
                <a:lnTo>
                  <a:pt x="30" y="288"/>
                </a:lnTo>
                <a:lnTo>
                  <a:pt x="36" y="300"/>
                </a:lnTo>
                <a:lnTo>
                  <a:pt x="42" y="314"/>
                </a:lnTo>
                <a:lnTo>
                  <a:pt x="48" y="327"/>
                </a:lnTo>
                <a:lnTo>
                  <a:pt x="55" y="341"/>
                </a:lnTo>
                <a:lnTo>
                  <a:pt x="61" y="355"/>
                </a:lnTo>
                <a:lnTo>
                  <a:pt x="68" y="368"/>
                </a:lnTo>
                <a:lnTo>
                  <a:pt x="74" y="381"/>
                </a:lnTo>
                <a:lnTo>
                  <a:pt x="80" y="394"/>
                </a:lnTo>
                <a:lnTo>
                  <a:pt x="85" y="406"/>
                </a:lnTo>
                <a:lnTo>
                  <a:pt x="90" y="417"/>
                </a:lnTo>
                <a:lnTo>
                  <a:pt x="93" y="421"/>
                </a:lnTo>
                <a:lnTo>
                  <a:pt x="95" y="425"/>
                </a:lnTo>
                <a:lnTo>
                  <a:pt x="97" y="429"/>
                </a:lnTo>
                <a:lnTo>
                  <a:pt x="99" y="432"/>
                </a:lnTo>
                <a:lnTo>
                  <a:pt x="101" y="434"/>
                </a:lnTo>
                <a:lnTo>
                  <a:pt x="103" y="436"/>
                </a:lnTo>
                <a:lnTo>
                  <a:pt x="105" y="438"/>
                </a:lnTo>
                <a:lnTo>
                  <a:pt x="107" y="440"/>
                </a:lnTo>
                <a:lnTo>
                  <a:pt x="108" y="441"/>
                </a:lnTo>
                <a:lnTo>
                  <a:pt x="109" y="442"/>
                </a:lnTo>
                <a:lnTo>
                  <a:pt x="111" y="443"/>
                </a:lnTo>
                <a:lnTo>
                  <a:pt x="112" y="444"/>
                </a:lnTo>
                <a:lnTo>
                  <a:pt x="112" y="444"/>
                </a:lnTo>
                <a:lnTo>
                  <a:pt x="116" y="442"/>
                </a:lnTo>
                <a:lnTo>
                  <a:pt x="121" y="439"/>
                </a:lnTo>
                <a:lnTo>
                  <a:pt x="127" y="436"/>
                </a:lnTo>
                <a:lnTo>
                  <a:pt x="134" y="431"/>
                </a:lnTo>
                <a:lnTo>
                  <a:pt x="142" y="427"/>
                </a:lnTo>
                <a:lnTo>
                  <a:pt x="150" y="421"/>
                </a:lnTo>
                <a:lnTo>
                  <a:pt x="159" y="416"/>
                </a:lnTo>
                <a:lnTo>
                  <a:pt x="167" y="410"/>
                </a:lnTo>
                <a:lnTo>
                  <a:pt x="176" y="405"/>
                </a:lnTo>
                <a:lnTo>
                  <a:pt x="185" y="399"/>
                </a:lnTo>
                <a:lnTo>
                  <a:pt x="193" y="395"/>
                </a:lnTo>
                <a:lnTo>
                  <a:pt x="201" y="390"/>
                </a:lnTo>
                <a:lnTo>
                  <a:pt x="209" y="387"/>
                </a:lnTo>
                <a:lnTo>
                  <a:pt x="216" y="384"/>
                </a:lnTo>
                <a:lnTo>
                  <a:pt x="222" y="382"/>
                </a:lnTo>
                <a:lnTo>
                  <a:pt x="228" y="381"/>
                </a:lnTo>
                <a:lnTo>
                  <a:pt x="232" y="382"/>
                </a:lnTo>
                <a:lnTo>
                  <a:pt x="238" y="382"/>
                </a:lnTo>
                <a:lnTo>
                  <a:pt x="243" y="383"/>
                </a:lnTo>
                <a:lnTo>
                  <a:pt x="250" y="384"/>
                </a:lnTo>
                <a:lnTo>
                  <a:pt x="256" y="384"/>
                </a:lnTo>
                <a:lnTo>
                  <a:pt x="262" y="385"/>
                </a:lnTo>
                <a:lnTo>
                  <a:pt x="268" y="386"/>
                </a:lnTo>
                <a:lnTo>
                  <a:pt x="274" y="387"/>
                </a:lnTo>
                <a:lnTo>
                  <a:pt x="280" y="387"/>
                </a:lnTo>
                <a:lnTo>
                  <a:pt x="286" y="387"/>
                </a:lnTo>
                <a:lnTo>
                  <a:pt x="291" y="387"/>
                </a:lnTo>
                <a:lnTo>
                  <a:pt x="295" y="386"/>
                </a:lnTo>
                <a:lnTo>
                  <a:pt x="298" y="384"/>
                </a:lnTo>
                <a:lnTo>
                  <a:pt x="300" y="382"/>
                </a:lnTo>
                <a:lnTo>
                  <a:pt x="302" y="379"/>
                </a:lnTo>
                <a:lnTo>
                  <a:pt x="302" y="375"/>
                </a:lnTo>
                <a:lnTo>
                  <a:pt x="301" y="371"/>
                </a:lnTo>
                <a:lnTo>
                  <a:pt x="302" y="368"/>
                </a:lnTo>
                <a:lnTo>
                  <a:pt x="305" y="364"/>
                </a:lnTo>
                <a:lnTo>
                  <a:pt x="308" y="361"/>
                </a:lnTo>
                <a:lnTo>
                  <a:pt x="312" y="357"/>
                </a:lnTo>
                <a:lnTo>
                  <a:pt x="318" y="353"/>
                </a:lnTo>
                <a:lnTo>
                  <a:pt x="323" y="350"/>
                </a:lnTo>
                <a:lnTo>
                  <a:pt x="330" y="346"/>
                </a:lnTo>
                <a:lnTo>
                  <a:pt x="335" y="343"/>
                </a:lnTo>
                <a:lnTo>
                  <a:pt x="342" y="340"/>
                </a:lnTo>
                <a:lnTo>
                  <a:pt x="348" y="337"/>
                </a:lnTo>
                <a:lnTo>
                  <a:pt x="355" y="334"/>
                </a:lnTo>
                <a:lnTo>
                  <a:pt x="361" y="331"/>
                </a:lnTo>
                <a:lnTo>
                  <a:pt x="367" y="328"/>
                </a:lnTo>
                <a:lnTo>
                  <a:pt x="371" y="326"/>
                </a:lnTo>
                <a:lnTo>
                  <a:pt x="375" y="324"/>
                </a:lnTo>
                <a:lnTo>
                  <a:pt x="379" y="322"/>
                </a:lnTo>
                <a:lnTo>
                  <a:pt x="383" y="320"/>
                </a:lnTo>
                <a:lnTo>
                  <a:pt x="386" y="319"/>
                </a:lnTo>
                <a:lnTo>
                  <a:pt x="390" y="317"/>
                </a:lnTo>
                <a:lnTo>
                  <a:pt x="393" y="315"/>
                </a:lnTo>
                <a:lnTo>
                  <a:pt x="397" y="314"/>
                </a:lnTo>
                <a:lnTo>
                  <a:pt x="400" y="312"/>
                </a:lnTo>
                <a:lnTo>
                  <a:pt x="403" y="310"/>
                </a:lnTo>
                <a:lnTo>
                  <a:pt x="406" y="309"/>
                </a:lnTo>
                <a:lnTo>
                  <a:pt x="409" y="307"/>
                </a:lnTo>
                <a:lnTo>
                  <a:pt x="410" y="305"/>
                </a:lnTo>
                <a:lnTo>
                  <a:pt x="412" y="302"/>
                </a:lnTo>
                <a:lnTo>
                  <a:pt x="414" y="300"/>
                </a:lnTo>
                <a:lnTo>
                  <a:pt x="415" y="297"/>
                </a:lnTo>
                <a:lnTo>
                  <a:pt x="416" y="294"/>
                </a:lnTo>
                <a:lnTo>
                  <a:pt x="416" y="291"/>
                </a:lnTo>
                <a:lnTo>
                  <a:pt x="415" y="286"/>
                </a:lnTo>
                <a:lnTo>
                  <a:pt x="414" y="280"/>
                </a:lnTo>
                <a:lnTo>
                  <a:pt x="413" y="274"/>
                </a:lnTo>
                <a:lnTo>
                  <a:pt x="411" y="267"/>
                </a:lnTo>
                <a:lnTo>
                  <a:pt x="409" y="260"/>
                </a:lnTo>
                <a:lnTo>
                  <a:pt x="406" y="253"/>
                </a:lnTo>
                <a:lnTo>
                  <a:pt x="403" y="245"/>
                </a:lnTo>
                <a:lnTo>
                  <a:pt x="400" y="237"/>
                </a:lnTo>
                <a:lnTo>
                  <a:pt x="397" y="230"/>
                </a:lnTo>
                <a:lnTo>
                  <a:pt x="393" y="222"/>
                </a:lnTo>
                <a:lnTo>
                  <a:pt x="389" y="213"/>
                </a:lnTo>
                <a:lnTo>
                  <a:pt x="385" y="205"/>
                </a:lnTo>
                <a:lnTo>
                  <a:pt x="381" y="198"/>
                </a:lnTo>
                <a:lnTo>
                  <a:pt x="373" y="180"/>
                </a:lnTo>
                <a:lnTo>
                  <a:pt x="369" y="172"/>
                </a:lnTo>
                <a:lnTo>
                  <a:pt x="367" y="167"/>
                </a:lnTo>
                <a:lnTo>
                  <a:pt x="364" y="160"/>
                </a:lnTo>
                <a:lnTo>
                  <a:pt x="361" y="153"/>
                </a:lnTo>
                <a:lnTo>
                  <a:pt x="358" y="146"/>
                </a:lnTo>
                <a:lnTo>
                  <a:pt x="355" y="138"/>
                </a:lnTo>
                <a:lnTo>
                  <a:pt x="352" y="129"/>
                </a:lnTo>
                <a:lnTo>
                  <a:pt x="349" y="121"/>
                </a:lnTo>
                <a:lnTo>
                  <a:pt x="345" y="112"/>
                </a:lnTo>
                <a:lnTo>
                  <a:pt x="342" y="104"/>
                </a:lnTo>
                <a:lnTo>
                  <a:pt x="339" y="95"/>
                </a:lnTo>
                <a:lnTo>
                  <a:pt x="336" y="87"/>
                </a:lnTo>
                <a:lnTo>
                  <a:pt x="334" y="80"/>
                </a:lnTo>
                <a:lnTo>
                  <a:pt x="331" y="73"/>
                </a:lnTo>
                <a:lnTo>
                  <a:pt x="329" y="67"/>
                </a:lnTo>
                <a:lnTo>
                  <a:pt x="326" y="62"/>
                </a:lnTo>
                <a:lnTo>
                  <a:pt x="324" y="58"/>
                </a:lnTo>
                <a:lnTo>
                  <a:pt x="322" y="56"/>
                </a:lnTo>
                <a:lnTo>
                  <a:pt x="319" y="53"/>
                </a:lnTo>
                <a:lnTo>
                  <a:pt x="316" y="49"/>
                </a:lnTo>
                <a:lnTo>
                  <a:pt x="312" y="46"/>
                </a:lnTo>
                <a:lnTo>
                  <a:pt x="309" y="42"/>
                </a:lnTo>
                <a:lnTo>
                  <a:pt x="304" y="39"/>
                </a:lnTo>
                <a:lnTo>
                  <a:pt x="300" y="35"/>
                </a:lnTo>
                <a:lnTo>
                  <a:pt x="296" y="30"/>
                </a:lnTo>
                <a:lnTo>
                  <a:pt x="292" y="26"/>
                </a:lnTo>
                <a:lnTo>
                  <a:pt x="287" y="22"/>
                </a:lnTo>
                <a:lnTo>
                  <a:pt x="284" y="18"/>
                </a:lnTo>
                <a:lnTo>
                  <a:pt x="280" y="14"/>
                </a:lnTo>
                <a:lnTo>
                  <a:pt x="277" y="11"/>
                </a:lnTo>
                <a:lnTo>
                  <a:pt x="274" y="8"/>
                </a:lnTo>
                <a:lnTo>
                  <a:pt x="272" y="5"/>
                </a:lnTo>
                <a:lnTo>
                  <a:pt x="270" y="3"/>
                </a:lnTo>
                <a:lnTo>
                  <a:pt x="270" y="2"/>
                </a:lnTo>
                <a:lnTo>
                  <a:pt x="270" y="1"/>
                </a:lnTo>
                <a:lnTo>
                  <a:pt x="271" y="1"/>
                </a:lnTo>
                <a:lnTo>
                  <a:pt x="272" y="0"/>
                </a:lnTo>
                <a:lnTo>
                  <a:pt x="273" y="0"/>
                </a:lnTo>
                <a:lnTo>
                  <a:pt x="274" y="0"/>
                </a:lnTo>
                <a:lnTo>
                  <a:pt x="276" y="0"/>
                </a:lnTo>
                <a:lnTo>
                  <a:pt x="278" y="1"/>
                </a:lnTo>
                <a:lnTo>
                  <a:pt x="280" y="1"/>
                </a:lnTo>
                <a:lnTo>
                  <a:pt x="282" y="1"/>
                </a:lnTo>
                <a:lnTo>
                  <a:pt x="284" y="2"/>
                </a:lnTo>
                <a:lnTo>
                  <a:pt x="286" y="2"/>
                </a:lnTo>
                <a:lnTo>
                  <a:pt x="287" y="2"/>
                </a:lnTo>
                <a:lnTo>
                  <a:pt x="288" y="3"/>
                </a:lnTo>
                <a:lnTo>
                  <a:pt x="289" y="3"/>
                </a:lnTo>
                <a:lnTo>
                  <a:pt x="292" y="6"/>
                </a:lnTo>
                <a:lnTo>
                  <a:pt x="295" y="9"/>
                </a:lnTo>
                <a:lnTo>
                  <a:pt x="301" y="16"/>
                </a:lnTo>
                <a:lnTo>
                  <a:pt x="304" y="20"/>
                </a:lnTo>
                <a:lnTo>
                  <a:pt x="307" y="23"/>
                </a:lnTo>
                <a:lnTo>
                  <a:pt x="310" y="27"/>
                </a:lnTo>
                <a:lnTo>
                  <a:pt x="313" y="30"/>
                </a:lnTo>
                <a:lnTo>
                  <a:pt x="315" y="33"/>
                </a:lnTo>
                <a:lnTo>
                  <a:pt x="318" y="36"/>
                </a:lnTo>
                <a:lnTo>
                  <a:pt x="320" y="39"/>
                </a:lnTo>
                <a:lnTo>
                  <a:pt x="322" y="41"/>
                </a:lnTo>
                <a:lnTo>
                  <a:pt x="324" y="44"/>
                </a:lnTo>
                <a:lnTo>
                  <a:pt x="326" y="46"/>
                </a:lnTo>
                <a:lnTo>
                  <a:pt x="327" y="48"/>
                </a:lnTo>
                <a:lnTo>
                  <a:pt x="329" y="50"/>
                </a:lnTo>
                <a:lnTo>
                  <a:pt x="330" y="53"/>
                </a:lnTo>
                <a:lnTo>
                  <a:pt x="333" y="58"/>
                </a:lnTo>
                <a:lnTo>
                  <a:pt x="336" y="66"/>
                </a:lnTo>
                <a:lnTo>
                  <a:pt x="340" y="75"/>
                </a:lnTo>
                <a:lnTo>
                  <a:pt x="346" y="86"/>
                </a:lnTo>
                <a:lnTo>
                  <a:pt x="352" y="98"/>
                </a:lnTo>
                <a:lnTo>
                  <a:pt x="358" y="111"/>
                </a:lnTo>
                <a:lnTo>
                  <a:pt x="365" y="124"/>
                </a:lnTo>
                <a:lnTo>
                  <a:pt x="372" y="138"/>
                </a:lnTo>
                <a:lnTo>
                  <a:pt x="379" y="153"/>
                </a:lnTo>
                <a:lnTo>
                  <a:pt x="386" y="168"/>
                </a:lnTo>
                <a:lnTo>
                  <a:pt x="393" y="183"/>
                </a:lnTo>
                <a:lnTo>
                  <a:pt x="400" y="198"/>
                </a:lnTo>
                <a:lnTo>
                  <a:pt x="407" y="210"/>
                </a:lnTo>
                <a:lnTo>
                  <a:pt x="412" y="223"/>
                </a:lnTo>
                <a:lnTo>
                  <a:pt x="418" y="235"/>
                </a:lnTo>
                <a:lnTo>
                  <a:pt x="423" y="246"/>
                </a:lnTo>
                <a:lnTo>
                  <a:pt x="428" y="257"/>
                </a:lnTo>
                <a:lnTo>
                  <a:pt x="432" y="267"/>
                </a:lnTo>
                <a:lnTo>
                  <a:pt x="435" y="276"/>
                </a:lnTo>
                <a:lnTo>
                  <a:pt x="438" y="284"/>
                </a:lnTo>
                <a:lnTo>
                  <a:pt x="440" y="291"/>
                </a:lnTo>
                <a:lnTo>
                  <a:pt x="442" y="298"/>
                </a:lnTo>
                <a:lnTo>
                  <a:pt x="444" y="305"/>
                </a:lnTo>
                <a:lnTo>
                  <a:pt x="445" y="311"/>
                </a:lnTo>
                <a:lnTo>
                  <a:pt x="446" y="316"/>
                </a:lnTo>
                <a:lnTo>
                  <a:pt x="446" y="320"/>
                </a:lnTo>
                <a:lnTo>
                  <a:pt x="447" y="324"/>
                </a:lnTo>
                <a:lnTo>
                  <a:pt x="447" y="327"/>
                </a:lnTo>
                <a:lnTo>
                  <a:pt x="447" y="329"/>
                </a:lnTo>
                <a:lnTo>
                  <a:pt x="447" y="330"/>
                </a:lnTo>
                <a:lnTo>
                  <a:pt x="437" y="340"/>
                </a:lnTo>
                <a:lnTo>
                  <a:pt x="422" y="351"/>
                </a:lnTo>
                <a:lnTo>
                  <a:pt x="404" y="363"/>
                </a:lnTo>
                <a:lnTo>
                  <a:pt x="381" y="374"/>
                </a:lnTo>
                <a:lnTo>
                  <a:pt x="355" y="387"/>
                </a:lnTo>
                <a:lnTo>
                  <a:pt x="329" y="400"/>
                </a:lnTo>
                <a:lnTo>
                  <a:pt x="300" y="413"/>
                </a:lnTo>
                <a:lnTo>
                  <a:pt x="270" y="426"/>
                </a:lnTo>
                <a:lnTo>
                  <a:pt x="242" y="439"/>
                </a:lnTo>
                <a:lnTo>
                  <a:pt x="213" y="450"/>
                </a:lnTo>
                <a:lnTo>
                  <a:pt x="186" y="460"/>
                </a:lnTo>
                <a:lnTo>
                  <a:pt x="162" y="469"/>
                </a:lnTo>
                <a:lnTo>
                  <a:pt x="140" y="478"/>
                </a:lnTo>
                <a:lnTo>
                  <a:pt x="122" y="484"/>
                </a:lnTo>
                <a:lnTo>
                  <a:pt x="109" y="488"/>
                </a:lnTo>
                <a:lnTo>
                  <a:pt x="101" y="491"/>
                </a:lnTo>
                <a:lnTo>
                  <a:pt x="96" y="481"/>
                </a:lnTo>
                <a:lnTo>
                  <a:pt x="91" y="469"/>
                </a:lnTo>
                <a:lnTo>
                  <a:pt x="85" y="455"/>
                </a:lnTo>
                <a:lnTo>
                  <a:pt x="79" y="441"/>
                </a:lnTo>
                <a:lnTo>
                  <a:pt x="72" y="425"/>
                </a:lnTo>
                <a:lnTo>
                  <a:pt x="65" y="408"/>
                </a:lnTo>
                <a:lnTo>
                  <a:pt x="58" y="390"/>
                </a:lnTo>
                <a:lnTo>
                  <a:pt x="51" y="371"/>
                </a:lnTo>
                <a:lnTo>
                  <a:pt x="43" y="354"/>
                </a:lnTo>
                <a:lnTo>
                  <a:pt x="37" y="336"/>
                </a:lnTo>
                <a:lnTo>
                  <a:pt x="30" y="318"/>
                </a:lnTo>
                <a:lnTo>
                  <a:pt x="23" y="301"/>
                </a:lnTo>
                <a:lnTo>
                  <a:pt x="17" y="285"/>
                </a:lnTo>
                <a:lnTo>
                  <a:pt x="11" y="270"/>
                </a:lnTo>
                <a:lnTo>
                  <a:pt x="5" y="256"/>
                </a:lnTo>
                <a:lnTo>
                  <a:pt x="0" y="244"/>
                </a:lnTo>
                <a:lnTo>
                  <a:pt x="6" y="24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89" name="Freeform 45">
            <a:extLst>
              <a:ext uri="{FF2B5EF4-FFF2-40B4-BE49-F238E27FC236}">
                <a16:creationId xmlns:a16="http://schemas.microsoft.com/office/drawing/2014/main" id="{7666009F-DD97-7347-8117-013027122368}"/>
              </a:ext>
            </a:extLst>
          </p:cNvPr>
          <p:cNvSpPr>
            <a:spLocks/>
          </p:cNvSpPr>
          <p:nvPr/>
        </p:nvSpPr>
        <p:spPr bwMode="auto">
          <a:xfrm>
            <a:off x="8474076" y="2798764"/>
            <a:ext cx="720725" cy="790575"/>
          </a:xfrm>
          <a:custGeom>
            <a:avLst/>
            <a:gdLst>
              <a:gd name="T0" fmla="*/ 15 w 454"/>
              <a:gd name="T1" fmla="*/ 261 h 498"/>
              <a:gd name="T2" fmla="*/ 36 w 454"/>
              <a:gd name="T3" fmla="*/ 304 h 498"/>
              <a:gd name="T4" fmla="*/ 62 w 454"/>
              <a:gd name="T5" fmla="*/ 359 h 498"/>
              <a:gd name="T6" fmla="*/ 86 w 454"/>
              <a:gd name="T7" fmla="*/ 411 h 498"/>
              <a:gd name="T8" fmla="*/ 98 w 454"/>
              <a:gd name="T9" fmla="*/ 434 h 498"/>
              <a:gd name="T10" fmla="*/ 106 w 454"/>
              <a:gd name="T11" fmla="*/ 443 h 498"/>
              <a:gd name="T12" fmla="*/ 112 w 454"/>
              <a:gd name="T13" fmla="*/ 448 h 498"/>
              <a:gd name="T14" fmla="*/ 123 w 454"/>
              <a:gd name="T15" fmla="*/ 444 h 498"/>
              <a:gd name="T16" fmla="*/ 152 w 454"/>
              <a:gd name="T17" fmla="*/ 426 h 498"/>
              <a:gd name="T18" fmla="*/ 187 w 454"/>
              <a:gd name="T19" fmla="*/ 404 h 498"/>
              <a:gd name="T20" fmla="*/ 219 w 454"/>
              <a:gd name="T21" fmla="*/ 389 h 498"/>
              <a:gd name="T22" fmla="*/ 241 w 454"/>
              <a:gd name="T23" fmla="*/ 387 h 498"/>
              <a:gd name="T24" fmla="*/ 266 w 454"/>
              <a:gd name="T25" fmla="*/ 390 h 498"/>
              <a:gd name="T26" fmla="*/ 290 w 454"/>
              <a:gd name="T27" fmla="*/ 392 h 498"/>
              <a:gd name="T28" fmla="*/ 304 w 454"/>
              <a:gd name="T29" fmla="*/ 387 h 498"/>
              <a:gd name="T30" fmla="*/ 306 w 454"/>
              <a:gd name="T31" fmla="*/ 372 h 498"/>
              <a:gd name="T32" fmla="*/ 322 w 454"/>
              <a:gd name="T33" fmla="*/ 357 h 498"/>
              <a:gd name="T34" fmla="*/ 347 w 454"/>
              <a:gd name="T35" fmla="*/ 344 h 498"/>
              <a:gd name="T36" fmla="*/ 372 w 454"/>
              <a:gd name="T37" fmla="*/ 332 h 498"/>
              <a:gd name="T38" fmla="*/ 388 w 454"/>
              <a:gd name="T39" fmla="*/ 324 h 498"/>
              <a:gd name="T40" fmla="*/ 402 w 454"/>
              <a:gd name="T41" fmla="*/ 318 h 498"/>
              <a:gd name="T42" fmla="*/ 414 w 454"/>
              <a:gd name="T43" fmla="*/ 311 h 498"/>
              <a:gd name="T44" fmla="*/ 421 w 454"/>
              <a:gd name="T45" fmla="*/ 301 h 498"/>
              <a:gd name="T46" fmla="*/ 420 w 454"/>
              <a:gd name="T47" fmla="*/ 283 h 498"/>
              <a:gd name="T48" fmla="*/ 411 w 454"/>
              <a:gd name="T49" fmla="*/ 256 h 498"/>
              <a:gd name="T50" fmla="*/ 398 w 454"/>
              <a:gd name="T51" fmla="*/ 225 h 498"/>
              <a:gd name="T52" fmla="*/ 378 w 454"/>
              <a:gd name="T53" fmla="*/ 182 h 498"/>
              <a:gd name="T54" fmla="*/ 366 w 454"/>
              <a:gd name="T55" fmla="*/ 155 h 498"/>
              <a:gd name="T56" fmla="*/ 354 w 454"/>
              <a:gd name="T57" fmla="*/ 122 h 498"/>
              <a:gd name="T58" fmla="*/ 341 w 454"/>
              <a:gd name="T59" fmla="*/ 88 h 498"/>
              <a:gd name="T60" fmla="*/ 330 w 454"/>
              <a:gd name="T61" fmla="*/ 63 h 498"/>
              <a:gd name="T62" fmla="*/ 320 w 454"/>
              <a:gd name="T63" fmla="*/ 50 h 498"/>
              <a:gd name="T64" fmla="*/ 304 w 454"/>
              <a:gd name="T65" fmla="*/ 35 h 498"/>
              <a:gd name="T66" fmla="*/ 288 w 454"/>
              <a:gd name="T67" fmla="*/ 18 h 498"/>
              <a:gd name="T68" fmla="*/ 276 w 454"/>
              <a:gd name="T69" fmla="*/ 5 h 498"/>
              <a:gd name="T70" fmla="*/ 275 w 454"/>
              <a:gd name="T71" fmla="*/ 1 h 498"/>
              <a:gd name="T72" fmla="*/ 280 w 454"/>
              <a:gd name="T73" fmla="*/ 0 h 498"/>
              <a:gd name="T74" fmla="*/ 288 w 454"/>
              <a:gd name="T75" fmla="*/ 2 h 498"/>
              <a:gd name="T76" fmla="*/ 293 w 454"/>
              <a:gd name="T77" fmla="*/ 3 h 498"/>
              <a:gd name="T78" fmla="*/ 308 w 454"/>
              <a:gd name="T79" fmla="*/ 20 h 498"/>
              <a:gd name="T80" fmla="*/ 319 w 454"/>
              <a:gd name="T81" fmla="*/ 33 h 498"/>
              <a:gd name="T82" fmla="*/ 328 w 454"/>
              <a:gd name="T83" fmla="*/ 45 h 498"/>
              <a:gd name="T84" fmla="*/ 334 w 454"/>
              <a:gd name="T85" fmla="*/ 54 h 498"/>
              <a:gd name="T86" fmla="*/ 351 w 454"/>
              <a:gd name="T87" fmla="*/ 87 h 498"/>
              <a:gd name="T88" fmla="*/ 377 w 454"/>
              <a:gd name="T89" fmla="*/ 140 h 498"/>
              <a:gd name="T90" fmla="*/ 405 w 454"/>
              <a:gd name="T91" fmla="*/ 200 h 498"/>
              <a:gd name="T92" fmla="*/ 429 w 454"/>
              <a:gd name="T93" fmla="*/ 249 h 498"/>
              <a:gd name="T94" fmla="*/ 444 w 454"/>
              <a:gd name="T95" fmla="*/ 287 h 498"/>
              <a:gd name="T96" fmla="*/ 451 w 454"/>
              <a:gd name="T97" fmla="*/ 315 h 498"/>
              <a:gd name="T98" fmla="*/ 453 w 454"/>
              <a:gd name="T99" fmla="*/ 331 h 498"/>
              <a:gd name="T100" fmla="*/ 428 w 454"/>
              <a:gd name="T101" fmla="*/ 355 h 498"/>
              <a:gd name="T102" fmla="*/ 333 w 454"/>
              <a:gd name="T103" fmla="*/ 405 h 498"/>
              <a:gd name="T104" fmla="*/ 216 w 454"/>
              <a:gd name="T105" fmla="*/ 455 h 498"/>
              <a:gd name="T106" fmla="*/ 124 w 454"/>
              <a:gd name="T107" fmla="*/ 490 h 498"/>
              <a:gd name="T108" fmla="*/ 92 w 454"/>
              <a:gd name="T109" fmla="*/ 475 h 498"/>
              <a:gd name="T110" fmla="*/ 66 w 454"/>
              <a:gd name="T111" fmla="*/ 413 h 498"/>
              <a:gd name="T112" fmla="*/ 37 w 454"/>
              <a:gd name="T113" fmla="*/ 340 h 498"/>
              <a:gd name="T114" fmla="*/ 11 w 454"/>
              <a:gd name="T115" fmla="*/ 27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4" h="498">
                <a:moveTo>
                  <a:pt x="6" y="245"/>
                </a:moveTo>
                <a:lnTo>
                  <a:pt x="8" y="248"/>
                </a:lnTo>
                <a:lnTo>
                  <a:pt x="11" y="254"/>
                </a:lnTo>
                <a:lnTo>
                  <a:pt x="15" y="261"/>
                </a:lnTo>
                <a:lnTo>
                  <a:pt x="19" y="270"/>
                </a:lnTo>
                <a:lnTo>
                  <a:pt x="25" y="280"/>
                </a:lnTo>
                <a:lnTo>
                  <a:pt x="30" y="292"/>
                </a:lnTo>
                <a:lnTo>
                  <a:pt x="36" y="304"/>
                </a:lnTo>
                <a:lnTo>
                  <a:pt x="43" y="318"/>
                </a:lnTo>
                <a:lnTo>
                  <a:pt x="49" y="331"/>
                </a:lnTo>
                <a:lnTo>
                  <a:pt x="56" y="345"/>
                </a:lnTo>
                <a:lnTo>
                  <a:pt x="62" y="359"/>
                </a:lnTo>
                <a:lnTo>
                  <a:pt x="69" y="373"/>
                </a:lnTo>
                <a:lnTo>
                  <a:pt x="75" y="386"/>
                </a:lnTo>
                <a:lnTo>
                  <a:pt x="81" y="399"/>
                </a:lnTo>
                <a:lnTo>
                  <a:pt x="86" y="411"/>
                </a:lnTo>
                <a:lnTo>
                  <a:pt x="91" y="422"/>
                </a:lnTo>
                <a:lnTo>
                  <a:pt x="94" y="426"/>
                </a:lnTo>
                <a:lnTo>
                  <a:pt x="96" y="430"/>
                </a:lnTo>
                <a:lnTo>
                  <a:pt x="98" y="434"/>
                </a:lnTo>
                <a:lnTo>
                  <a:pt x="100" y="437"/>
                </a:lnTo>
                <a:lnTo>
                  <a:pt x="102" y="439"/>
                </a:lnTo>
                <a:lnTo>
                  <a:pt x="104" y="441"/>
                </a:lnTo>
                <a:lnTo>
                  <a:pt x="106" y="443"/>
                </a:lnTo>
                <a:lnTo>
                  <a:pt x="108" y="445"/>
                </a:lnTo>
                <a:lnTo>
                  <a:pt x="109" y="446"/>
                </a:lnTo>
                <a:lnTo>
                  <a:pt x="110" y="447"/>
                </a:lnTo>
                <a:lnTo>
                  <a:pt x="112" y="448"/>
                </a:lnTo>
                <a:lnTo>
                  <a:pt x="113" y="449"/>
                </a:lnTo>
                <a:lnTo>
                  <a:pt x="114" y="449"/>
                </a:lnTo>
                <a:lnTo>
                  <a:pt x="118" y="447"/>
                </a:lnTo>
                <a:lnTo>
                  <a:pt x="123" y="444"/>
                </a:lnTo>
                <a:lnTo>
                  <a:pt x="129" y="441"/>
                </a:lnTo>
                <a:lnTo>
                  <a:pt x="136" y="436"/>
                </a:lnTo>
                <a:lnTo>
                  <a:pt x="144" y="432"/>
                </a:lnTo>
                <a:lnTo>
                  <a:pt x="152" y="426"/>
                </a:lnTo>
                <a:lnTo>
                  <a:pt x="161" y="421"/>
                </a:lnTo>
                <a:lnTo>
                  <a:pt x="169" y="415"/>
                </a:lnTo>
                <a:lnTo>
                  <a:pt x="178" y="410"/>
                </a:lnTo>
                <a:lnTo>
                  <a:pt x="187" y="404"/>
                </a:lnTo>
                <a:lnTo>
                  <a:pt x="196" y="400"/>
                </a:lnTo>
                <a:lnTo>
                  <a:pt x="204" y="395"/>
                </a:lnTo>
                <a:lnTo>
                  <a:pt x="212" y="392"/>
                </a:lnTo>
                <a:lnTo>
                  <a:pt x="219" y="389"/>
                </a:lnTo>
                <a:lnTo>
                  <a:pt x="225" y="387"/>
                </a:lnTo>
                <a:lnTo>
                  <a:pt x="231" y="386"/>
                </a:lnTo>
                <a:lnTo>
                  <a:pt x="235" y="387"/>
                </a:lnTo>
                <a:lnTo>
                  <a:pt x="241" y="387"/>
                </a:lnTo>
                <a:lnTo>
                  <a:pt x="246" y="388"/>
                </a:lnTo>
                <a:lnTo>
                  <a:pt x="253" y="389"/>
                </a:lnTo>
                <a:lnTo>
                  <a:pt x="259" y="389"/>
                </a:lnTo>
                <a:lnTo>
                  <a:pt x="266" y="390"/>
                </a:lnTo>
                <a:lnTo>
                  <a:pt x="272" y="391"/>
                </a:lnTo>
                <a:lnTo>
                  <a:pt x="278" y="392"/>
                </a:lnTo>
                <a:lnTo>
                  <a:pt x="284" y="392"/>
                </a:lnTo>
                <a:lnTo>
                  <a:pt x="290" y="392"/>
                </a:lnTo>
                <a:lnTo>
                  <a:pt x="295" y="392"/>
                </a:lnTo>
                <a:lnTo>
                  <a:pt x="299" y="391"/>
                </a:lnTo>
                <a:lnTo>
                  <a:pt x="302" y="389"/>
                </a:lnTo>
                <a:lnTo>
                  <a:pt x="304" y="387"/>
                </a:lnTo>
                <a:lnTo>
                  <a:pt x="306" y="384"/>
                </a:lnTo>
                <a:lnTo>
                  <a:pt x="306" y="380"/>
                </a:lnTo>
                <a:lnTo>
                  <a:pt x="305" y="376"/>
                </a:lnTo>
                <a:lnTo>
                  <a:pt x="306" y="372"/>
                </a:lnTo>
                <a:lnTo>
                  <a:pt x="309" y="368"/>
                </a:lnTo>
                <a:lnTo>
                  <a:pt x="312" y="365"/>
                </a:lnTo>
                <a:lnTo>
                  <a:pt x="316" y="361"/>
                </a:lnTo>
                <a:lnTo>
                  <a:pt x="322" y="357"/>
                </a:lnTo>
                <a:lnTo>
                  <a:pt x="327" y="354"/>
                </a:lnTo>
                <a:lnTo>
                  <a:pt x="334" y="350"/>
                </a:lnTo>
                <a:lnTo>
                  <a:pt x="340" y="347"/>
                </a:lnTo>
                <a:lnTo>
                  <a:pt x="347" y="344"/>
                </a:lnTo>
                <a:lnTo>
                  <a:pt x="353" y="341"/>
                </a:lnTo>
                <a:lnTo>
                  <a:pt x="360" y="338"/>
                </a:lnTo>
                <a:lnTo>
                  <a:pt x="366" y="335"/>
                </a:lnTo>
                <a:lnTo>
                  <a:pt x="372" y="332"/>
                </a:lnTo>
                <a:lnTo>
                  <a:pt x="376" y="330"/>
                </a:lnTo>
                <a:lnTo>
                  <a:pt x="380" y="328"/>
                </a:lnTo>
                <a:lnTo>
                  <a:pt x="384" y="326"/>
                </a:lnTo>
                <a:lnTo>
                  <a:pt x="388" y="324"/>
                </a:lnTo>
                <a:lnTo>
                  <a:pt x="391" y="323"/>
                </a:lnTo>
                <a:lnTo>
                  <a:pt x="395" y="321"/>
                </a:lnTo>
                <a:lnTo>
                  <a:pt x="398" y="319"/>
                </a:lnTo>
                <a:lnTo>
                  <a:pt x="402" y="318"/>
                </a:lnTo>
                <a:lnTo>
                  <a:pt x="405" y="316"/>
                </a:lnTo>
                <a:lnTo>
                  <a:pt x="408" y="314"/>
                </a:lnTo>
                <a:lnTo>
                  <a:pt x="411" y="313"/>
                </a:lnTo>
                <a:lnTo>
                  <a:pt x="414" y="311"/>
                </a:lnTo>
                <a:lnTo>
                  <a:pt x="416" y="309"/>
                </a:lnTo>
                <a:lnTo>
                  <a:pt x="418" y="306"/>
                </a:lnTo>
                <a:lnTo>
                  <a:pt x="420" y="304"/>
                </a:lnTo>
                <a:lnTo>
                  <a:pt x="421" y="301"/>
                </a:lnTo>
                <a:lnTo>
                  <a:pt x="422" y="298"/>
                </a:lnTo>
                <a:lnTo>
                  <a:pt x="422" y="295"/>
                </a:lnTo>
                <a:lnTo>
                  <a:pt x="421" y="289"/>
                </a:lnTo>
                <a:lnTo>
                  <a:pt x="420" y="283"/>
                </a:lnTo>
                <a:lnTo>
                  <a:pt x="419" y="277"/>
                </a:lnTo>
                <a:lnTo>
                  <a:pt x="417" y="270"/>
                </a:lnTo>
                <a:lnTo>
                  <a:pt x="414" y="263"/>
                </a:lnTo>
                <a:lnTo>
                  <a:pt x="411" y="256"/>
                </a:lnTo>
                <a:lnTo>
                  <a:pt x="408" y="248"/>
                </a:lnTo>
                <a:lnTo>
                  <a:pt x="405" y="240"/>
                </a:lnTo>
                <a:lnTo>
                  <a:pt x="402" y="233"/>
                </a:lnTo>
                <a:lnTo>
                  <a:pt x="398" y="225"/>
                </a:lnTo>
                <a:lnTo>
                  <a:pt x="394" y="216"/>
                </a:lnTo>
                <a:lnTo>
                  <a:pt x="390" y="208"/>
                </a:lnTo>
                <a:lnTo>
                  <a:pt x="386" y="200"/>
                </a:lnTo>
                <a:lnTo>
                  <a:pt x="378" y="182"/>
                </a:lnTo>
                <a:lnTo>
                  <a:pt x="374" y="174"/>
                </a:lnTo>
                <a:lnTo>
                  <a:pt x="372" y="169"/>
                </a:lnTo>
                <a:lnTo>
                  <a:pt x="369" y="162"/>
                </a:lnTo>
                <a:lnTo>
                  <a:pt x="366" y="155"/>
                </a:lnTo>
                <a:lnTo>
                  <a:pt x="363" y="148"/>
                </a:lnTo>
                <a:lnTo>
                  <a:pt x="360" y="140"/>
                </a:lnTo>
                <a:lnTo>
                  <a:pt x="357" y="131"/>
                </a:lnTo>
                <a:lnTo>
                  <a:pt x="354" y="122"/>
                </a:lnTo>
                <a:lnTo>
                  <a:pt x="350" y="113"/>
                </a:lnTo>
                <a:lnTo>
                  <a:pt x="347" y="105"/>
                </a:lnTo>
                <a:lnTo>
                  <a:pt x="344" y="96"/>
                </a:lnTo>
                <a:lnTo>
                  <a:pt x="341" y="88"/>
                </a:lnTo>
                <a:lnTo>
                  <a:pt x="338" y="81"/>
                </a:lnTo>
                <a:lnTo>
                  <a:pt x="335" y="74"/>
                </a:lnTo>
                <a:lnTo>
                  <a:pt x="333" y="68"/>
                </a:lnTo>
                <a:lnTo>
                  <a:pt x="330" y="63"/>
                </a:lnTo>
                <a:lnTo>
                  <a:pt x="328" y="59"/>
                </a:lnTo>
                <a:lnTo>
                  <a:pt x="326" y="57"/>
                </a:lnTo>
                <a:lnTo>
                  <a:pt x="323" y="54"/>
                </a:lnTo>
                <a:lnTo>
                  <a:pt x="320" y="50"/>
                </a:lnTo>
                <a:lnTo>
                  <a:pt x="316" y="47"/>
                </a:lnTo>
                <a:lnTo>
                  <a:pt x="313" y="43"/>
                </a:lnTo>
                <a:lnTo>
                  <a:pt x="308" y="39"/>
                </a:lnTo>
                <a:lnTo>
                  <a:pt x="304" y="35"/>
                </a:lnTo>
                <a:lnTo>
                  <a:pt x="300" y="30"/>
                </a:lnTo>
                <a:lnTo>
                  <a:pt x="296" y="26"/>
                </a:lnTo>
                <a:lnTo>
                  <a:pt x="291" y="22"/>
                </a:lnTo>
                <a:lnTo>
                  <a:pt x="288" y="18"/>
                </a:lnTo>
                <a:lnTo>
                  <a:pt x="284" y="14"/>
                </a:lnTo>
                <a:lnTo>
                  <a:pt x="281" y="11"/>
                </a:lnTo>
                <a:lnTo>
                  <a:pt x="278" y="8"/>
                </a:lnTo>
                <a:lnTo>
                  <a:pt x="276" y="5"/>
                </a:lnTo>
                <a:lnTo>
                  <a:pt x="274" y="3"/>
                </a:lnTo>
                <a:lnTo>
                  <a:pt x="274" y="2"/>
                </a:lnTo>
                <a:lnTo>
                  <a:pt x="274" y="1"/>
                </a:lnTo>
                <a:lnTo>
                  <a:pt x="275" y="1"/>
                </a:lnTo>
                <a:lnTo>
                  <a:pt x="276" y="0"/>
                </a:lnTo>
                <a:lnTo>
                  <a:pt x="277" y="0"/>
                </a:lnTo>
                <a:lnTo>
                  <a:pt x="278" y="0"/>
                </a:lnTo>
                <a:lnTo>
                  <a:pt x="280" y="0"/>
                </a:lnTo>
                <a:lnTo>
                  <a:pt x="282" y="1"/>
                </a:lnTo>
                <a:lnTo>
                  <a:pt x="284" y="1"/>
                </a:lnTo>
                <a:lnTo>
                  <a:pt x="286" y="1"/>
                </a:lnTo>
                <a:lnTo>
                  <a:pt x="288" y="2"/>
                </a:lnTo>
                <a:lnTo>
                  <a:pt x="290" y="2"/>
                </a:lnTo>
                <a:lnTo>
                  <a:pt x="291" y="2"/>
                </a:lnTo>
                <a:lnTo>
                  <a:pt x="292" y="3"/>
                </a:lnTo>
                <a:lnTo>
                  <a:pt x="293" y="3"/>
                </a:lnTo>
                <a:lnTo>
                  <a:pt x="296" y="6"/>
                </a:lnTo>
                <a:lnTo>
                  <a:pt x="299" y="9"/>
                </a:lnTo>
                <a:lnTo>
                  <a:pt x="305" y="16"/>
                </a:lnTo>
                <a:lnTo>
                  <a:pt x="308" y="20"/>
                </a:lnTo>
                <a:lnTo>
                  <a:pt x="311" y="23"/>
                </a:lnTo>
                <a:lnTo>
                  <a:pt x="314" y="27"/>
                </a:lnTo>
                <a:lnTo>
                  <a:pt x="317" y="30"/>
                </a:lnTo>
                <a:lnTo>
                  <a:pt x="319" y="33"/>
                </a:lnTo>
                <a:lnTo>
                  <a:pt x="322" y="36"/>
                </a:lnTo>
                <a:lnTo>
                  <a:pt x="324" y="39"/>
                </a:lnTo>
                <a:lnTo>
                  <a:pt x="326" y="42"/>
                </a:lnTo>
                <a:lnTo>
                  <a:pt x="328" y="45"/>
                </a:lnTo>
                <a:lnTo>
                  <a:pt x="330" y="47"/>
                </a:lnTo>
                <a:lnTo>
                  <a:pt x="331" y="49"/>
                </a:lnTo>
                <a:lnTo>
                  <a:pt x="333" y="51"/>
                </a:lnTo>
                <a:lnTo>
                  <a:pt x="334" y="54"/>
                </a:lnTo>
                <a:lnTo>
                  <a:pt x="337" y="59"/>
                </a:lnTo>
                <a:lnTo>
                  <a:pt x="341" y="67"/>
                </a:lnTo>
                <a:lnTo>
                  <a:pt x="345" y="76"/>
                </a:lnTo>
                <a:lnTo>
                  <a:pt x="351" y="87"/>
                </a:lnTo>
                <a:lnTo>
                  <a:pt x="357" y="99"/>
                </a:lnTo>
                <a:lnTo>
                  <a:pt x="363" y="112"/>
                </a:lnTo>
                <a:lnTo>
                  <a:pt x="370" y="126"/>
                </a:lnTo>
                <a:lnTo>
                  <a:pt x="377" y="140"/>
                </a:lnTo>
                <a:lnTo>
                  <a:pt x="384" y="155"/>
                </a:lnTo>
                <a:lnTo>
                  <a:pt x="391" y="170"/>
                </a:lnTo>
                <a:lnTo>
                  <a:pt x="398" y="185"/>
                </a:lnTo>
                <a:lnTo>
                  <a:pt x="405" y="200"/>
                </a:lnTo>
                <a:lnTo>
                  <a:pt x="412" y="213"/>
                </a:lnTo>
                <a:lnTo>
                  <a:pt x="418" y="226"/>
                </a:lnTo>
                <a:lnTo>
                  <a:pt x="424" y="238"/>
                </a:lnTo>
                <a:lnTo>
                  <a:pt x="429" y="249"/>
                </a:lnTo>
                <a:lnTo>
                  <a:pt x="434" y="260"/>
                </a:lnTo>
                <a:lnTo>
                  <a:pt x="438" y="270"/>
                </a:lnTo>
                <a:lnTo>
                  <a:pt x="441" y="279"/>
                </a:lnTo>
                <a:lnTo>
                  <a:pt x="444" y="287"/>
                </a:lnTo>
                <a:lnTo>
                  <a:pt x="446" y="295"/>
                </a:lnTo>
                <a:lnTo>
                  <a:pt x="448" y="302"/>
                </a:lnTo>
                <a:lnTo>
                  <a:pt x="450" y="309"/>
                </a:lnTo>
                <a:lnTo>
                  <a:pt x="451" y="315"/>
                </a:lnTo>
                <a:lnTo>
                  <a:pt x="452" y="320"/>
                </a:lnTo>
                <a:lnTo>
                  <a:pt x="452" y="324"/>
                </a:lnTo>
                <a:lnTo>
                  <a:pt x="453" y="328"/>
                </a:lnTo>
                <a:lnTo>
                  <a:pt x="453" y="331"/>
                </a:lnTo>
                <a:lnTo>
                  <a:pt x="453" y="333"/>
                </a:lnTo>
                <a:lnTo>
                  <a:pt x="453" y="334"/>
                </a:lnTo>
                <a:lnTo>
                  <a:pt x="443" y="344"/>
                </a:lnTo>
                <a:lnTo>
                  <a:pt x="428" y="355"/>
                </a:lnTo>
                <a:lnTo>
                  <a:pt x="409" y="367"/>
                </a:lnTo>
                <a:lnTo>
                  <a:pt x="386" y="379"/>
                </a:lnTo>
                <a:lnTo>
                  <a:pt x="360" y="392"/>
                </a:lnTo>
                <a:lnTo>
                  <a:pt x="333" y="405"/>
                </a:lnTo>
                <a:lnTo>
                  <a:pt x="304" y="418"/>
                </a:lnTo>
                <a:lnTo>
                  <a:pt x="274" y="431"/>
                </a:lnTo>
                <a:lnTo>
                  <a:pt x="245" y="444"/>
                </a:lnTo>
                <a:lnTo>
                  <a:pt x="216" y="455"/>
                </a:lnTo>
                <a:lnTo>
                  <a:pt x="189" y="466"/>
                </a:lnTo>
                <a:lnTo>
                  <a:pt x="164" y="475"/>
                </a:lnTo>
                <a:lnTo>
                  <a:pt x="142" y="484"/>
                </a:lnTo>
                <a:lnTo>
                  <a:pt x="124" y="490"/>
                </a:lnTo>
                <a:lnTo>
                  <a:pt x="110" y="494"/>
                </a:lnTo>
                <a:lnTo>
                  <a:pt x="102" y="497"/>
                </a:lnTo>
                <a:lnTo>
                  <a:pt x="97" y="487"/>
                </a:lnTo>
                <a:lnTo>
                  <a:pt x="92" y="475"/>
                </a:lnTo>
                <a:lnTo>
                  <a:pt x="86" y="461"/>
                </a:lnTo>
                <a:lnTo>
                  <a:pt x="80" y="446"/>
                </a:lnTo>
                <a:lnTo>
                  <a:pt x="73" y="430"/>
                </a:lnTo>
                <a:lnTo>
                  <a:pt x="66" y="413"/>
                </a:lnTo>
                <a:lnTo>
                  <a:pt x="59" y="395"/>
                </a:lnTo>
                <a:lnTo>
                  <a:pt x="52" y="376"/>
                </a:lnTo>
                <a:lnTo>
                  <a:pt x="44" y="358"/>
                </a:lnTo>
                <a:lnTo>
                  <a:pt x="37" y="340"/>
                </a:lnTo>
                <a:lnTo>
                  <a:pt x="30" y="322"/>
                </a:lnTo>
                <a:lnTo>
                  <a:pt x="23" y="305"/>
                </a:lnTo>
                <a:lnTo>
                  <a:pt x="17" y="288"/>
                </a:lnTo>
                <a:lnTo>
                  <a:pt x="11" y="273"/>
                </a:lnTo>
                <a:lnTo>
                  <a:pt x="5" y="259"/>
                </a:lnTo>
                <a:lnTo>
                  <a:pt x="0" y="24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0" name="Freeform 46">
            <a:extLst>
              <a:ext uri="{FF2B5EF4-FFF2-40B4-BE49-F238E27FC236}">
                <a16:creationId xmlns:a16="http://schemas.microsoft.com/office/drawing/2014/main" id="{C3F47BBC-5212-7747-A1AC-AC8187EA98DF}"/>
              </a:ext>
            </a:extLst>
          </p:cNvPr>
          <p:cNvSpPr>
            <a:spLocks/>
          </p:cNvSpPr>
          <p:nvPr/>
        </p:nvSpPr>
        <p:spPr bwMode="auto">
          <a:xfrm>
            <a:off x="9190038" y="3163888"/>
            <a:ext cx="176212" cy="296862"/>
          </a:xfrm>
          <a:custGeom>
            <a:avLst/>
            <a:gdLst>
              <a:gd name="T0" fmla="*/ 0 w 111"/>
              <a:gd name="T1" fmla="*/ 37 h 187"/>
              <a:gd name="T2" fmla="*/ 2 w 111"/>
              <a:gd name="T3" fmla="*/ 47 h 187"/>
              <a:gd name="T4" fmla="*/ 4 w 111"/>
              <a:gd name="T5" fmla="*/ 57 h 187"/>
              <a:gd name="T6" fmla="*/ 7 w 111"/>
              <a:gd name="T7" fmla="*/ 69 h 187"/>
              <a:gd name="T8" fmla="*/ 9 w 111"/>
              <a:gd name="T9" fmla="*/ 79 h 187"/>
              <a:gd name="T10" fmla="*/ 12 w 111"/>
              <a:gd name="T11" fmla="*/ 91 h 187"/>
              <a:gd name="T12" fmla="*/ 16 w 111"/>
              <a:gd name="T13" fmla="*/ 102 h 187"/>
              <a:gd name="T14" fmla="*/ 20 w 111"/>
              <a:gd name="T15" fmla="*/ 112 h 187"/>
              <a:gd name="T16" fmla="*/ 24 w 111"/>
              <a:gd name="T17" fmla="*/ 123 h 187"/>
              <a:gd name="T18" fmla="*/ 28 w 111"/>
              <a:gd name="T19" fmla="*/ 134 h 187"/>
              <a:gd name="T20" fmla="*/ 31 w 111"/>
              <a:gd name="T21" fmla="*/ 143 h 187"/>
              <a:gd name="T22" fmla="*/ 36 w 111"/>
              <a:gd name="T23" fmla="*/ 152 h 187"/>
              <a:gd name="T24" fmla="*/ 40 w 111"/>
              <a:gd name="T25" fmla="*/ 161 h 187"/>
              <a:gd name="T26" fmla="*/ 45 w 111"/>
              <a:gd name="T27" fmla="*/ 169 h 187"/>
              <a:gd name="T28" fmla="*/ 49 w 111"/>
              <a:gd name="T29" fmla="*/ 175 h 187"/>
              <a:gd name="T30" fmla="*/ 53 w 111"/>
              <a:gd name="T31" fmla="*/ 181 h 187"/>
              <a:gd name="T32" fmla="*/ 57 w 111"/>
              <a:gd name="T33" fmla="*/ 186 h 187"/>
              <a:gd name="T34" fmla="*/ 60 w 111"/>
              <a:gd name="T35" fmla="*/ 186 h 187"/>
              <a:gd name="T36" fmla="*/ 64 w 111"/>
              <a:gd name="T37" fmla="*/ 184 h 187"/>
              <a:gd name="T38" fmla="*/ 70 w 111"/>
              <a:gd name="T39" fmla="*/ 179 h 187"/>
              <a:gd name="T40" fmla="*/ 77 w 111"/>
              <a:gd name="T41" fmla="*/ 171 h 187"/>
              <a:gd name="T42" fmla="*/ 83 w 111"/>
              <a:gd name="T43" fmla="*/ 162 h 187"/>
              <a:gd name="T44" fmla="*/ 90 w 111"/>
              <a:gd name="T45" fmla="*/ 151 h 187"/>
              <a:gd name="T46" fmla="*/ 97 w 111"/>
              <a:gd name="T47" fmla="*/ 140 h 187"/>
              <a:gd name="T48" fmla="*/ 102 w 111"/>
              <a:gd name="T49" fmla="*/ 126 h 187"/>
              <a:gd name="T50" fmla="*/ 107 w 111"/>
              <a:gd name="T51" fmla="*/ 111 h 187"/>
              <a:gd name="T52" fmla="*/ 109 w 111"/>
              <a:gd name="T53" fmla="*/ 97 h 187"/>
              <a:gd name="T54" fmla="*/ 110 w 111"/>
              <a:gd name="T55" fmla="*/ 82 h 187"/>
              <a:gd name="T56" fmla="*/ 108 w 111"/>
              <a:gd name="T57" fmla="*/ 67 h 187"/>
              <a:gd name="T58" fmla="*/ 104 w 111"/>
              <a:gd name="T59" fmla="*/ 52 h 187"/>
              <a:gd name="T60" fmla="*/ 96 w 111"/>
              <a:gd name="T61" fmla="*/ 39 h 187"/>
              <a:gd name="T62" fmla="*/ 84 w 111"/>
              <a:gd name="T63" fmla="*/ 26 h 187"/>
              <a:gd name="T64" fmla="*/ 69 w 111"/>
              <a:gd name="T65" fmla="*/ 15 h 187"/>
              <a:gd name="T66" fmla="*/ 58 w 111"/>
              <a:gd name="T67" fmla="*/ 8 h 187"/>
              <a:gd name="T68" fmla="*/ 47 w 111"/>
              <a:gd name="T69" fmla="*/ 3 h 187"/>
              <a:gd name="T70" fmla="*/ 39 w 111"/>
              <a:gd name="T71" fmla="*/ 1 h 187"/>
              <a:gd name="T72" fmla="*/ 31 w 111"/>
              <a:gd name="T73" fmla="*/ 0 h 187"/>
              <a:gd name="T74" fmla="*/ 25 w 111"/>
              <a:gd name="T75" fmla="*/ 1 h 187"/>
              <a:gd name="T76" fmla="*/ 19 w 111"/>
              <a:gd name="T77" fmla="*/ 3 h 187"/>
              <a:gd name="T78" fmla="*/ 14 w 111"/>
              <a:gd name="T79" fmla="*/ 6 h 187"/>
              <a:gd name="T80" fmla="*/ 10 w 111"/>
              <a:gd name="T81" fmla="*/ 10 h 187"/>
              <a:gd name="T82" fmla="*/ 8 w 111"/>
              <a:gd name="T83" fmla="*/ 14 h 187"/>
              <a:gd name="T84" fmla="*/ 5 w 111"/>
              <a:gd name="T85" fmla="*/ 18 h 187"/>
              <a:gd name="T86" fmla="*/ 3 w 111"/>
              <a:gd name="T87" fmla="*/ 22 h 187"/>
              <a:gd name="T88" fmla="*/ 2 w 111"/>
              <a:gd name="T89" fmla="*/ 27 h 187"/>
              <a:gd name="T90" fmla="*/ 1 w 111"/>
              <a:gd name="T91" fmla="*/ 31 h 187"/>
              <a:gd name="T92" fmla="*/ 0 w 111"/>
              <a:gd name="T93" fmla="*/ 34 h 187"/>
              <a:gd name="T94" fmla="*/ 0 w 111"/>
              <a:gd name="T95" fmla="*/ 36 h 187"/>
              <a:gd name="T96" fmla="*/ 0 w 111"/>
              <a:gd name="T97" fmla="*/ 3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187">
                <a:moveTo>
                  <a:pt x="0" y="37"/>
                </a:moveTo>
                <a:lnTo>
                  <a:pt x="2" y="47"/>
                </a:lnTo>
                <a:lnTo>
                  <a:pt x="4" y="57"/>
                </a:lnTo>
                <a:lnTo>
                  <a:pt x="7" y="69"/>
                </a:lnTo>
                <a:lnTo>
                  <a:pt x="9" y="79"/>
                </a:lnTo>
                <a:lnTo>
                  <a:pt x="12" y="91"/>
                </a:lnTo>
                <a:lnTo>
                  <a:pt x="16" y="102"/>
                </a:lnTo>
                <a:lnTo>
                  <a:pt x="20" y="112"/>
                </a:lnTo>
                <a:lnTo>
                  <a:pt x="24" y="123"/>
                </a:lnTo>
                <a:lnTo>
                  <a:pt x="28" y="134"/>
                </a:lnTo>
                <a:lnTo>
                  <a:pt x="31" y="143"/>
                </a:lnTo>
                <a:lnTo>
                  <a:pt x="36" y="152"/>
                </a:lnTo>
                <a:lnTo>
                  <a:pt x="40" y="161"/>
                </a:lnTo>
                <a:lnTo>
                  <a:pt x="45" y="169"/>
                </a:lnTo>
                <a:lnTo>
                  <a:pt x="49" y="175"/>
                </a:lnTo>
                <a:lnTo>
                  <a:pt x="53" y="181"/>
                </a:lnTo>
                <a:lnTo>
                  <a:pt x="57" y="186"/>
                </a:lnTo>
                <a:lnTo>
                  <a:pt x="60" y="186"/>
                </a:lnTo>
                <a:lnTo>
                  <a:pt x="64" y="184"/>
                </a:lnTo>
                <a:lnTo>
                  <a:pt x="70" y="179"/>
                </a:lnTo>
                <a:lnTo>
                  <a:pt x="77" y="171"/>
                </a:lnTo>
                <a:lnTo>
                  <a:pt x="83" y="162"/>
                </a:lnTo>
                <a:lnTo>
                  <a:pt x="90" y="151"/>
                </a:lnTo>
                <a:lnTo>
                  <a:pt x="97" y="140"/>
                </a:lnTo>
                <a:lnTo>
                  <a:pt x="102" y="126"/>
                </a:lnTo>
                <a:lnTo>
                  <a:pt x="107" y="111"/>
                </a:lnTo>
                <a:lnTo>
                  <a:pt x="109" y="97"/>
                </a:lnTo>
                <a:lnTo>
                  <a:pt x="110" y="82"/>
                </a:lnTo>
                <a:lnTo>
                  <a:pt x="108" y="67"/>
                </a:lnTo>
                <a:lnTo>
                  <a:pt x="104" y="52"/>
                </a:lnTo>
                <a:lnTo>
                  <a:pt x="96" y="39"/>
                </a:lnTo>
                <a:lnTo>
                  <a:pt x="84" y="26"/>
                </a:lnTo>
                <a:lnTo>
                  <a:pt x="69" y="15"/>
                </a:lnTo>
                <a:lnTo>
                  <a:pt x="58" y="8"/>
                </a:lnTo>
                <a:lnTo>
                  <a:pt x="47" y="3"/>
                </a:lnTo>
                <a:lnTo>
                  <a:pt x="39" y="1"/>
                </a:lnTo>
                <a:lnTo>
                  <a:pt x="31" y="0"/>
                </a:lnTo>
                <a:lnTo>
                  <a:pt x="25" y="1"/>
                </a:lnTo>
                <a:lnTo>
                  <a:pt x="19" y="3"/>
                </a:lnTo>
                <a:lnTo>
                  <a:pt x="14" y="6"/>
                </a:lnTo>
                <a:lnTo>
                  <a:pt x="10" y="10"/>
                </a:lnTo>
                <a:lnTo>
                  <a:pt x="8" y="14"/>
                </a:lnTo>
                <a:lnTo>
                  <a:pt x="5" y="18"/>
                </a:lnTo>
                <a:lnTo>
                  <a:pt x="3" y="22"/>
                </a:lnTo>
                <a:lnTo>
                  <a:pt x="2" y="27"/>
                </a:lnTo>
                <a:lnTo>
                  <a:pt x="1" y="31"/>
                </a:lnTo>
                <a:lnTo>
                  <a:pt x="0" y="34"/>
                </a:lnTo>
                <a:lnTo>
                  <a:pt x="0" y="36"/>
                </a:lnTo>
                <a:lnTo>
                  <a:pt x="0" y="37"/>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1" name="Freeform 47">
            <a:extLst>
              <a:ext uri="{FF2B5EF4-FFF2-40B4-BE49-F238E27FC236}">
                <a16:creationId xmlns:a16="http://schemas.microsoft.com/office/drawing/2014/main" id="{F3116205-7369-5844-98F0-174FF18303E4}"/>
              </a:ext>
            </a:extLst>
          </p:cNvPr>
          <p:cNvSpPr>
            <a:spLocks/>
          </p:cNvSpPr>
          <p:nvPr/>
        </p:nvSpPr>
        <p:spPr bwMode="auto">
          <a:xfrm>
            <a:off x="9059863" y="3073401"/>
            <a:ext cx="584200" cy="519113"/>
          </a:xfrm>
          <a:custGeom>
            <a:avLst/>
            <a:gdLst>
              <a:gd name="T0" fmla="*/ 337 w 368"/>
              <a:gd name="T1" fmla="*/ 315 h 327"/>
              <a:gd name="T2" fmla="*/ 366 w 368"/>
              <a:gd name="T3" fmla="*/ 283 h 327"/>
              <a:gd name="T4" fmla="*/ 330 w 368"/>
              <a:gd name="T5" fmla="*/ 221 h 327"/>
              <a:gd name="T6" fmla="*/ 293 w 368"/>
              <a:gd name="T7" fmla="*/ 140 h 327"/>
              <a:gd name="T8" fmla="*/ 271 w 368"/>
              <a:gd name="T9" fmla="*/ 100 h 327"/>
              <a:gd name="T10" fmla="*/ 263 w 368"/>
              <a:gd name="T11" fmla="*/ 83 h 327"/>
              <a:gd name="T12" fmla="*/ 249 w 368"/>
              <a:gd name="T13" fmla="*/ 72 h 327"/>
              <a:gd name="T14" fmla="*/ 229 w 368"/>
              <a:gd name="T15" fmla="*/ 64 h 327"/>
              <a:gd name="T16" fmla="*/ 204 w 368"/>
              <a:gd name="T17" fmla="*/ 53 h 327"/>
              <a:gd name="T18" fmla="*/ 170 w 368"/>
              <a:gd name="T19" fmla="*/ 30 h 327"/>
              <a:gd name="T20" fmla="*/ 135 w 368"/>
              <a:gd name="T21" fmla="*/ 7 h 327"/>
              <a:gd name="T22" fmla="*/ 116 w 368"/>
              <a:gd name="T23" fmla="*/ 0 h 327"/>
              <a:gd name="T24" fmla="*/ 96 w 368"/>
              <a:gd name="T25" fmla="*/ 2 h 327"/>
              <a:gd name="T26" fmla="*/ 76 w 368"/>
              <a:gd name="T27" fmla="*/ 4 h 327"/>
              <a:gd name="T28" fmla="*/ 45 w 368"/>
              <a:gd name="T29" fmla="*/ 10 h 327"/>
              <a:gd name="T30" fmla="*/ 18 w 368"/>
              <a:gd name="T31" fmla="*/ 17 h 327"/>
              <a:gd name="T32" fmla="*/ 2 w 368"/>
              <a:gd name="T33" fmla="*/ 25 h 327"/>
              <a:gd name="T34" fmla="*/ 5 w 368"/>
              <a:gd name="T35" fmla="*/ 42 h 327"/>
              <a:gd name="T36" fmla="*/ 25 w 368"/>
              <a:gd name="T37" fmla="*/ 56 h 327"/>
              <a:gd name="T38" fmla="*/ 47 w 368"/>
              <a:gd name="T39" fmla="*/ 55 h 327"/>
              <a:gd name="T40" fmla="*/ 68 w 368"/>
              <a:gd name="T41" fmla="*/ 55 h 327"/>
              <a:gd name="T42" fmla="*/ 83 w 368"/>
              <a:gd name="T43" fmla="*/ 57 h 327"/>
              <a:gd name="T44" fmla="*/ 65 w 368"/>
              <a:gd name="T45" fmla="*/ 72 h 327"/>
              <a:gd name="T46" fmla="*/ 46 w 368"/>
              <a:gd name="T47" fmla="*/ 100 h 327"/>
              <a:gd name="T48" fmla="*/ 43 w 368"/>
              <a:gd name="T49" fmla="*/ 131 h 327"/>
              <a:gd name="T50" fmla="*/ 47 w 368"/>
              <a:gd name="T51" fmla="*/ 158 h 327"/>
              <a:gd name="T52" fmla="*/ 60 w 368"/>
              <a:gd name="T53" fmla="*/ 170 h 327"/>
              <a:gd name="T54" fmla="*/ 78 w 368"/>
              <a:gd name="T55" fmla="*/ 159 h 327"/>
              <a:gd name="T56" fmla="*/ 90 w 368"/>
              <a:gd name="T57" fmla="*/ 132 h 327"/>
              <a:gd name="T58" fmla="*/ 99 w 368"/>
              <a:gd name="T59" fmla="*/ 118 h 327"/>
              <a:gd name="T60" fmla="*/ 117 w 368"/>
              <a:gd name="T61" fmla="*/ 104 h 327"/>
              <a:gd name="T62" fmla="*/ 133 w 368"/>
              <a:gd name="T63" fmla="*/ 95 h 327"/>
              <a:gd name="T64" fmla="*/ 148 w 368"/>
              <a:gd name="T65" fmla="*/ 102 h 327"/>
              <a:gd name="T66" fmla="*/ 151 w 368"/>
              <a:gd name="T67" fmla="*/ 107 h 327"/>
              <a:gd name="T68" fmla="*/ 132 w 368"/>
              <a:gd name="T69" fmla="*/ 108 h 327"/>
              <a:gd name="T70" fmla="*/ 117 w 368"/>
              <a:gd name="T71" fmla="*/ 118 h 327"/>
              <a:gd name="T72" fmla="*/ 96 w 368"/>
              <a:gd name="T73" fmla="*/ 144 h 327"/>
              <a:gd name="T74" fmla="*/ 74 w 368"/>
              <a:gd name="T75" fmla="*/ 176 h 327"/>
              <a:gd name="T76" fmla="*/ 65 w 368"/>
              <a:gd name="T77" fmla="*/ 198 h 327"/>
              <a:gd name="T78" fmla="*/ 63 w 368"/>
              <a:gd name="T79" fmla="*/ 226 h 327"/>
              <a:gd name="T80" fmla="*/ 65 w 368"/>
              <a:gd name="T81" fmla="*/ 254 h 327"/>
              <a:gd name="T82" fmla="*/ 73 w 368"/>
              <a:gd name="T83" fmla="*/ 269 h 327"/>
              <a:gd name="T84" fmla="*/ 86 w 368"/>
              <a:gd name="T85" fmla="*/ 270 h 327"/>
              <a:gd name="T86" fmla="*/ 97 w 368"/>
              <a:gd name="T87" fmla="*/ 255 h 327"/>
              <a:gd name="T88" fmla="*/ 104 w 368"/>
              <a:gd name="T89" fmla="*/ 230 h 327"/>
              <a:gd name="T90" fmla="*/ 124 w 368"/>
              <a:gd name="T91" fmla="*/ 197 h 327"/>
              <a:gd name="T92" fmla="*/ 152 w 368"/>
              <a:gd name="T93" fmla="*/ 170 h 327"/>
              <a:gd name="T94" fmla="*/ 165 w 368"/>
              <a:gd name="T95" fmla="*/ 170 h 327"/>
              <a:gd name="T96" fmla="*/ 178 w 368"/>
              <a:gd name="T97" fmla="*/ 180 h 327"/>
              <a:gd name="T98" fmla="*/ 161 w 368"/>
              <a:gd name="T99" fmla="*/ 187 h 327"/>
              <a:gd name="T100" fmla="*/ 135 w 368"/>
              <a:gd name="T101" fmla="*/ 207 h 327"/>
              <a:gd name="T102" fmla="*/ 112 w 368"/>
              <a:gd name="T103" fmla="*/ 236 h 327"/>
              <a:gd name="T104" fmla="*/ 95 w 368"/>
              <a:gd name="T105" fmla="*/ 263 h 327"/>
              <a:gd name="T106" fmla="*/ 94 w 368"/>
              <a:gd name="T107" fmla="*/ 282 h 327"/>
              <a:gd name="T108" fmla="*/ 102 w 368"/>
              <a:gd name="T109" fmla="*/ 289 h 327"/>
              <a:gd name="T110" fmla="*/ 112 w 368"/>
              <a:gd name="T111" fmla="*/ 291 h 327"/>
              <a:gd name="T112" fmla="*/ 129 w 368"/>
              <a:gd name="T113" fmla="*/ 279 h 327"/>
              <a:gd name="T114" fmla="*/ 150 w 368"/>
              <a:gd name="T115" fmla="*/ 261 h 327"/>
              <a:gd name="T116" fmla="*/ 174 w 368"/>
              <a:gd name="T117" fmla="*/ 280 h 327"/>
              <a:gd name="T118" fmla="*/ 206 w 368"/>
              <a:gd name="T119" fmla="*/ 30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8" h="327">
                <a:moveTo>
                  <a:pt x="230" y="326"/>
                </a:moveTo>
                <a:lnTo>
                  <a:pt x="254" y="325"/>
                </a:lnTo>
                <a:lnTo>
                  <a:pt x="276" y="324"/>
                </a:lnTo>
                <a:lnTo>
                  <a:pt x="294" y="322"/>
                </a:lnTo>
                <a:lnTo>
                  <a:pt x="311" y="320"/>
                </a:lnTo>
                <a:lnTo>
                  <a:pt x="325" y="318"/>
                </a:lnTo>
                <a:lnTo>
                  <a:pt x="337" y="315"/>
                </a:lnTo>
                <a:lnTo>
                  <a:pt x="346" y="311"/>
                </a:lnTo>
                <a:lnTo>
                  <a:pt x="354" y="307"/>
                </a:lnTo>
                <a:lnTo>
                  <a:pt x="360" y="303"/>
                </a:lnTo>
                <a:lnTo>
                  <a:pt x="364" y="299"/>
                </a:lnTo>
                <a:lnTo>
                  <a:pt x="366" y="294"/>
                </a:lnTo>
                <a:lnTo>
                  <a:pt x="367" y="289"/>
                </a:lnTo>
                <a:lnTo>
                  <a:pt x="366" y="283"/>
                </a:lnTo>
                <a:lnTo>
                  <a:pt x="364" y="278"/>
                </a:lnTo>
                <a:lnTo>
                  <a:pt x="361" y="272"/>
                </a:lnTo>
                <a:lnTo>
                  <a:pt x="357" y="265"/>
                </a:lnTo>
                <a:lnTo>
                  <a:pt x="350" y="255"/>
                </a:lnTo>
                <a:lnTo>
                  <a:pt x="343" y="244"/>
                </a:lnTo>
                <a:lnTo>
                  <a:pt x="336" y="233"/>
                </a:lnTo>
                <a:lnTo>
                  <a:pt x="330" y="221"/>
                </a:lnTo>
                <a:lnTo>
                  <a:pt x="324" y="209"/>
                </a:lnTo>
                <a:lnTo>
                  <a:pt x="318" y="196"/>
                </a:lnTo>
                <a:lnTo>
                  <a:pt x="313" y="184"/>
                </a:lnTo>
                <a:lnTo>
                  <a:pt x="307" y="172"/>
                </a:lnTo>
                <a:lnTo>
                  <a:pt x="302" y="161"/>
                </a:lnTo>
                <a:lnTo>
                  <a:pt x="297" y="150"/>
                </a:lnTo>
                <a:lnTo>
                  <a:pt x="293" y="140"/>
                </a:lnTo>
                <a:lnTo>
                  <a:pt x="288" y="131"/>
                </a:lnTo>
                <a:lnTo>
                  <a:pt x="284" y="123"/>
                </a:lnTo>
                <a:lnTo>
                  <a:pt x="280" y="116"/>
                </a:lnTo>
                <a:lnTo>
                  <a:pt x="277" y="111"/>
                </a:lnTo>
                <a:lnTo>
                  <a:pt x="273" y="107"/>
                </a:lnTo>
                <a:lnTo>
                  <a:pt x="272" y="103"/>
                </a:lnTo>
                <a:lnTo>
                  <a:pt x="271" y="100"/>
                </a:lnTo>
                <a:lnTo>
                  <a:pt x="270" y="97"/>
                </a:lnTo>
                <a:lnTo>
                  <a:pt x="269" y="94"/>
                </a:lnTo>
                <a:lnTo>
                  <a:pt x="267" y="91"/>
                </a:lnTo>
                <a:lnTo>
                  <a:pt x="266" y="89"/>
                </a:lnTo>
                <a:lnTo>
                  <a:pt x="265" y="87"/>
                </a:lnTo>
                <a:lnTo>
                  <a:pt x="264" y="85"/>
                </a:lnTo>
                <a:lnTo>
                  <a:pt x="263" y="83"/>
                </a:lnTo>
                <a:lnTo>
                  <a:pt x="261" y="82"/>
                </a:lnTo>
                <a:lnTo>
                  <a:pt x="260" y="80"/>
                </a:lnTo>
                <a:lnTo>
                  <a:pt x="258" y="79"/>
                </a:lnTo>
                <a:lnTo>
                  <a:pt x="256" y="76"/>
                </a:lnTo>
                <a:lnTo>
                  <a:pt x="253" y="74"/>
                </a:lnTo>
                <a:lnTo>
                  <a:pt x="251" y="73"/>
                </a:lnTo>
                <a:lnTo>
                  <a:pt x="249" y="72"/>
                </a:lnTo>
                <a:lnTo>
                  <a:pt x="247" y="71"/>
                </a:lnTo>
                <a:lnTo>
                  <a:pt x="244" y="70"/>
                </a:lnTo>
                <a:lnTo>
                  <a:pt x="241" y="69"/>
                </a:lnTo>
                <a:lnTo>
                  <a:pt x="238" y="68"/>
                </a:lnTo>
                <a:lnTo>
                  <a:pt x="235" y="66"/>
                </a:lnTo>
                <a:lnTo>
                  <a:pt x="232" y="65"/>
                </a:lnTo>
                <a:lnTo>
                  <a:pt x="229" y="64"/>
                </a:lnTo>
                <a:lnTo>
                  <a:pt x="225" y="63"/>
                </a:lnTo>
                <a:lnTo>
                  <a:pt x="222" y="61"/>
                </a:lnTo>
                <a:lnTo>
                  <a:pt x="216" y="59"/>
                </a:lnTo>
                <a:lnTo>
                  <a:pt x="213" y="57"/>
                </a:lnTo>
                <a:lnTo>
                  <a:pt x="210" y="56"/>
                </a:lnTo>
                <a:lnTo>
                  <a:pt x="207" y="55"/>
                </a:lnTo>
                <a:lnTo>
                  <a:pt x="204" y="53"/>
                </a:lnTo>
                <a:lnTo>
                  <a:pt x="201" y="51"/>
                </a:lnTo>
                <a:lnTo>
                  <a:pt x="197" y="48"/>
                </a:lnTo>
                <a:lnTo>
                  <a:pt x="192" y="45"/>
                </a:lnTo>
                <a:lnTo>
                  <a:pt x="187" y="41"/>
                </a:lnTo>
                <a:lnTo>
                  <a:pt x="182" y="38"/>
                </a:lnTo>
                <a:lnTo>
                  <a:pt x="176" y="34"/>
                </a:lnTo>
                <a:lnTo>
                  <a:pt x="170" y="30"/>
                </a:lnTo>
                <a:lnTo>
                  <a:pt x="164" y="26"/>
                </a:lnTo>
                <a:lnTo>
                  <a:pt x="159" y="22"/>
                </a:lnTo>
                <a:lnTo>
                  <a:pt x="153" y="19"/>
                </a:lnTo>
                <a:lnTo>
                  <a:pt x="148" y="15"/>
                </a:lnTo>
                <a:lnTo>
                  <a:pt x="143" y="12"/>
                </a:lnTo>
                <a:lnTo>
                  <a:pt x="139" y="9"/>
                </a:lnTo>
                <a:lnTo>
                  <a:pt x="135" y="7"/>
                </a:lnTo>
                <a:lnTo>
                  <a:pt x="132" y="5"/>
                </a:lnTo>
                <a:lnTo>
                  <a:pt x="130" y="3"/>
                </a:lnTo>
                <a:lnTo>
                  <a:pt x="127" y="2"/>
                </a:lnTo>
                <a:lnTo>
                  <a:pt x="124" y="1"/>
                </a:lnTo>
                <a:lnTo>
                  <a:pt x="122" y="0"/>
                </a:lnTo>
                <a:lnTo>
                  <a:pt x="119" y="0"/>
                </a:lnTo>
                <a:lnTo>
                  <a:pt x="116" y="0"/>
                </a:lnTo>
                <a:lnTo>
                  <a:pt x="113" y="0"/>
                </a:lnTo>
                <a:lnTo>
                  <a:pt x="110" y="0"/>
                </a:lnTo>
                <a:lnTo>
                  <a:pt x="107" y="0"/>
                </a:lnTo>
                <a:lnTo>
                  <a:pt x="104" y="1"/>
                </a:lnTo>
                <a:lnTo>
                  <a:pt x="101" y="1"/>
                </a:lnTo>
                <a:lnTo>
                  <a:pt x="99" y="2"/>
                </a:lnTo>
                <a:lnTo>
                  <a:pt x="96" y="2"/>
                </a:lnTo>
                <a:lnTo>
                  <a:pt x="93" y="3"/>
                </a:lnTo>
                <a:lnTo>
                  <a:pt x="91" y="3"/>
                </a:lnTo>
                <a:lnTo>
                  <a:pt x="88" y="3"/>
                </a:lnTo>
                <a:lnTo>
                  <a:pt x="86" y="3"/>
                </a:lnTo>
                <a:lnTo>
                  <a:pt x="83" y="3"/>
                </a:lnTo>
                <a:lnTo>
                  <a:pt x="79" y="4"/>
                </a:lnTo>
                <a:lnTo>
                  <a:pt x="76" y="4"/>
                </a:lnTo>
                <a:lnTo>
                  <a:pt x="72" y="5"/>
                </a:lnTo>
                <a:lnTo>
                  <a:pt x="67" y="5"/>
                </a:lnTo>
                <a:lnTo>
                  <a:pt x="63" y="6"/>
                </a:lnTo>
                <a:lnTo>
                  <a:pt x="58" y="7"/>
                </a:lnTo>
                <a:lnTo>
                  <a:pt x="54" y="8"/>
                </a:lnTo>
                <a:lnTo>
                  <a:pt x="49" y="9"/>
                </a:lnTo>
                <a:lnTo>
                  <a:pt x="45" y="10"/>
                </a:lnTo>
                <a:lnTo>
                  <a:pt x="40" y="11"/>
                </a:lnTo>
                <a:lnTo>
                  <a:pt x="36" y="12"/>
                </a:lnTo>
                <a:lnTo>
                  <a:pt x="31" y="13"/>
                </a:lnTo>
                <a:lnTo>
                  <a:pt x="28" y="14"/>
                </a:lnTo>
                <a:lnTo>
                  <a:pt x="24" y="15"/>
                </a:lnTo>
                <a:lnTo>
                  <a:pt x="21" y="16"/>
                </a:lnTo>
                <a:lnTo>
                  <a:pt x="18" y="17"/>
                </a:lnTo>
                <a:lnTo>
                  <a:pt x="15" y="18"/>
                </a:lnTo>
                <a:lnTo>
                  <a:pt x="12" y="19"/>
                </a:lnTo>
                <a:lnTo>
                  <a:pt x="10" y="20"/>
                </a:lnTo>
                <a:lnTo>
                  <a:pt x="7" y="21"/>
                </a:lnTo>
                <a:lnTo>
                  <a:pt x="5" y="22"/>
                </a:lnTo>
                <a:lnTo>
                  <a:pt x="4" y="24"/>
                </a:lnTo>
                <a:lnTo>
                  <a:pt x="2" y="25"/>
                </a:lnTo>
                <a:lnTo>
                  <a:pt x="1" y="27"/>
                </a:lnTo>
                <a:lnTo>
                  <a:pt x="1" y="29"/>
                </a:lnTo>
                <a:lnTo>
                  <a:pt x="0" y="31"/>
                </a:lnTo>
                <a:lnTo>
                  <a:pt x="1" y="33"/>
                </a:lnTo>
                <a:lnTo>
                  <a:pt x="2" y="36"/>
                </a:lnTo>
                <a:lnTo>
                  <a:pt x="3" y="39"/>
                </a:lnTo>
                <a:lnTo>
                  <a:pt x="5" y="42"/>
                </a:lnTo>
                <a:lnTo>
                  <a:pt x="8" y="46"/>
                </a:lnTo>
                <a:lnTo>
                  <a:pt x="10" y="49"/>
                </a:lnTo>
                <a:lnTo>
                  <a:pt x="13" y="51"/>
                </a:lnTo>
                <a:lnTo>
                  <a:pt x="16" y="53"/>
                </a:lnTo>
                <a:lnTo>
                  <a:pt x="19" y="55"/>
                </a:lnTo>
                <a:lnTo>
                  <a:pt x="22" y="56"/>
                </a:lnTo>
                <a:lnTo>
                  <a:pt x="25" y="56"/>
                </a:lnTo>
                <a:lnTo>
                  <a:pt x="28" y="57"/>
                </a:lnTo>
                <a:lnTo>
                  <a:pt x="31" y="57"/>
                </a:lnTo>
                <a:lnTo>
                  <a:pt x="35" y="57"/>
                </a:lnTo>
                <a:lnTo>
                  <a:pt x="38" y="56"/>
                </a:lnTo>
                <a:lnTo>
                  <a:pt x="41" y="56"/>
                </a:lnTo>
                <a:lnTo>
                  <a:pt x="44" y="56"/>
                </a:lnTo>
                <a:lnTo>
                  <a:pt x="47" y="55"/>
                </a:lnTo>
                <a:lnTo>
                  <a:pt x="50" y="55"/>
                </a:lnTo>
                <a:lnTo>
                  <a:pt x="53" y="55"/>
                </a:lnTo>
                <a:lnTo>
                  <a:pt x="56" y="55"/>
                </a:lnTo>
                <a:lnTo>
                  <a:pt x="59" y="55"/>
                </a:lnTo>
                <a:lnTo>
                  <a:pt x="62" y="55"/>
                </a:lnTo>
                <a:lnTo>
                  <a:pt x="65" y="55"/>
                </a:lnTo>
                <a:lnTo>
                  <a:pt x="68" y="55"/>
                </a:lnTo>
                <a:lnTo>
                  <a:pt x="71" y="56"/>
                </a:lnTo>
                <a:lnTo>
                  <a:pt x="73" y="56"/>
                </a:lnTo>
                <a:lnTo>
                  <a:pt x="76" y="56"/>
                </a:lnTo>
                <a:lnTo>
                  <a:pt x="78" y="56"/>
                </a:lnTo>
                <a:lnTo>
                  <a:pt x="80" y="56"/>
                </a:lnTo>
                <a:lnTo>
                  <a:pt x="82" y="57"/>
                </a:lnTo>
                <a:lnTo>
                  <a:pt x="83" y="57"/>
                </a:lnTo>
                <a:lnTo>
                  <a:pt x="85" y="57"/>
                </a:lnTo>
                <a:lnTo>
                  <a:pt x="86" y="57"/>
                </a:lnTo>
                <a:lnTo>
                  <a:pt x="82" y="60"/>
                </a:lnTo>
                <a:lnTo>
                  <a:pt x="77" y="62"/>
                </a:lnTo>
                <a:lnTo>
                  <a:pt x="73" y="65"/>
                </a:lnTo>
                <a:lnTo>
                  <a:pt x="69" y="69"/>
                </a:lnTo>
                <a:lnTo>
                  <a:pt x="65" y="72"/>
                </a:lnTo>
                <a:lnTo>
                  <a:pt x="61" y="76"/>
                </a:lnTo>
                <a:lnTo>
                  <a:pt x="58" y="79"/>
                </a:lnTo>
                <a:lnTo>
                  <a:pt x="55" y="83"/>
                </a:lnTo>
                <a:lnTo>
                  <a:pt x="52" y="87"/>
                </a:lnTo>
                <a:lnTo>
                  <a:pt x="50" y="92"/>
                </a:lnTo>
                <a:lnTo>
                  <a:pt x="48" y="96"/>
                </a:lnTo>
                <a:lnTo>
                  <a:pt x="46" y="100"/>
                </a:lnTo>
                <a:lnTo>
                  <a:pt x="44" y="105"/>
                </a:lnTo>
                <a:lnTo>
                  <a:pt x="43" y="109"/>
                </a:lnTo>
                <a:lnTo>
                  <a:pt x="43" y="113"/>
                </a:lnTo>
                <a:lnTo>
                  <a:pt x="43" y="117"/>
                </a:lnTo>
                <a:lnTo>
                  <a:pt x="43" y="122"/>
                </a:lnTo>
                <a:lnTo>
                  <a:pt x="43" y="127"/>
                </a:lnTo>
                <a:lnTo>
                  <a:pt x="43" y="131"/>
                </a:lnTo>
                <a:lnTo>
                  <a:pt x="44" y="136"/>
                </a:lnTo>
                <a:lnTo>
                  <a:pt x="44" y="140"/>
                </a:lnTo>
                <a:lnTo>
                  <a:pt x="44" y="144"/>
                </a:lnTo>
                <a:lnTo>
                  <a:pt x="45" y="148"/>
                </a:lnTo>
                <a:lnTo>
                  <a:pt x="45" y="151"/>
                </a:lnTo>
                <a:lnTo>
                  <a:pt x="46" y="155"/>
                </a:lnTo>
                <a:lnTo>
                  <a:pt x="47" y="158"/>
                </a:lnTo>
                <a:lnTo>
                  <a:pt x="48" y="161"/>
                </a:lnTo>
                <a:lnTo>
                  <a:pt x="49" y="163"/>
                </a:lnTo>
                <a:lnTo>
                  <a:pt x="51" y="165"/>
                </a:lnTo>
                <a:lnTo>
                  <a:pt x="52" y="167"/>
                </a:lnTo>
                <a:lnTo>
                  <a:pt x="55" y="169"/>
                </a:lnTo>
                <a:lnTo>
                  <a:pt x="57" y="170"/>
                </a:lnTo>
                <a:lnTo>
                  <a:pt x="60" y="170"/>
                </a:lnTo>
                <a:lnTo>
                  <a:pt x="63" y="170"/>
                </a:lnTo>
                <a:lnTo>
                  <a:pt x="66" y="169"/>
                </a:lnTo>
                <a:lnTo>
                  <a:pt x="69" y="168"/>
                </a:lnTo>
                <a:lnTo>
                  <a:pt x="71" y="166"/>
                </a:lnTo>
                <a:lnTo>
                  <a:pt x="74" y="164"/>
                </a:lnTo>
                <a:lnTo>
                  <a:pt x="76" y="162"/>
                </a:lnTo>
                <a:lnTo>
                  <a:pt x="78" y="159"/>
                </a:lnTo>
                <a:lnTo>
                  <a:pt x="81" y="156"/>
                </a:lnTo>
                <a:lnTo>
                  <a:pt x="82" y="152"/>
                </a:lnTo>
                <a:lnTo>
                  <a:pt x="84" y="149"/>
                </a:lnTo>
                <a:lnTo>
                  <a:pt x="86" y="145"/>
                </a:lnTo>
                <a:lnTo>
                  <a:pt x="87" y="141"/>
                </a:lnTo>
                <a:lnTo>
                  <a:pt x="88" y="137"/>
                </a:lnTo>
                <a:lnTo>
                  <a:pt x="90" y="132"/>
                </a:lnTo>
                <a:lnTo>
                  <a:pt x="90" y="128"/>
                </a:lnTo>
                <a:lnTo>
                  <a:pt x="91" y="127"/>
                </a:lnTo>
                <a:lnTo>
                  <a:pt x="92" y="125"/>
                </a:lnTo>
                <a:lnTo>
                  <a:pt x="93" y="124"/>
                </a:lnTo>
                <a:lnTo>
                  <a:pt x="95" y="122"/>
                </a:lnTo>
                <a:lnTo>
                  <a:pt x="97" y="120"/>
                </a:lnTo>
                <a:lnTo>
                  <a:pt x="99" y="118"/>
                </a:lnTo>
                <a:lnTo>
                  <a:pt x="101" y="116"/>
                </a:lnTo>
                <a:lnTo>
                  <a:pt x="104" y="114"/>
                </a:lnTo>
                <a:lnTo>
                  <a:pt x="106" y="112"/>
                </a:lnTo>
                <a:lnTo>
                  <a:pt x="109" y="110"/>
                </a:lnTo>
                <a:lnTo>
                  <a:pt x="112" y="108"/>
                </a:lnTo>
                <a:lnTo>
                  <a:pt x="114" y="106"/>
                </a:lnTo>
                <a:lnTo>
                  <a:pt x="117" y="104"/>
                </a:lnTo>
                <a:lnTo>
                  <a:pt x="119" y="102"/>
                </a:lnTo>
                <a:lnTo>
                  <a:pt x="122" y="100"/>
                </a:lnTo>
                <a:lnTo>
                  <a:pt x="124" y="99"/>
                </a:lnTo>
                <a:lnTo>
                  <a:pt x="126" y="97"/>
                </a:lnTo>
                <a:lnTo>
                  <a:pt x="128" y="96"/>
                </a:lnTo>
                <a:lnTo>
                  <a:pt x="131" y="95"/>
                </a:lnTo>
                <a:lnTo>
                  <a:pt x="133" y="95"/>
                </a:lnTo>
                <a:lnTo>
                  <a:pt x="135" y="95"/>
                </a:lnTo>
                <a:lnTo>
                  <a:pt x="137" y="96"/>
                </a:lnTo>
                <a:lnTo>
                  <a:pt x="139" y="97"/>
                </a:lnTo>
                <a:lnTo>
                  <a:pt x="142" y="98"/>
                </a:lnTo>
                <a:lnTo>
                  <a:pt x="144" y="99"/>
                </a:lnTo>
                <a:lnTo>
                  <a:pt x="146" y="100"/>
                </a:lnTo>
                <a:lnTo>
                  <a:pt x="148" y="102"/>
                </a:lnTo>
                <a:lnTo>
                  <a:pt x="153" y="105"/>
                </a:lnTo>
                <a:lnTo>
                  <a:pt x="156" y="107"/>
                </a:lnTo>
                <a:lnTo>
                  <a:pt x="158" y="108"/>
                </a:lnTo>
                <a:lnTo>
                  <a:pt x="161" y="109"/>
                </a:lnTo>
                <a:lnTo>
                  <a:pt x="158" y="108"/>
                </a:lnTo>
                <a:lnTo>
                  <a:pt x="154" y="107"/>
                </a:lnTo>
                <a:lnTo>
                  <a:pt x="151" y="107"/>
                </a:lnTo>
                <a:lnTo>
                  <a:pt x="148" y="106"/>
                </a:lnTo>
                <a:lnTo>
                  <a:pt x="145" y="106"/>
                </a:lnTo>
                <a:lnTo>
                  <a:pt x="142" y="106"/>
                </a:lnTo>
                <a:lnTo>
                  <a:pt x="140" y="106"/>
                </a:lnTo>
                <a:lnTo>
                  <a:pt x="137" y="107"/>
                </a:lnTo>
                <a:lnTo>
                  <a:pt x="135" y="107"/>
                </a:lnTo>
                <a:lnTo>
                  <a:pt x="132" y="108"/>
                </a:lnTo>
                <a:lnTo>
                  <a:pt x="130" y="109"/>
                </a:lnTo>
                <a:lnTo>
                  <a:pt x="128" y="110"/>
                </a:lnTo>
                <a:lnTo>
                  <a:pt x="126" y="111"/>
                </a:lnTo>
                <a:lnTo>
                  <a:pt x="124" y="113"/>
                </a:lnTo>
                <a:lnTo>
                  <a:pt x="121" y="114"/>
                </a:lnTo>
                <a:lnTo>
                  <a:pt x="120" y="115"/>
                </a:lnTo>
                <a:lnTo>
                  <a:pt x="117" y="118"/>
                </a:lnTo>
                <a:lnTo>
                  <a:pt x="115" y="120"/>
                </a:lnTo>
                <a:lnTo>
                  <a:pt x="112" y="124"/>
                </a:lnTo>
                <a:lnTo>
                  <a:pt x="109" y="127"/>
                </a:lnTo>
                <a:lnTo>
                  <a:pt x="106" y="131"/>
                </a:lnTo>
                <a:lnTo>
                  <a:pt x="103" y="135"/>
                </a:lnTo>
                <a:lnTo>
                  <a:pt x="99" y="140"/>
                </a:lnTo>
                <a:lnTo>
                  <a:pt x="96" y="144"/>
                </a:lnTo>
                <a:lnTo>
                  <a:pt x="89" y="153"/>
                </a:lnTo>
                <a:lnTo>
                  <a:pt x="86" y="157"/>
                </a:lnTo>
                <a:lnTo>
                  <a:pt x="83" y="162"/>
                </a:lnTo>
                <a:lnTo>
                  <a:pt x="80" y="166"/>
                </a:lnTo>
                <a:lnTo>
                  <a:pt x="78" y="170"/>
                </a:lnTo>
                <a:lnTo>
                  <a:pt x="76" y="173"/>
                </a:lnTo>
                <a:lnTo>
                  <a:pt x="74" y="176"/>
                </a:lnTo>
                <a:lnTo>
                  <a:pt x="72" y="179"/>
                </a:lnTo>
                <a:lnTo>
                  <a:pt x="70" y="182"/>
                </a:lnTo>
                <a:lnTo>
                  <a:pt x="69" y="185"/>
                </a:lnTo>
                <a:lnTo>
                  <a:pt x="67" y="188"/>
                </a:lnTo>
                <a:lnTo>
                  <a:pt x="66" y="191"/>
                </a:lnTo>
                <a:lnTo>
                  <a:pt x="65" y="195"/>
                </a:lnTo>
                <a:lnTo>
                  <a:pt x="65" y="198"/>
                </a:lnTo>
                <a:lnTo>
                  <a:pt x="64" y="202"/>
                </a:lnTo>
                <a:lnTo>
                  <a:pt x="63" y="206"/>
                </a:lnTo>
                <a:lnTo>
                  <a:pt x="63" y="210"/>
                </a:lnTo>
                <a:lnTo>
                  <a:pt x="63" y="213"/>
                </a:lnTo>
                <a:lnTo>
                  <a:pt x="63" y="217"/>
                </a:lnTo>
                <a:lnTo>
                  <a:pt x="63" y="222"/>
                </a:lnTo>
                <a:lnTo>
                  <a:pt x="63" y="226"/>
                </a:lnTo>
                <a:lnTo>
                  <a:pt x="63" y="230"/>
                </a:lnTo>
                <a:lnTo>
                  <a:pt x="63" y="234"/>
                </a:lnTo>
                <a:lnTo>
                  <a:pt x="63" y="239"/>
                </a:lnTo>
                <a:lnTo>
                  <a:pt x="64" y="243"/>
                </a:lnTo>
                <a:lnTo>
                  <a:pt x="64" y="247"/>
                </a:lnTo>
                <a:lnTo>
                  <a:pt x="64" y="251"/>
                </a:lnTo>
                <a:lnTo>
                  <a:pt x="65" y="254"/>
                </a:lnTo>
                <a:lnTo>
                  <a:pt x="66" y="257"/>
                </a:lnTo>
                <a:lnTo>
                  <a:pt x="67" y="260"/>
                </a:lnTo>
                <a:lnTo>
                  <a:pt x="68" y="262"/>
                </a:lnTo>
                <a:lnTo>
                  <a:pt x="69" y="264"/>
                </a:lnTo>
                <a:lnTo>
                  <a:pt x="70" y="266"/>
                </a:lnTo>
                <a:lnTo>
                  <a:pt x="72" y="268"/>
                </a:lnTo>
                <a:lnTo>
                  <a:pt x="73" y="269"/>
                </a:lnTo>
                <a:lnTo>
                  <a:pt x="75" y="270"/>
                </a:lnTo>
                <a:lnTo>
                  <a:pt x="76" y="271"/>
                </a:lnTo>
                <a:lnTo>
                  <a:pt x="78" y="272"/>
                </a:lnTo>
                <a:lnTo>
                  <a:pt x="80" y="272"/>
                </a:lnTo>
                <a:lnTo>
                  <a:pt x="82" y="271"/>
                </a:lnTo>
                <a:lnTo>
                  <a:pt x="84" y="271"/>
                </a:lnTo>
                <a:lnTo>
                  <a:pt x="86" y="270"/>
                </a:lnTo>
                <a:lnTo>
                  <a:pt x="88" y="269"/>
                </a:lnTo>
                <a:lnTo>
                  <a:pt x="90" y="267"/>
                </a:lnTo>
                <a:lnTo>
                  <a:pt x="91" y="265"/>
                </a:lnTo>
                <a:lnTo>
                  <a:pt x="93" y="263"/>
                </a:lnTo>
                <a:lnTo>
                  <a:pt x="95" y="261"/>
                </a:lnTo>
                <a:lnTo>
                  <a:pt x="96" y="258"/>
                </a:lnTo>
                <a:lnTo>
                  <a:pt x="97" y="255"/>
                </a:lnTo>
                <a:lnTo>
                  <a:pt x="99" y="252"/>
                </a:lnTo>
                <a:lnTo>
                  <a:pt x="100" y="249"/>
                </a:lnTo>
                <a:lnTo>
                  <a:pt x="101" y="245"/>
                </a:lnTo>
                <a:lnTo>
                  <a:pt x="102" y="242"/>
                </a:lnTo>
                <a:lnTo>
                  <a:pt x="102" y="238"/>
                </a:lnTo>
                <a:lnTo>
                  <a:pt x="103" y="234"/>
                </a:lnTo>
                <a:lnTo>
                  <a:pt x="104" y="230"/>
                </a:lnTo>
                <a:lnTo>
                  <a:pt x="105" y="225"/>
                </a:lnTo>
                <a:lnTo>
                  <a:pt x="107" y="221"/>
                </a:lnTo>
                <a:lnTo>
                  <a:pt x="110" y="216"/>
                </a:lnTo>
                <a:lnTo>
                  <a:pt x="113" y="211"/>
                </a:lnTo>
                <a:lnTo>
                  <a:pt x="116" y="206"/>
                </a:lnTo>
                <a:lnTo>
                  <a:pt x="120" y="202"/>
                </a:lnTo>
                <a:lnTo>
                  <a:pt x="124" y="197"/>
                </a:lnTo>
                <a:lnTo>
                  <a:pt x="128" y="192"/>
                </a:lnTo>
                <a:lnTo>
                  <a:pt x="133" y="188"/>
                </a:lnTo>
                <a:lnTo>
                  <a:pt x="137" y="184"/>
                </a:lnTo>
                <a:lnTo>
                  <a:pt x="141" y="180"/>
                </a:lnTo>
                <a:lnTo>
                  <a:pt x="145" y="176"/>
                </a:lnTo>
                <a:lnTo>
                  <a:pt x="149" y="173"/>
                </a:lnTo>
                <a:lnTo>
                  <a:pt x="152" y="170"/>
                </a:lnTo>
                <a:lnTo>
                  <a:pt x="155" y="167"/>
                </a:lnTo>
                <a:lnTo>
                  <a:pt x="156" y="167"/>
                </a:lnTo>
                <a:lnTo>
                  <a:pt x="158" y="167"/>
                </a:lnTo>
                <a:lnTo>
                  <a:pt x="160" y="167"/>
                </a:lnTo>
                <a:lnTo>
                  <a:pt x="161" y="168"/>
                </a:lnTo>
                <a:lnTo>
                  <a:pt x="163" y="169"/>
                </a:lnTo>
                <a:lnTo>
                  <a:pt x="165" y="170"/>
                </a:lnTo>
                <a:lnTo>
                  <a:pt x="168" y="172"/>
                </a:lnTo>
                <a:lnTo>
                  <a:pt x="170" y="173"/>
                </a:lnTo>
                <a:lnTo>
                  <a:pt x="172" y="175"/>
                </a:lnTo>
                <a:lnTo>
                  <a:pt x="174" y="176"/>
                </a:lnTo>
                <a:lnTo>
                  <a:pt x="175" y="178"/>
                </a:lnTo>
                <a:lnTo>
                  <a:pt x="177" y="179"/>
                </a:lnTo>
                <a:lnTo>
                  <a:pt x="178" y="180"/>
                </a:lnTo>
                <a:lnTo>
                  <a:pt x="179" y="181"/>
                </a:lnTo>
                <a:lnTo>
                  <a:pt x="180" y="182"/>
                </a:lnTo>
                <a:lnTo>
                  <a:pt x="176" y="182"/>
                </a:lnTo>
                <a:lnTo>
                  <a:pt x="173" y="183"/>
                </a:lnTo>
                <a:lnTo>
                  <a:pt x="169" y="184"/>
                </a:lnTo>
                <a:lnTo>
                  <a:pt x="165" y="185"/>
                </a:lnTo>
                <a:lnTo>
                  <a:pt x="161" y="187"/>
                </a:lnTo>
                <a:lnTo>
                  <a:pt x="158" y="189"/>
                </a:lnTo>
                <a:lnTo>
                  <a:pt x="154" y="191"/>
                </a:lnTo>
                <a:lnTo>
                  <a:pt x="150" y="194"/>
                </a:lnTo>
                <a:lnTo>
                  <a:pt x="146" y="196"/>
                </a:lnTo>
                <a:lnTo>
                  <a:pt x="142" y="200"/>
                </a:lnTo>
                <a:lnTo>
                  <a:pt x="139" y="203"/>
                </a:lnTo>
                <a:lnTo>
                  <a:pt x="135" y="207"/>
                </a:lnTo>
                <a:lnTo>
                  <a:pt x="132" y="211"/>
                </a:lnTo>
                <a:lnTo>
                  <a:pt x="128" y="215"/>
                </a:lnTo>
                <a:lnTo>
                  <a:pt x="125" y="219"/>
                </a:lnTo>
                <a:lnTo>
                  <a:pt x="122" y="224"/>
                </a:lnTo>
                <a:lnTo>
                  <a:pt x="118" y="228"/>
                </a:lnTo>
                <a:lnTo>
                  <a:pt x="115" y="232"/>
                </a:lnTo>
                <a:lnTo>
                  <a:pt x="112" y="236"/>
                </a:lnTo>
                <a:lnTo>
                  <a:pt x="109" y="240"/>
                </a:lnTo>
                <a:lnTo>
                  <a:pt x="106" y="244"/>
                </a:lnTo>
                <a:lnTo>
                  <a:pt x="103" y="248"/>
                </a:lnTo>
                <a:lnTo>
                  <a:pt x="101" y="252"/>
                </a:lnTo>
                <a:lnTo>
                  <a:pt x="98" y="256"/>
                </a:lnTo>
                <a:lnTo>
                  <a:pt x="96" y="260"/>
                </a:lnTo>
                <a:lnTo>
                  <a:pt x="95" y="263"/>
                </a:lnTo>
                <a:lnTo>
                  <a:pt x="93" y="267"/>
                </a:lnTo>
                <a:lnTo>
                  <a:pt x="92" y="270"/>
                </a:lnTo>
                <a:lnTo>
                  <a:pt x="91" y="273"/>
                </a:lnTo>
                <a:lnTo>
                  <a:pt x="91" y="275"/>
                </a:lnTo>
                <a:lnTo>
                  <a:pt x="92" y="278"/>
                </a:lnTo>
                <a:lnTo>
                  <a:pt x="93" y="280"/>
                </a:lnTo>
                <a:lnTo>
                  <a:pt x="94" y="282"/>
                </a:lnTo>
                <a:lnTo>
                  <a:pt x="95" y="283"/>
                </a:lnTo>
                <a:lnTo>
                  <a:pt x="96" y="284"/>
                </a:lnTo>
                <a:lnTo>
                  <a:pt x="97" y="285"/>
                </a:lnTo>
                <a:lnTo>
                  <a:pt x="98" y="287"/>
                </a:lnTo>
                <a:lnTo>
                  <a:pt x="100" y="288"/>
                </a:lnTo>
                <a:lnTo>
                  <a:pt x="101" y="288"/>
                </a:lnTo>
                <a:lnTo>
                  <a:pt x="102" y="289"/>
                </a:lnTo>
                <a:lnTo>
                  <a:pt x="103" y="290"/>
                </a:lnTo>
                <a:lnTo>
                  <a:pt x="105" y="290"/>
                </a:lnTo>
                <a:lnTo>
                  <a:pt x="106" y="291"/>
                </a:lnTo>
                <a:lnTo>
                  <a:pt x="107" y="291"/>
                </a:lnTo>
                <a:lnTo>
                  <a:pt x="109" y="291"/>
                </a:lnTo>
                <a:lnTo>
                  <a:pt x="110" y="291"/>
                </a:lnTo>
                <a:lnTo>
                  <a:pt x="112" y="291"/>
                </a:lnTo>
                <a:lnTo>
                  <a:pt x="113" y="290"/>
                </a:lnTo>
                <a:lnTo>
                  <a:pt x="115" y="289"/>
                </a:lnTo>
                <a:lnTo>
                  <a:pt x="117" y="288"/>
                </a:lnTo>
                <a:lnTo>
                  <a:pt x="120" y="286"/>
                </a:lnTo>
                <a:lnTo>
                  <a:pt x="123" y="284"/>
                </a:lnTo>
                <a:lnTo>
                  <a:pt x="126" y="281"/>
                </a:lnTo>
                <a:lnTo>
                  <a:pt x="129" y="279"/>
                </a:lnTo>
                <a:lnTo>
                  <a:pt x="132" y="276"/>
                </a:lnTo>
                <a:lnTo>
                  <a:pt x="136" y="273"/>
                </a:lnTo>
                <a:lnTo>
                  <a:pt x="139" y="270"/>
                </a:lnTo>
                <a:lnTo>
                  <a:pt x="142" y="267"/>
                </a:lnTo>
                <a:lnTo>
                  <a:pt x="145" y="265"/>
                </a:lnTo>
                <a:lnTo>
                  <a:pt x="148" y="263"/>
                </a:lnTo>
                <a:lnTo>
                  <a:pt x="150" y="261"/>
                </a:lnTo>
                <a:lnTo>
                  <a:pt x="152" y="259"/>
                </a:lnTo>
                <a:lnTo>
                  <a:pt x="154" y="258"/>
                </a:lnTo>
                <a:lnTo>
                  <a:pt x="155" y="257"/>
                </a:lnTo>
                <a:lnTo>
                  <a:pt x="160" y="263"/>
                </a:lnTo>
                <a:lnTo>
                  <a:pt x="165" y="269"/>
                </a:lnTo>
                <a:lnTo>
                  <a:pt x="170" y="274"/>
                </a:lnTo>
                <a:lnTo>
                  <a:pt x="174" y="280"/>
                </a:lnTo>
                <a:lnTo>
                  <a:pt x="179" y="284"/>
                </a:lnTo>
                <a:lnTo>
                  <a:pt x="183" y="289"/>
                </a:lnTo>
                <a:lnTo>
                  <a:pt x="188" y="294"/>
                </a:lnTo>
                <a:lnTo>
                  <a:pt x="192" y="298"/>
                </a:lnTo>
                <a:lnTo>
                  <a:pt x="197" y="302"/>
                </a:lnTo>
                <a:lnTo>
                  <a:pt x="201" y="306"/>
                </a:lnTo>
                <a:lnTo>
                  <a:pt x="206" y="309"/>
                </a:lnTo>
                <a:lnTo>
                  <a:pt x="210" y="313"/>
                </a:lnTo>
                <a:lnTo>
                  <a:pt x="215" y="316"/>
                </a:lnTo>
                <a:lnTo>
                  <a:pt x="220" y="319"/>
                </a:lnTo>
                <a:lnTo>
                  <a:pt x="225" y="323"/>
                </a:lnTo>
                <a:lnTo>
                  <a:pt x="230" y="326"/>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2" name="Freeform 48">
            <a:extLst>
              <a:ext uri="{FF2B5EF4-FFF2-40B4-BE49-F238E27FC236}">
                <a16:creationId xmlns:a16="http://schemas.microsoft.com/office/drawing/2014/main" id="{19886D21-1D43-5944-B820-A8F501841E69}"/>
              </a:ext>
            </a:extLst>
          </p:cNvPr>
          <p:cNvSpPr>
            <a:spLocks/>
          </p:cNvSpPr>
          <p:nvPr/>
        </p:nvSpPr>
        <p:spPr bwMode="auto">
          <a:xfrm>
            <a:off x="9305925" y="3328988"/>
            <a:ext cx="120650" cy="25400"/>
          </a:xfrm>
          <a:custGeom>
            <a:avLst/>
            <a:gdLst>
              <a:gd name="T0" fmla="*/ 0 w 76"/>
              <a:gd name="T1" fmla="*/ 4 h 16"/>
              <a:gd name="T2" fmla="*/ 1 w 76"/>
              <a:gd name="T3" fmla="*/ 4 h 16"/>
              <a:gd name="T4" fmla="*/ 3 w 76"/>
              <a:gd name="T5" fmla="*/ 4 h 16"/>
              <a:gd name="T6" fmla="*/ 5 w 76"/>
              <a:gd name="T7" fmla="*/ 4 h 16"/>
              <a:gd name="T8" fmla="*/ 6 w 76"/>
              <a:gd name="T9" fmla="*/ 5 h 16"/>
              <a:gd name="T10" fmla="*/ 7 w 76"/>
              <a:gd name="T11" fmla="*/ 6 h 16"/>
              <a:gd name="T12" fmla="*/ 9 w 76"/>
              <a:gd name="T13" fmla="*/ 6 h 16"/>
              <a:gd name="T14" fmla="*/ 12 w 76"/>
              <a:gd name="T15" fmla="*/ 8 h 16"/>
              <a:gd name="T16" fmla="*/ 14 w 76"/>
              <a:gd name="T17" fmla="*/ 9 h 16"/>
              <a:gd name="T18" fmla="*/ 16 w 76"/>
              <a:gd name="T19" fmla="*/ 10 h 16"/>
              <a:gd name="T20" fmla="*/ 18 w 76"/>
              <a:gd name="T21" fmla="*/ 11 h 16"/>
              <a:gd name="T22" fmla="*/ 19 w 76"/>
              <a:gd name="T23" fmla="*/ 12 h 16"/>
              <a:gd name="T24" fmla="*/ 20 w 76"/>
              <a:gd name="T25" fmla="*/ 13 h 16"/>
              <a:gd name="T26" fmla="*/ 21 w 76"/>
              <a:gd name="T27" fmla="*/ 14 h 16"/>
              <a:gd name="T28" fmla="*/ 22 w 76"/>
              <a:gd name="T29" fmla="*/ 14 h 16"/>
              <a:gd name="T30" fmla="*/ 23 w 76"/>
              <a:gd name="T31" fmla="*/ 15 h 16"/>
              <a:gd name="T32" fmla="*/ 26 w 76"/>
              <a:gd name="T33" fmla="*/ 14 h 16"/>
              <a:gd name="T34" fmla="*/ 29 w 76"/>
              <a:gd name="T35" fmla="*/ 14 h 16"/>
              <a:gd name="T36" fmla="*/ 32 w 76"/>
              <a:gd name="T37" fmla="*/ 13 h 16"/>
              <a:gd name="T38" fmla="*/ 36 w 76"/>
              <a:gd name="T39" fmla="*/ 11 h 16"/>
              <a:gd name="T40" fmla="*/ 40 w 76"/>
              <a:gd name="T41" fmla="*/ 11 h 16"/>
              <a:gd name="T42" fmla="*/ 44 w 76"/>
              <a:gd name="T43" fmla="*/ 9 h 16"/>
              <a:gd name="T44" fmla="*/ 47 w 76"/>
              <a:gd name="T45" fmla="*/ 9 h 16"/>
              <a:gd name="T46" fmla="*/ 51 w 76"/>
              <a:gd name="T47" fmla="*/ 7 h 16"/>
              <a:gd name="T48" fmla="*/ 55 w 76"/>
              <a:gd name="T49" fmla="*/ 6 h 16"/>
              <a:gd name="T50" fmla="*/ 58 w 76"/>
              <a:gd name="T51" fmla="*/ 5 h 16"/>
              <a:gd name="T52" fmla="*/ 62 w 76"/>
              <a:gd name="T53" fmla="*/ 4 h 16"/>
              <a:gd name="T54" fmla="*/ 66 w 76"/>
              <a:gd name="T55" fmla="*/ 3 h 16"/>
              <a:gd name="T56" fmla="*/ 69 w 76"/>
              <a:gd name="T57" fmla="*/ 2 h 16"/>
              <a:gd name="T58" fmla="*/ 71 w 76"/>
              <a:gd name="T59" fmla="*/ 1 h 16"/>
              <a:gd name="T60" fmla="*/ 73 w 76"/>
              <a:gd name="T61" fmla="*/ 1 h 16"/>
              <a:gd name="T62" fmla="*/ 75 w 76"/>
              <a:gd name="T63" fmla="*/ 0 h 16"/>
              <a:gd name="T64" fmla="*/ 72 w 76"/>
              <a:gd name="T65" fmla="*/ 0 h 16"/>
              <a:gd name="T66" fmla="*/ 69 w 76"/>
              <a:gd name="T67" fmla="*/ 0 h 16"/>
              <a:gd name="T68" fmla="*/ 67 w 76"/>
              <a:gd name="T69" fmla="*/ 0 h 16"/>
              <a:gd name="T70" fmla="*/ 63 w 76"/>
              <a:gd name="T71" fmla="*/ 0 h 16"/>
              <a:gd name="T72" fmla="*/ 60 w 76"/>
              <a:gd name="T73" fmla="*/ 1 h 16"/>
              <a:gd name="T74" fmla="*/ 56 w 76"/>
              <a:gd name="T75" fmla="*/ 1 h 16"/>
              <a:gd name="T76" fmla="*/ 53 w 76"/>
              <a:gd name="T77" fmla="*/ 1 h 16"/>
              <a:gd name="T78" fmla="*/ 49 w 76"/>
              <a:gd name="T79" fmla="*/ 2 h 16"/>
              <a:gd name="T80" fmla="*/ 46 w 76"/>
              <a:gd name="T81" fmla="*/ 2 h 16"/>
              <a:gd name="T82" fmla="*/ 43 w 76"/>
              <a:gd name="T83" fmla="*/ 3 h 16"/>
              <a:gd name="T84" fmla="*/ 40 w 76"/>
              <a:gd name="T85" fmla="*/ 4 h 16"/>
              <a:gd name="T86" fmla="*/ 36 w 76"/>
              <a:gd name="T87" fmla="*/ 4 h 16"/>
              <a:gd name="T88" fmla="*/ 33 w 76"/>
              <a:gd name="T89" fmla="*/ 4 h 16"/>
              <a:gd name="T90" fmla="*/ 31 w 76"/>
              <a:gd name="T91" fmla="*/ 4 h 16"/>
              <a:gd name="T92" fmla="*/ 29 w 76"/>
              <a:gd name="T93" fmla="*/ 4 h 16"/>
              <a:gd name="T94" fmla="*/ 27 w 76"/>
              <a:gd name="T95" fmla="*/ 4 h 16"/>
              <a:gd name="T96" fmla="*/ 25 w 76"/>
              <a:gd name="T97" fmla="*/ 5 h 16"/>
              <a:gd name="T98" fmla="*/ 23 w 76"/>
              <a:gd name="T99" fmla="*/ 5 h 16"/>
              <a:gd name="T100" fmla="*/ 19 w 76"/>
              <a:gd name="T101" fmla="*/ 6 h 16"/>
              <a:gd name="T102" fmla="*/ 18 w 76"/>
              <a:gd name="T103" fmla="*/ 6 h 16"/>
              <a:gd name="T104" fmla="*/ 16 w 76"/>
              <a:gd name="T105" fmla="*/ 6 h 16"/>
              <a:gd name="T106" fmla="*/ 14 w 76"/>
              <a:gd name="T107" fmla="*/ 6 h 16"/>
              <a:gd name="T108" fmla="*/ 12 w 76"/>
              <a:gd name="T109" fmla="*/ 6 h 16"/>
              <a:gd name="T110" fmla="*/ 10 w 76"/>
              <a:gd name="T111" fmla="*/ 6 h 16"/>
              <a:gd name="T112" fmla="*/ 8 w 76"/>
              <a:gd name="T113" fmla="*/ 6 h 16"/>
              <a:gd name="T114" fmla="*/ 6 w 76"/>
              <a:gd name="T115" fmla="*/ 6 h 16"/>
              <a:gd name="T116" fmla="*/ 6 w 76"/>
              <a:gd name="T117" fmla="*/ 6 h 16"/>
              <a:gd name="T118" fmla="*/ 4 w 76"/>
              <a:gd name="T119" fmla="*/ 5 h 16"/>
              <a:gd name="T120" fmla="*/ 2 w 76"/>
              <a:gd name="T121" fmla="*/ 5 h 16"/>
              <a:gd name="T122" fmla="*/ 1 w 76"/>
              <a:gd name="T123" fmla="*/ 5 h 16"/>
              <a:gd name="T124" fmla="*/ 0 w 76"/>
              <a:gd name="T1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16">
                <a:moveTo>
                  <a:pt x="0" y="4"/>
                </a:moveTo>
                <a:lnTo>
                  <a:pt x="1" y="4"/>
                </a:lnTo>
                <a:lnTo>
                  <a:pt x="3" y="4"/>
                </a:lnTo>
                <a:lnTo>
                  <a:pt x="5" y="4"/>
                </a:lnTo>
                <a:lnTo>
                  <a:pt x="6" y="5"/>
                </a:lnTo>
                <a:lnTo>
                  <a:pt x="7" y="6"/>
                </a:lnTo>
                <a:lnTo>
                  <a:pt x="9" y="6"/>
                </a:lnTo>
                <a:lnTo>
                  <a:pt x="12" y="8"/>
                </a:lnTo>
                <a:lnTo>
                  <a:pt x="14" y="9"/>
                </a:lnTo>
                <a:lnTo>
                  <a:pt x="16" y="10"/>
                </a:lnTo>
                <a:lnTo>
                  <a:pt x="18" y="11"/>
                </a:lnTo>
                <a:lnTo>
                  <a:pt x="19" y="12"/>
                </a:lnTo>
                <a:lnTo>
                  <a:pt x="20" y="13"/>
                </a:lnTo>
                <a:lnTo>
                  <a:pt x="21" y="14"/>
                </a:lnTo>
                <a:lnTo>
                  <a:pt x="22" y="14"/>
                </a:lnTo>
                <a:lnTo>
                  <a:pt x="23" y="15"/>
                </a:lnTo>
                <a:lnTo>
                  <a:pt x="26" y="14"/>
                </a:lnTo>
                <a:lnTo>
                  <a:pt x="29" y="14"/>
                </a:lnTo>
                <a:lnTo>
                  <a:pt x="32" y="13"/>
                </a:lnTo>
                <a:lnTo>
                  <a:pt x="36" y="11"/>
                </a:lnTo>
                <a:lnTo>
                  <a:pt x="40" y="11"/>
                </a:lnTo>
                <a:lnTo>
                  <a:pt x="44" y="9"/>
                </a:lnTo>
                <a:lnTo>
                  <a:pt x="47" y="9"/>
                </a:lnTo>
                <a:lnTo>
                  <a:pt x="51" y="7"/>
                </a:lnTo>
                <a:lnTo>
                  <a:pt x="55" y="6"/>
                </a:lnTo>
                <a:lnTo>
                  <a:pt x="58" y="5"/>
                </a:lnTo>
                <a:lnTo>
                  <a:pt x="62" y="4"/>
                </a:lnTo>
                <a:lnTo>
                  <a:pt x="66" y="3"/>
                </a:lnTo>
                <a:lnTo>
                  <a:pt x="69" y="2"/>
                </a:lnTo>
                <a:lnTo>
                  <a:pt x="71" y="1"/>
                </a:lnTo>
                <a:lnTo>
                  <a:pt x="73" y="1"/>
                </a:lnTo>
                <a:lnTo>
                  <a:pt x="75" y="0"/>
                </a:lnTo>
                <a:lnTo>
                  <a:pt x="72" y="0"/>
                </a:lnTo>
                <a:lnTo>
                  <a:pt x="69" y="0"/>
                </a:lnTo>
                <a:lnTo>
                  <a:pt x="67" y="0"/>
                </a:lnTo>
                <a:lnTo>
                  <a:pt x="63" y="0"/>
                </a:lnTo>
                <a:lnTo>
                  <a:pt x="60" y="1"/>
                </a:lnTo>
                <a:lnTo>
                  <a:pt x="56" y="1"/>
                </a:lnTo>
                <a:lnTo>
                  <a:pt x="53" y="1"/>
                </a:lnTo>
                <a:lnTo>
                  <a:pt x="49" y="2"/>
                </a:lnTo>
                <a:lnTo>
                  <a:pt x="46" y="2"/>
                </a:lnTo>
                <a:lnTo>
                  <a:pt x="43" y="3"/>
                </a:lnTo>
                <a:lnTo>
                  <a:pt x="40" y="4"/>
                </a:lnTo>
                <a:lnTo>
                  <a:pt x="36" y="4"/>
                </a:lnTo>
                <a:lnTo>
                  <a:pt x="33" y="4"/>
                </a:lnTo>
                <a:lnTo>
                  <a:pt x="31" y="4"/>
                </a:lnTo>
                <a:lnTo>
                  <a:pt x="29" y="4"/>
                </a:lnTo>
                <a:lnTo>
                  <a:pt x="27" y="4"/>
                </a:lnTo>
                <a:lnTo>
                  <a:pt x="25" y="5"/>
                </a:lnTo>
                <a:lnTo>
                  <a:pt x="23" y="5"/>
                </a:lnTo>
                <a:lnTo>
                  <a:pt x="19" y="6"/>
                </a:lnTo>
                <a:lnTo>
                  <a:pt x="18" y="6"/>
                </a:lnTo>
                <a:lnTo>
                  <a:pt x="16" y="6"/>
                </a:lnTo>
                <a:lnTo>
                  <a:pt x="14" y="6"/>
                </a:lnTo>
                <a:lnTo>
                  <a:pt x="12" y="6"/>
                </a:lnTo>
                <a:lnTo>
                  <a:pt x="10" y="6"/>
                </a:lnTo>
                <a:lnTo>
                  <a:pt x="8" y="6"/>
                </a:lnTo>
                <a:lnTo>
                  <a:pt x="6" y="6"/>
                </a:lnTo>
                <a:lnTo>
                  <a:pt x="6" y="6"/>
                </a:lnTo>
                <a:lnTo>
                  <a:pt x="4" y="5"/>
                </a:lnTo>
                <a:lnTo>
                  <a:pt x="2" y="5"/>
                </a:lnTo>
                <a:lnTo>
                  <a:pt x="1" y="5"/>
                </a:lnTo>
                <a:lnTo>
                  <a:pt x="0"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3" name="Freeform 49">
            <a:extLst>
              <a:ext uri="{FF2B5EF4-FFF2-40B4-BE49-F238E27FC236}">
                <a16:creationId xmlns:a16="http://schemas.microsoft.com/office/drawing/2014/main" id="{B7E4B97C-B59E-D64E-9D1C-A4A51D9044D0}"/>
              </a:ext>
            </a:extLst>
          </p:cNvPr>
          <p:cNvSpPr>
            <a:spLocks/>
          </p:cNvSpPr>
          <p:nvPr/>
        </p:nvSpPr>
        <p:spPr bwMode="auto">
          <a:xfrm>
            <a:off x="9305925" y="3429000"/>
            <a:ext cx="323850" cy="153988"/>
          </a:xfrm>
          <a:custGeom>
            <a:avLst/>
            <a:gdLst>
              <a:gd name="T0" fmla="*/ 202 w 204"/>
              <a:gd name="T1" fmla="*/ 51 h 97"/>
              <a:gd name="T2" fmla="*/ 200 w 204"/>
              <a:gd name="T3" fmla="*/ 67 h 97"/>
              <a:gd name="T4" fmla="*/ 185 w 204"/>
              <a:gd name="T5" fmla="*/ 80 h 97"/>
              <a:gd name="T6" fmla="*/ 154 w 204"/>
              <a:gd name="T7" fmla="*/ 89 h 97"/>
              <a:gd name="T8" fmla="*/ 110 w 204"/>
              <a:gd name="T9" fmla="*/ 95 h 97"/>
              <a:gd name="T10" fmla="*/ 68 w 204"/>
              <a:gd name="T11" fmla="*/ 93 h 97"/>
              <a:gd name="T12" fmla="*/ 53 w 204"/>
              <a:gd name="T13" fmla="*/ 84 h 97"/>
              <a:gd name="T14" fmla="*/ 41 w 204"/>
              <a:gd name="T15" fmla="*/ 73 h 97"/>
              <a:gd name="T16" fmla="*/ 27 w 204"/>
              <a:gd name="T17" fmla="*/ 61 h 97"/>
              <a:gd name="T18" fmla="*/ 15 w 204"/>
              <a:gd name="T19" fmla="*/ 47 h 97"/>
              <a:gd name="T20" fmla="*/ 0 w 204"/>
              <a:gd name="T21" fmla="*/ 31 h 97"/>
              <a:gd name="T22" fmla="*/ 8 w 204"/>
              <a:gd name="T23" fmla="*/ 24 h 97"/>
              <a:gd name="T24" fmla="*/ 15 w 204"/>
              <a:gd name="T25" fmla="*/ 18 h 97"/>
              <a:gd name="T26" fmla="*/ 21 w 204"/>
              <a:gd name="T27" fmla="*/ 13 h 97"/>
              <a:gd name="T28" fmla="*/ 25 w 204"/>
              <a:gd name="T29" fmla="*/ 9 h 97"/>
              <a:gd name="T30" fmla="*/ 28 w 204"/>
              <a:gd name="T31" fmla="*/ 7 h 97"/>
              <a:gd name="T32" fmla="*/ 39 w 204"/>
              <a:gd name="T33" fmla="*/ 7 h 97"/>
              <a:gd name="T34" fmla="*/ 60 w 204"/>
              <a:gd name="T35" fmla="*/ 7 h 97"/>
              <a:gd name="T36" fmla="*/ 84 w 204"/>
              <a:gd name="T37" fmla="*/ 5 h 97"/>
              <a:gd name="T38" fmla="*/ 107 w 204"/>
              <a:gd name="T39" fmla="*/ 3 h 97"/>
              <a:gd name="T40" fmla="*/ 123 w 204"/>
              <a:gd name="T41" fmla="*/ 1 h 97"/>
              <a:gd name="T42" fmla="*/ 128 w 204"/>
              <a:gd name="T43" fmla="*/ 0 h 97"/>
              <a:gd name="T44" fmla="*/ 121 w 204"/>
              <a:gd name="T45" fmla="*/ 3 h 97"/>
              <a:gd name="T46" fmla="*/ 116 w 204"/>
              <a:gd name="T47" fmla="*/ 5 h 97"/>
              <a:gd name="T48" fmla="*/ 112 w 204"/>
              <a:gd name="T49" fmla="*/ 7 h 97"/>
              <a:gd name="T50" fmla="*/ 109 w 204"/>
              <a:gd name="T51" fmla="*/ 8 h 97"/>
              <a:gd name="T52" fmla="*/ 115 w 204"/>
              <a:gd name="T53" fmla="*/ 9 h 97"/>
              <a:gd name="T54" fmla="*/ 119 w 204"/>
              <a:gd name="T55" fmla="*/ 9 h 97"/>
              <a:gd name="T56" fmla="*/ 123 w 204"/>
              <a:gd name="T57" fmla="*/ 9 h 97"/>
              <a:gd name="T58" fmla="*/ 127 w 204"/>
              <a:gd name="T59" fmla="*/ 9 h 97"/>
              <a:gd name="T60" fmla="*/ 130 w 204"/>
              <a:gd name="T61" fmla="*/ 8 h 97"/>
              <a:gd name="T62" fmla="*/ 131 w 204"/>
              <a:gd name="T63" fmla="*/ 10 h 97"/>
              <a:gd name="T64" fmla="*/ 131 w 204"/>
              <a:gd name="T65" fmla="*/ 14 h 97"/>
              <a:gd name="T66" fmla="*/ 134 w 204"/>
              <a:gd name="T67" fmla="*/ 19 h 97"/>
              <a:gd name="T68" fmla="*/ 138 w 204"/>
              <a:gd name="T69" fmla="*/ 24 h 97"/>
              <a:gd name="T70" fmla="*/ 145 w 204"/>
              <a:gd name="T71" fmla="*/ 30 h 97"/>
              <a:gd name="T72" fmla="*/ 154 w 204"/>
              <a:gd name="T73" fmla="*/ 38 h 97"/>
              <a:gd name="T74" fmla="*/ 165 w 204"/>
              <a:gd name="T75" fmla="*/ 48 h 97"/>
              <a:gd name="T76" fmla="*/ 174 w 204"/>
              <a:gd name="T77" fmla="*/ 60 h 97"/>
              <a:gd name="T78" fmla="*/ 182 w 204"/>
              <a:gd name="T79" fmla="*/ 71 h 97"/>
              <a:gd name="T80" fmla="*/ 188 w 204"/>
              <a:gd name="T81" fmla="*/ 79 h 97"/>
              <a:gd name="T82" fmla="*/ 191 w 204"/>
              <a:gd name="T83" fmla="*/ 82 h 97"/>
              <a:gd name="T84" fmla="*/ 194 w 204"/>
              <a:gd name="T85" fmla="*/ 79 h 97"/>
              <a:gd name="T86" fmla="*/ 197 w 204"/>
              <a:gd name="T87" fmla="*/ 72 h 97"/>
              <a:gd name="T88" fmla="*/ 199 w 204"/>
              <a:gd name="T89" fmla="*/ 62 h 97"/>
              <a:gd name="T90" fmla="*/ 199 w 204"/>
              <a:gd name="T91" fmla="*/ 52 h 97"/>
              <a:gd name="T92" fmla="*/ 197 w 204"/>
              <a:gd name="T9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 h="97">
                <a:moveTo>
                  <a:pt x="196" y="39"/>
                </a:moveTo>
                <a:lnTo>
                  <a:pt x="199" y="45"/>
                </a:lnTo>
                <a:lnTo>
                  <a:pt x="202" y="51"/>
                </a:lnTo>
                <a:lnTo>
                  <a:pt x="203" y="56"/>
                </a:lnTo>
                <a:lnTo>
                  <a:pt x="202" y="61"/>
                </a:lnTo>
                <a:lnTo>
                  <a:pt x="200" y="67"/>
                </a:lnTo>
                <a:lnTo>
                  <a:pt x="196" y="72"/>
                </a:lnTo>
                <a:lnTo>
                  <a:pt x="191" y="76"/>
                </a:lnTo>
                <a:lnTo>
                  <a:pt x="185" y="80"/>
                </a:lnTo>
                <a:lnTo>
                  <a:pt x="176" y="84"/>
                </a:lnTo>
                <a:lnTo>
                  <a:pt x="166" y="87"/>
                </a:lnTo>
                <a:lnTo>
                  <a:pt x="154" y="89"/>
                </a:lnTo>
                <a:lnTo>
                  <a:pt x="141" y="92"/>
                </a:lnTo>
                <a:lnTo>
                  <a:pt x="126" y="94"/>
                </a:lnTo>
                <a:lnTo>
                  <a:pt x="110" y="95"/>
                </a:lnTo>
                <a:lnTo>
                  <a:pt x="92" y="96"/>
                </a:lnTo>
                <a:lnTo>
                  <a:pt x="73" y="96"/>
                </a:lnTo>
                <a:lnTo>
                  <a:pt x="68" y="93"/>
                </a:lnTo>
                <a:lnTo>
                  <a:pt x="63" y="89"/>
                </a:lnTo>
                <a:lnTo>
                  <a:pt x="58" y="87"/>
                </a:lnTo>
                <a:lnTo>
                  <a:pt x="53" y="84"/>
                </a:lnTo>
                <a:lnTo>
                  <a:pt x="50" y="80"/>
                </a:lnTo>
                <a:lnTo>
                  <a:pt x="45" y="77"/>
                </a:lnTo>
                <a:lnTo>
                  <a:pt x="41" y="73"/>
                </a:lnTo>
                <a:lnTo>
                  <a:pt x="36" y="70"/>
                </a:lnTo>
                <a:lnTo>
                  <a:pt x="32" y="66"/>
                </a:lnTo>
                <a:lnTo>
                  <a:pt x="27" y="61"/>
                </a:lnTo>
                <a:lnTo>
                  <a:pt x="23" y="56"/>
                </a:lnTo>
                <a:lnTo>
                  <a:pt x="18" y="53"/>
                </a:lnTo>
                <a:lnTo>
                  <a:pt x="15" y="47"/>
                </a:lnTo>
                <a:lnTo>
                  <a:pt x="10" y="42"/>
                </a:lnTo>
                <a:lnTo>
                  <a:pt x="5" y="37"/>
                </a:lnTo>
                <a:lnTo>
                  <a:pt x="0" y="31"/>
                </a:lnTo>
                <a:lnTo>
                  <a:pt x="3" y="28"/>
                </a:lnTo>
                <a:lnTo>
                  <a:pt x="5" y="26"/>
                </a:lnTo>
                <a:lnTo>
                  <a:pt x="8" y="24"/>
                </a:lnTo>
                <a:lnTo>
                  <a:pt x="11" y="22"/>
                </a:lnTo>
                <a:lnTo>
                  <a:pt x="13" y="20"/>
                </a:lnTo>
                <a:lnTo>
                  <a:pt x="15" y="18"/>
                </a:lnTo>
                <a:lnTo>
                  <a:pt x="17" y="16"/>
                </a:lnTo>
                <a:lnTo>
                  <a:pt x="19" y="15"/>
                </a:lnTo>
                <a:lnTo>
                  <a:pt x="21" y="13"/>
                </a:lnTo>
                <a:lnTo>
                  <a:pt x="23" y="12"/>
                </a:lnTo>
                <a:lnTo>
                  <a:pt x="24" y="10"/>
                </a:lnTo>
                <a:lnTo>
                  <a:pt x="25" y="9"/>
                </a:lnTo>
                <a:lnTo>
                  <a:pt x="27" y="8"/>
                </a:lnTo>
                <a:lnTo>
                  <a:pt x="27" y="8"/>
                </a:lnTo>
                <a:lnTo>
                  <a:pt x="28" y="7"/>
                </a:lnTo>
                <a:lnTo>
                  <a:pt x="28" y="6"/>
                </a:lnTo>
                <a:lnTo>
                  <a:pt x="33" y="7"/>
                </a:lnTo>
                <a:lnTo>
                  <a:pt x="39" y="7"/>
                </a:lnTo>
                <a:lnTo>
                  <a:pt x="45" y="7"/>
                </a:lnTo>
                <a:lnTo>
                  <a:pt x="52" y="7"/>
                </a:lnTo>
                <a:lnTo>
                  <a:pt x="60" y="7"/>
                </a:lnTo>
                <a:lnTo>
                  <a:pt x="68" y="6"/>
                </a:lnTo>
                <a:lnTo>
                  <a:pt x="76" y="6"/>
                </a:lnTo>
                <a:lnTo>
                  <a:pt x="84" y="5"/>
                </a:lnTo>
                <a:lnTo>
                  <a:pt x="92" y="5"/>
                </a:lnTo>
                <a:lnTo>
                  <a:pt x="99" y="4"/>
                </a:lnTo>
                <a:lnTo>
                  <a:pt x="107" y="3"/>
                </a:lnTo>
                <a:lnTo>
                  <a:pt x="113" y="2"/>
                </a:lnTo>
                <a:lnTo>
                  <a:pt x="118" y="1"/>
                </a:lnTo>
                <a:lnTo>
                  <a:pt x="123" y="1"/>
                </a:lnTo>
                <a:lnTo>
                  <a:pt x="127" y="0"/>
                </a:lnTo>
                <a:lnTo>
                  <a:pt x="129" y="0"/>
                </a:lnTo>
                <a:lnTo>
                  <a:pt x="128" y="0"/>
                </a:lnTo>
                <a:lnTo>
                  <a:pt x="126" y="1"/>
                </a:lnTo>
                <a:lnTo>
                  <a:pt x="125" y="1"/>
                </a:lnTo>
                <a:lnTo>
                  <a:pt x="121" y="3"/>
                </a:lnTo>
                <a:lnTo>
                  <a:pt x="118" y="4"/>
                </a:lnTo>
                <a:lnTo>
                  <a:pt x="117" y="5"/>
                </a:lnTo>
                <a:lnTo>
                  <a:pt x="116" y="5"/>
                </a:lnTo>
                <a:lnTo>
                  <a:pt x="114" y="6"/>
                </a:lnTo>
                <a:lnTo>
                  <a:pt x="113" y="7"/>
                </a:lnTo>
                <a:lnTo>
                  <a:pt x="112" y="7"/>
                </a:lnTo>
                <a:lnTo>
                  <a:pt x="111" y="8"/>
                </a:lnTo>
                <a:lnTo>
                  <a:pt x="110" y="8"/>
                </a:lnTo>
                <a:lnTo>
                  <a:pt x="109" y="8"/>
                </a:lnTo>
                <a:lnTo>
                  <a:pt x="111" y="8"/>
                </a:lnTo>
                <a:lnTo>
                  <a:pt x="113" y="8"/>
                </a:lnTo>
                <a:lnTo>
                  <a:pt x="115" y="9"/>
                </a:lnTo>
                <a:lnTo>
                  <a:pt x="116" y="9"/>
                </a:lnTo>
                <a:lnTo>
                  <a:pt x="118" y="9"/>
                </a:lnTo>
                <a:lnTo>
                  <a:pt x="119" y="9"/>
                </a:lnTo>
                <a:lnTo>
                  <a:pt x="120" y="9"/>
                </a:lnTo>
                <a:lnTo>
                  <a:pt x="122" y="9"/>
                </a:lnTo>
                <a:lnTo>
                  <a:pt x="123" y="9"/>
                </a:lnTo>
                <a:lnTo>
                  <a:pt x="125" y="9"/>
                </a:lnTo>
                <a:lnTo>
                  <a:pt x="126" y="9"/>
                </a:lnTo>
                <a:lnTo>
                  <a:pt x="127" y="9"/>
                </a:lnTo>
                <a:lnTo>
                  <a:pt x="128" y="8"/>
                </a:lnTo>
                <a:lnTo>
                  <a:pt x="129" y="8"/>
                </a:lnTo>
                <a:lnTo>
                  <a:pt x="130" y="8"/>
                </a:lnTo>
                <a:lnTo>
                  <a:pt x="131" y="8"/>
                </a:lnTo>
                <a:lnTo>
                  <a:pt x="131" y="8"/>
                </a:lnTo>
                <a:lnTo>
                  <a:pt x="131" y="10"/>
                </a:lnTo>
                <a:lnTo>
                  <a:pt x="131" y="11"/>
                </a:lnTo>
                <a:lnTo>
                  <a:pt x="131" y="12"/>
                </a:lnTo>
                <a:lnTo>
                  <a:pt x="131" y="14"/>
                </a:lnTo>
                <a:lnTo>
                  <a:pt x="132" y="15"/>
                </a:lnTo>
                <a:lnTo>
                  <a:pt x="133" y="17"/>
                </a:lnTo>
                <a:lnTo>
                  <a:pt x="134" y="19"/>
                </a:lnTo>
                <a:lnTo>
                  <a:pt x="135" y="20"/>
                </a:lnTo>
                <a:lnTo>
                  <a:pt x="136" y="22"/>
                </a:lnTo>
                <a:lnTo>
                  <a:pt x="138" y="24"/>
                </a:lnTo>
                <a:lnTo>
                  <a:pt x="140" y="25"/>
                </a:lnTo>
                <a:lnTo>
                  <a:pt x="143" y="28"/>
                </a:lnTo>
                <a:lnTo>
                  <a:pt x="145" y="30"/>
                </a:lnTo>
                <a:lnTo>
                  <a:pt x="148" y="33"/>
                </a:lnTo>
                <a:lnTo>
                  <a:pt x="152" y="35"/>
                </a:lnTo>
                <a:lnTo>
                  <a:pt x="154" y="38"/>
                </a:lnTo>
                <a:lnTo>
                  <a:pt x="158" y="41"/>
                </a:lnTo>
                <a:lnTo>
                  <a:pt x="161" y="44"/>
                </a:lnTo>
                <a:lnTo>
                  <a:pt x="165" y="48"/>
                </a:lnTo>
                <a:lnTo>
                  <a:pt x="168" y="52"/>
                </a:lnTo>
                <a:lnTo>
                  <a:pt x="171" y="56"/>
                </a:lnTo>
                <a:lnTo>
                  <a:pt x="174" y="60"/>
                </a:lnTo>
                <a:lnTo>
                  <a:pt x="177" y="64"/>
                </a:lnTo>
                <a:lnTo>
                  <a:pt x="180" y="68"/>
                </a:lnTo>
                <a:lnTo>
                  <a:pt x="182" y="71"/>
                </a:lnTo>
                <a:lnTo>
                  <a:pt x="185" y="74"/>
                </a:lnTo>
                <a:lnTo>
                  <a:pt x="186" y="77"/>
                </a:lnTo>
                <a:lnTo>
                  <a:pt x="188" y="79"/>
                </a:lnTo>
                <a:lnTo>
                  <a:pt x="189" y="81"/>
                </a:lnTo>
                <a:lnTo>
                  <a:pt x="190" y="82"/>
                </a:lnTo>
                <a:lnTo>
                  <a:pt x="191" y="82"/>
                </a:lnTo>
                <a:lnTo>
                  <a:pt x="192" y="82"/>
                </a:lnTo>
                <a:lnTo>
                  <a:pt x="193" y="81"/>
                </a:lnTo>
                <a:lnTo>
                  <a:pt x="194" y="79"/>
                </a:lnTo>
                <a:lnTo>
                  <a:pt x="195" y="77"/>
                </a:lnTo>
                <a:lnTo>
                  <a:pt x="196" y="75"/>
                </a:lnTo>
                <a:lnTo>
                  <a:pt x="197" y="72"/>
                </a:lnTo>
                <a:lnTo>
                  <a:pt x="197" y="69"/>
                </a:lnTo>
                <a:lnTo>
                  <a:pt x="198" y="66"/>
                </a:lnTo>
                <a:lnTo>
                  <a:pt x="199" y="62"/>
                </a:lnTo>
                <a:lnTo>
                  <a:pt x="199" y="58"/>
                </a:lnTo>
                <a:lnTo>
                  <a:pt x="199" y="55"/>
                </a:lnTo>
                <a:lnTo>
                  <a:pt x="199" y="52"/>
                </a:lnTo>
                <a:lnTo>
                  <a:pt x="199" y="48"/>
                </a:lnTo>
                <a:lnTo>
                  <a:pt x="198" y="45"/>
                </a:lnTo>
                <a:lnTo>
                  <a:pt x="197" y="41"/>
                </a:lnTo>
                <a:lnTo>
                  <a:pt x="196" y="39"/>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4" name="Freeform 50">
            <a:extLst>
              <a:ext uri="{FF2B5EF4-FFF2-40B4-BE49-F238E27FC236}">
                <a16:creationId xmlns:a16="http://schemas.microsoft.com/office/drawing/2014/main" id="{3CBC4776-74D9-4B41-8457-95F392A95FE6}"/>
              </a:ext>
            </a:extLst>
          </p:cNvPr>
          <p:cNvSpPr>
            <a:spLocks/>
          </p:cNvSpPr>
          <p:nvPr/>
        </p:nvSpPr>
        <p:spPr bwMode="auto">
          <a:xfrm>
            <a:off x="9305925" y="3481389"/>
            <a:ext cx="331788" cy="111125"/>
          </a:xfrm>
          <a:custGeom>
            <a:avLst/>
            <a:gdLst>
              <a:gd name="T0" fmla="*/ 0 w 209"/>
              <a:gd name="T1" fmla="*/ 0 h 70"/>
              <a:gd name="T2" fmla="*/ 5 w 209"/>
              <a:gd name="T3" fmla="*/ 6 h 70"/>
              <a:gd name="T4" fmla="*/ 10 w 209"/>
              <a:gd name="T5" fmla="*/ 12 h 70"/>
              <a:gd name="T6" fmla="*/ 15 w 209"/>
              <a:gd name="T7" fmla="*/ 17 h 70"/>
              <a:gd name="T8" fmla="*/ 19 w 209"/>
              <a:gd name="T9" fmla="*/ 23 h 70"/>
              <a:gd name="T10" fmla="*/ 24 w 209"/>
              <a:gd name="T11" fmla="*/ 27 h 70"/>
              <a:gd name="T12" fmla="*/ 28 w 209"/>
              <a:gd name="T13" fmla="*/ 32 h 70"/>
              <a:gd name="T14" fmla="*/ 33 w 209"/>
              <a:gd name="T15" fmla="*/ 37 h 70"/>
              <a:gd name="T16" fmla="*/ 37 w 209"/>
              <a:gd name="T17" fmla="*/ 41 h 70"/>
              <a:gd name="T18" fmla="*/ 42 w 209"/>
              <a:gd name="T19" fmla="*/ 45 h 70"/>
              <a:gd name="T20" fmla="*/ 46 w 209"/>
              <a:gd name="T21" fmla="*/ 49 h 70"/>
              <a:gd name="T22" fmla="*/ 51 w 209"/>
              <a:gd name="T23" fmla="*/ 52 h 70"/>
              <a:gd name="T24" fmla="*/ 55 w 209"/>
              <a:gd name="T25" fmla="*/ 56 h 70"/>
              <a:gd name="T26" fmla="*/ 60 w 209"/>
              <a:gd name="T27" fmla="*/ 59 h 70"/>
              <a:gd name="T28" fmla="*/ 65 w 209"/>
              <a:gd name="T29" fmla="*/ 62 h 70"/>
              <a:gd name="T30" fmla="*/ 70 w 209"/>
              <a:gd name="T31" fmla="*/ 66 h 70"/>
              <a:gd name="T32" fmla="*/ 75 w 209"/>
              <a:gd name="T33" fmla="*/ 69 h 70"/>
              <a:gd name="T34" fmla="*/ 101 w 209"/>
              <a:gd name="T35" fmla="*/ 69 h 70"/>
              <a:gd name="T36" fmla="*/ 124 w 209"/>
              <a:gd name="T37" fmla="*/ 68 h 70"/>
              <a:gd name="T38" fmla="*/ 143 w 209"/>
              <a:gd name="T39" fmla="*/ 67 h 70"/>
              <a:gd name="T40" fmla="*/ 159 w 209"/>
              <a:gd name="T41" fmla="*/ 66 h 70"/>
              <a:gd name="T42" fmla="*/ 173 w 209"/>
              <a:gd name="T43" fmla="*/ 64 h 70"/>
              <a:gd name="T44" fmla="*/ 184 w 209"/>
              <a:gd name="T45" fmla="*/ 61 h 70"/>
              <a:gd name="T46" fmla="*/ 192 w 209"/>
              <a:gd name="T47" fmla="*/ 58 h 70"/>
              <a:gd name="T48" fmla="*/ 199 w 209"/>
              <a:gd name="T49" fmla="*/ 54 h 70"/>
              <a:gd name="T50" fmla="*/ 203 w 209"/>
              <a:gd name="T51" fmla="*/ 50 h 70"/>
              <a:gd name="T52" fmla="*/ 206 w 209"/>
              <a:gd name="T53" fmla="*/ 45 h 70"/>
              <a:gd name="T54" fmla="*/ 208 w 209"/>
              <a:gd name="T55" fmla="*/ 40 h 70"/>
              <a:gd name="T56" fmla="*/ 208 w 209"/>
              <a:gd name="T57" fmla="*/ 35 h 70"/>
              <a:gd name="T58" fmla="*/ 207 w 209"/>
              <a:gd name="T59" fmla="*/ 29 h 70"/>
              <a:gd name="T60" fmla="*/ 206 w 209"/>
              <a:gd name="T61" fmla="*/ 22 h 70"/>
              <a:gd name="T62" fmla="*/ 204 w 209"/>
              <a:gd name="T63" fmla="*/ 16 h 70"/>
              <a:gd name="T64" fmla="*/ 202 w 209"/>
              <a:gd name="T6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70">
                <a:moveTo>
                  <a:pt x="0" y="0"/>
                </a:moveTo>
                <a:lnTo>
                  <a:pt x="5" y="6"/>
                </a:lnTo>
                <a:lnTo>
                  <a:pt x="10" y="12"/>
                </a:lnTo>
                <a:lnTo>
                  <a:pt x="15" y="17"/>
                </a:lnTo>
                <a:lnTo>
                  <a:pt x="19" y="23"/>
                </a:lnTo>
                <a:lnTo>
                  <a:pt x="24" y="27"/>
                </a:lnTo>
                <a:lnTo>
                  <a:pt x="28" y="32"/>
                </a:lnTo>
                <a:lnTo>
                  <a:pt x="33" y="37"/>
                </a:lnTo>
                <a:lnTo>
                  <a:pt x="37" y="41"/>
                </a:lnTo>
                <a:lnTo>
                  <a:pt x="42" y="45"/>
                </a:lnTo>
                <a:lnTo>
                  <a:pt x="46" y="49"/>
                </a:lnTo>
                <a:lnTo>
                  <a:pt x="51" y="52"/>
                </a:lnTo>
                <a:lnTo>
                  <a:pt x="55" y="56"/>
                </a:lnTo>
                <a:lnTo>
                  <a:pt x="60" y="59"/>
                </a:lnTo>
                <a:lnTo>
                  <a:pt x="65" y="62"/>
                </a:lnTo>
                <a:lnTo>
                  <a:pt x="70" y="66"/>
                </a:lnTo>
                <a:lnTo>
                  <a:pt x="75" y="69"/>
                </a:lnTo>
                <a:lnTo>
                  <a:pt x="101" y="69"/>
                </a:lnTo>
                <a:lnTo>
                  <a:pt x="124" y="68"/>
                </a:lnTo>
                <a:lnTo>
                  <a:pt x="143" y="67"/>
                </a:lnTo>
                <a:lnTo>
                  <a:pt x="159" y="66"/>
                </a:lnTo>
                <a:lnTo>
                  <a:pt x="173" y="64"/>
                </a:lnTo>
                <a:lnTo>
                  <a:pt x="184" y="61"/>
                </a:lnTo>
                <a:lnTo>
                  <a:pt x="192" y="58"/>
                </a:lnTo>
                <a:lnTo>
                  <a:pt x="199" y="54"/>
                </a:lnTo>
                <a:lnTo>
                  <a:pt x="203" y="50"/>
                </a:lnTo>
                <a:lnTo>
                  <a:pt x="206" y="45"/>
                </a:lnTo>
                <a:lnTo>
                  <a:pt x="208" y="40"/>
                </a:lnTo>
                <a:lnTo>
                  <a:pt x="208" y="35"/>
                </a:lnTo>
                <a:lnTo>
                  <a:pt x="207" y="29"/>
                </a:lnTo>
                <a:lnTo>
                  <a:pt x="206" y="22"/>
                </a:lnTo>
                <a:lnTo>
                  <a:pt x="204" y="16"/>
                </a:lnTo>
                <a:lnTo>
                  <a:pt x="202"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5" name="Freeform 51">
            <a:extLst>
              <a:ext uri="{FF2B5EF4-FFF2-40B4-BE49-F238E27FC236}">
                <a16:creationId xmlns:a16="http://schemas.microsoft.com/office/drawing/2014/main" id="{897F9E1F-A7C0-A041-8608-6AE30E737763}"/>
              </a:ext>
            </a:extLst>
          </p:cNvPr>
          <p:cNvSpPr>
            <a:spLocks/>
          </p:cNvSpPr>
          <p:nvPr/>
        </p:nvSpPr>
        <p:spPr bwMode="auto">
          <a:xfrm>
            <a:off x="9067800" y="3114675"/>
            <a:ext cx="342900" cy="382588"/>
          </a:xfrm>
          <a:custGeom>
            <a:avLst/>
            <a:gdLst>
              <a:gd name="T0" fmla="*/ 65 w 216"/>
              <a:gd name="T1" fmla="*/ 236 h 241"/>
              <a:gd name="T2" fmla="*/ 58 w 216"/>
              <a:gd name="T3" fmla="*/ 222 h 241"/>
              <a:gd name="T4" fmla="*/ 56 w 216"/>
              <a:gd name="T5" fmla="*/ 199 h 241"/>
              <a:gd name="T6" fmla="*/ 56 w 216"/>
              <a:gd name="T7" fmla="*/ 176 h 241"/>
              <a:gd name="T8" fmla="*/ 62 w 216"/>
              <a:gd name="T9" fmla="*/ 155 h 241"/>
              <a:gd name="T10" fmla="*/ 73 w 216"/>
              <a:gd name="T11" fmla="*/ 137 h 241"/>
              <a:gd name="T12" fmla="*/ 95 w 216"/>
              <a:gd name="T13" fmla="*/ 106 h 241"/>
              <a:gd name="T14" fmla="*/ 112 w 216"/>
              <a:gd name="T15" fmla="*/ 87 h 241"/>
              <a:gd name="T16" fmla="*/ 124 w 216"/>
              <a:gd name="T17" fmla="*/ 80 h 241"/>
              <a:gd name="T18" fmla="*/ 139 w 216"/>
              <a:gd name="T19" fmla="*/ 78 h 241"/>
              <a:gd name="T20" fmla="*/ 147 w 216"/>
              <a:gd name="T21" fmla="*/ 79 h 241"/>
              <a:gd name="T22" fmla="*/ 130 w 216"/>
              <a:gd name="T23" fmla="*/ 69 h 241"/>
              <a:gd name="T24" fmla="*/ 118 w 216"/>
              <a:gd name="T25" fmla="*/ 69 h 241"/>
              <a:gd name="T26" fmla="*/ 104 w 216"/>
              <a:gd name="T27" fmla="*/ 80 h 241"/>
              <a:gd name="T28" fmla="*/ 90 w 216"/>
              <a:gd name="T29" fmla="*/ 92 h 241"/>
              <a:gd name="T30" fmla="*/ 83 w 216"/>
              <a:gd name="T31" fmla="*/ 103 h 241"/>
              <a:gd name="T32" fmla="*/ 74 w 216"/>
              <a:gd name="T33" fmla="*/ 127 h 241"/>
              <a:gd name="T34" fmla="*/ 59 w 216"/>
              <a:gd name="T35" fmla="*/ 140 h 241"/>
              <a:gd name="T36" fmla="*/ 45 w 216"/>
              <a:gd name="T37" fmla="*/ 136 h 241"/>
              <a:gd name="T38" fmla="*/ 39 w 216"/>
              <a:gd name="T39" fmla="*/ 119 h 241"/>
              <a:gd name="T40" fmla="*/ 37 w 216"/>
              <a:gd name="T41" fmla="*/ 94 h 241"/>
              <a:gd name="T42" fmla="*/ 42 w 216"/>
              <a:gd name="T43" fmla="*/ 68 h 241"/>
              <a:gd name="T44" fmla="*/ 58 w 216"/>
              <a:gd name="T45" fmla="*/ 45 h 241"/>
              <a:gd name="T46" fmla="*/ 78 w 216"/>
              <a:gd name="T47" fmla="*/ 30 h 241"/>
              <a:gd name="T48" fmla="*/ 66 w 216"/>
              <a:gd name="T49" fmla="*/ 29 h 241"/>
              <a:gd name="T50" fmla="*/ 50 w 216"/>
              <a:gd name="T51" fmla="*/ 28 h 241"/>
              <a:gd name="T52" fmla="*/ 32 w 216"/>
              <a:gd name="T53" fmla="*/ 29 h 241"/>
              <a:gd name="T54" fmla="*/ 14 w 216"/>
              <a:gd name="T55" fmla="*/ 28 h 241"/>
              <a:gd name="T56" fmla="*/ 3 w 216"/>
              <a:gd name="T57" fmla="*/ 18 h 241"/>
              <a:gd name="T58" fmla="*/ 20 w 216"/>
              <a:gd name="T59" fmla="*/ 23 h 241"/>
              <a:gd name="T60" fmla="*/ 39 w 216"/>
              <a:gd name="T61" fmla="*/ 23 h 241"/>
              <a:gd name="T62" fmla="*/ 54 w 216"/>
              <a:gd name="T63" fmla="*/ 20 h 241"/>
              <a:gd name="T64" fmla="*/ 76 w 216"/>
              <a:gd name="T65" fmla="*/ 17 h 241"/>
              <a:gd name="T66" fmla="*/ 90 w 216"/>
              <a:gd name="T67" fmla="*/ 14 h 241"/>
              <a:gd name="T68" fmla="*/ 102 w 216"/>
              <a:gd name="T69" fmla="*/ 11 h 241"/>
              <a:gd name="T70" fmla="*/ 120 w 216"/>
              <a:gd name="T71" fmla="*/ 4 h 241"/>
              <a:gd name="T72" fmla="*/ 123 w 216"/>
              <a:gd name="T73" fmla="*/ 5 h 241"/>
              <a:gd name="T74" fmla="*/ 119 w 216"/>
              <a:gd name="T75" fmla="*/ 20 h 241"/>
              <a:gd name="T76" fmla="*/ 120 w 216"/>
              <a:gd name="T77" fmla="*/ 34 h 241"/>
              <a:gd name="T78" fmla="*/ 119 w 216"/>
              <a:gd name="T79" fmla="*/ 46 h 241"/>
              <a:gd name="T80" fmla="*/ 139 w 216"/>
              <a:gd name="T81" fmla="*/ 55 h 241"/>
              <a:gd name="T82" fmla="*/ 164 w 216"/>
              <a:gd name="T83" fmla="*/ 62 h 241"/>
              <a:gd name="T84" fmla="*/ 190 w 216"/>
              <a:gd name="T85" fmla="*/ 71 h 241"/>
              <a:gd name="T86" fmla="*/ 210 w 216"/>
              <a:gd name="T87" fmla="*/ 76 h 241"/>
              <a:gd name="T88" fmla="*/ 203 w 216"/>
              <a:gd name="T89" fmla="*/ 76 h 241"/>
              <a:gd name="T90" fmla="*/ 180 w 216"/>
              <a:gd name="T91" fmla="*/ 77 h 241"/>
              <a:gd name="T92" fmla="*/ 162 w 216"/>
              <a:gd name="T93" fmla="*/ 80 h 241"/>
              <a:gd name="T94" fmla="*/ 145 w 216"/>
              <a:gd name="T95" fmla="*/ 83 h 241"/>
              <a:gd name="T96" fmla="*/ 128 w 216"/>
              <a:gd name="T97" fmla="*/ 83 h 241"/>
              <a:gd name="T98" fmla="*/ 121 w 216"/>
              <a:gd name="T99" fmla="*/ 88 h 241"/>
              <a:gd name="T100" fmla="*/ 125 w 216"/>
              <a:gd name="T101" fmla="*/ 102 h 241"/>
              <a:gd name="T102" fmla="*/ 123 w 216"/>
              <a:gd name="T103" fmla="*/ 115 h 241"/>
              <a:gd name="T104" fmla="*/ 104 w 216"/>
              <a:gd name="T105" fmla="*/ 123 h 241"/>
              <a:gd name="T106" fmla="*/ 88 w 216"/>
              <a:gd name="T107" fmla="*/ 135 h 241"/>
              <a:gd name="T108" fmla="*/ 77 w 216"/>
              <a:gd name="T109" fmla="*/ 148 h 241"/>
              <a:gd name="T110" fmla="*/ 80 w 216"/>
              <a:gd name="T111" fmla="*/ 165 h 241"/>
              <a:gd name="T112" fmla="*/ 88 w 216"/>
              <a:gd name="T113" fmla="*/ 186 h 241"/>
              <a:gd name="T114" fmla="*/ 89 w 216"/>
              <a:gd name="T115" fmla="*/ 215 h 241"/>
              <a:gd name="T116" fmla="*/ 84 w 216"/>
              <a:gd name="T117" fmla="*/ 231 h 241"/>
              <a:gd name="T118" fmla="*/ 77 w 216"/>
              <a:gd name="T119" fmla="*/ 23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241">
                <a:moveTo>
                  <a:pt x="73" y="240"/>
                </a:moveTo>
                <a:lnTo>
                  <a:pt x="71" y="240"/>
                </a:lnTo>
                <a:lnTo>
                  <a:pt x="69" y="239"/>
                </a:lnTo>
                <a:lnTo>
                  <a:pt x="68" y="238"/>
                </a:lnTo>
                <a:lnTo>
                  <a:pt x="66" y="237"/>
                </a:lnTo>
                <a:lnTo>
                  <a:pt x="65" y="236"/>
                </a:lnTo>
                <a:lnTo>
                  <a:pt x="63" y="234"/>
                </a:lnTo>
                <a:lnTo>
                  <a:pt x="62" y="232"/>
                </a:lnTo>
                <a:lnTo>
                  <a:pt x="61" y="230"/>
                </a:lnTo>
                <a:lnTo>
                  <a:pt x="60" y="228"/>
                </a:lnTo>
                <a:lnTo>
                  <a:pt x="59" y="225"/>
                </a:lnTo>
                <a:lnTo>
                  <a:pt x="58" y="222"/>
                </a:lnTo>
                <a:lnTo>
                  <a:pt x="57" y="220"/>
                </a:lnTo>
                <a:lnTo>
                  <a:pt x="57" y="216"/>
                </a:lnTo>
                <a:lnTo>
                  <a:pt x="57" y="212"/>
                </a:lnTo>
                <a:lnTo>
                  <a:pt x="56" y="208"/>
                </a:lnTo>
                <a:lnTo>
                  <a:pt x="56" y="203"/>
                </a:lnTo>
                <a:lnTo>
                  <a:pt x="56" y="199"/>
                </a:lnTo>
                <a:lnTo>
                  <a:pt x="56" y="195"/>
                </a:lnTo>
                <a:lnTo>
                  <a:pt x="56" y="191"/>
                </a:lnTo>
                <a:lnTo>
                  <a:pt x="56" y="186"/>
                </a:lnTo>
                <a:lnTo>
                  <a:pt x="56" y="182"/>
                </a:lnTo>
                <a:lnTo>
                  <a:pt x="56" y="180"/>
                </a:lnTo>
                <a:lnTo>
                  <a:pt x="56" y="176"/>
                </a:lnTo>
                <a:lnTo>
                  <a:pt x="57" y="172"/>
                </a:lnTo>
                <a:lnTo>
                  <a:pt x="58" y="168"/>
                </a:lnTo>
                <a:lnTo>
                  <a:pt x="58" y="165"/>
                </a:lnTo>
                <a:lnTo>
                  <a:pt x="59" y="161"/>
                </a:lnTo>
                <a:lnTo>
                  <a:pt x="60" y="158"/>
                </a:lnTo>
                <a:lnTo>
                  <a:pt x="62" y="155"/>
                </a:lnTo>
                <a:lnTo>
                  <a:pt x="63" y="152"/>
                </a:lnTo>
                <a:lnTo>
                  <a:pt x="65" y="149"/>
                </a:lnTo>
                <a:lnTo>
                  <a:pt x="67" y="146"/>
                </a:lnTo>
                <a:lnTo>
                  <a:pt x="69" y="143"/>
                </a:lnTo>
                <a:lnTo>
                  <a:pt x="71" y="140"/>
                </a:lnTo>
                <a:lnTo>
                  <a:pt x="73" y="137"/>
                </a:lnTo>
                <a:lnTo>
                  <a:pt x="76" y="133"/>
                </a:lnTo>
                <a:lnTo>
                  <a:pt x="79" y="128"/>
                </a:lnTo>
                <a:lnTo>
                  <a:pt x="82" y="124"/>
                </a:lnTo>
                <a:lnTo>
                  <a:pt x="89" y="115"/>
                </a:lnTo>
                <a:lnTo>
                  <a:pt x="91" y="111"/>
                </a:lnTo>
                <a:lnTo>
                  <a:pt x="95" y="106"/>
                </a:lnTo>
                <a:lnTo>
                  <a:pt x="98" y="102"/>
                </a:lnTo>
                <a:lnTo>
                  <a:pt x="101" y="99"/>
                </a:lnTo>
                <a:lnTo>
                  <a:pt x="104" y="96"/>
                </a:lnTo>
                <a:lnTo>
                  <a:pt x="107" y="92"/>
                </a:lnTo>
                <a:lnTo>
                  <a:pt x="109" y="90"/>
                </a:lnTo>
                <a:lnTo>
                  <a:pt x="112" y="87"/>
                </a:lnTo>
                <a:lnTo>
                  <a:pt x="113" y="86"/>
                </a:lnTo>
                <a:lnTo>
                  <a:pt x="116" y="85"/>
                </a:lnTo>
                <a:lnTo>
                  <a:pt x="118" y="83"/>
                </a:lnTo>
                <a:lnTo>
                  <a:pt x="120" y="82"/>
                </a:lnTo>
                <a:lnTo>
                  <a:pt x="122" y="81"/>
                </a:lnTo>
                <a:lnTo>
                  <a:pt x="124" y="80"/>
                </a:lnTo>
                <a:lnTo>
                  <a:pt x="126" y="79"/>
                </a:lnTo>
                <a:lnTo>
                  <a:pt x="128" y="79"/>
                </a:lnTo>
                <a:lnTo>
                  <a:pt x="131" y="78"/>
                </a:lnTo>
                <a:lnTo>
                  <a:pt x="133" y="78"/>
                </a:lnTo>
                <a:lnTo>
                  <a:pt x="136" y="78"/>
                </a:lnTo>
                <a:lnTo>
                  <a:pt x="139" y="78"/>
                </a:lnTo>
                <a:lnTo>
                  <a:pt x="142" y="79"/>
                </a:lnTo>
                <a:lnTo>
                  <a:pt x="145" y="79"/>
                </a:lnTo>
                <a:lnTo>
                  <a:pt x="149" y="80"/>
                </a:lnTo>
                <a:lnTo>
                  <a:pt x="152" y="81"/>
                </a:lnTo>
                <a:lnTo>
                  <a:pt x="149" y="80"/>
                </a:lnTo>
                <a:lnTo>
                  <a:pt x="147" y="79"/>
                </a:lnTo>
                <a:lnTo>
                  <a:pt x="144" y="77"/>
                </a:lnTo>
                <a:lnTo>
                  <a:pt x="139" y="74"/>
                </a:lnTo>
                <a:lnTo>
                  <a:pt x="137" y="72"/>
                </a:lnTo>
                <a:lnTo>
                  <a:pt x="135" y="71"/>
                </a:lnTo>
                <a:lnTo>
                  <a:pt x="133" y="70"/>
                </a:lnTo>
                <a:lnTo>
                  <a:pt x="130" y="69"/>
                </a:lnTo>
                <a:lnTo>
                  <a:pt x="128" y="68"/>
                </a:lnTo>
                <a:lnTo>
                  <a:pt x="126" y="67"/>
                </a:lnTo>
                <a:lnTo>
                  <a:pt x="125" y="67"/>
                </a:lnTo>
                <a:lnTo>
                  <a:pt x="123" y="67"/>
                </a:lnTo>
                <a:lnTo>
                  <a:pt x="120" y="68"/>
                </a:lnTo>
                <a:lnTo>
                  <a:pt x="118" y="69"/>
                </a:lnTo>
                <a:lnTo>
                  <a:pt x="116" y="71"/>
                </a:lnTo>
                <a:lnTo>
                  <a:pt x="114" y="72"/>
                </a:lnTo>
                <a:lnTo>
                  <a:pt x="111" y="74"/>
                </a:lnTo>
                <a:lnTo>
                  <a:pt x="109" y="76"/>
                </a:lnTo>
                <a:lnTo>
                  <a:pt x="106" y="78"/>
                </a:lnTo>
                <a:lnTo>
                  <a:pt x="104" y="80"/>
                </a:lnTo>
                <a:lnTo>
                  <a:pt x="101" y="82"/>
                </a:lnTo>
                <a:lnTo>
                  <a:pt x="98" y="84"/>
                </a:lnTo>
                <a:lnTo>
                  <a:pt x="96" y="86"/>
                </a:lnTo>
                <a:lnTo>
                  <a:pt x="93" y="88"/>
                </a:lnTo>
                <a:lnTo>
                  <a:pt x="91" y="90"/>
                </a:lnTo>
                <a:lnTo>
                  <a:pt x="90" y="92"/>
                </a:lnTo>
                <a:lnTo>
                  <a:pt x="88" y="94"/>
                </a:lnTo>
                <a:lnTo>
                  <a:pt x="86" y="96"/>
                </a:lnTo>
                <a:lnTo>
                  <a:pt x="85" y="97"/>
                </a:lnTo>
                <a:lnTo>
                  <a:pt x="84" y="99"/>
                </a:lnTo>
                <a:lnTo>
                  <a:pt x="83" y="100"/>
                </a:lnTo>
                <a:lnTo>
                  <a:pt x="83" y="103"/>
                </a:lnTo>
                <a:lnTo>
                  <a:pt x="81" y="108"/>
                </a:lnTo>
                <a:lnTo>
                  <a:pt x="80" y="112"/>
                </a:lnTo>
                <a:lnTo>
                  <a:pt x="79" y="116"/>
                </a:lnTo>
                <a:lnTo>
                  <a:pt x="77" y="120"/>
                </a:lnTo>
                <a:lnTo>
                  <a:pt x="75" y="123"/>
                </a:lnTo>
                <a:lnTo>
                  <a:pt x="74" y="127"/>
                </a:lnTo>
                <a:lnTo>
                  <a:pt x="71" y="130"/>
                </a:lnTo>
                <a:lnTo>
                  <a:pt x="69" y="133"/>
                </a:lnTo>
                <a:lnTo>
                  <a:pt x="67" y="135"/>
                </a:lnTo>
                <a:lnTo>
                  <a:pt x="64" y="137"/>
                </a:lnTo>
                <a:lnTo>
                  <a:pt x="62" y="139"/>
                </a:lnTo>
                <a:lnTo>
                  <a:pt x="59" y="140"/>
                </a:lnTo>
                <a:lnTo>
                  <a:pt x="56" y="140"/>
                </a:lnTo>
                <a:lnTo>
                  <a:pt x="54" y="140"/>
                </a:lnTo>
                <a:lnTo>
                  <a:pt x="51" y="140"/>
                </a:lnTo>
                <a:lnTo>
                  <a:pt x="49" y="140"/>
                </a:lnTo>
                <a:lnTo>
                  <a:pt x="46" y="138"/>
                </a:lnTo>
                <a:lnTo>
                  <a:pt x="45" y="136"/>
                </a:lnTo>
                <a:lnTo>
                  <a:pt x="43" y="134"/>
                </a:lnTo>
                <a:lnTo>
                  <a:pt x="42" y="132"/>
                </a:lnTo>
                <a:lnTo>
                  <a:pt x="41" y="129"/>
                </a:lnTo>
                <a:lnTo>
                  <a:pt x="40" y="126"/>
                </a:lnTo>
                <a:lnTo>
                  <a:pt x="39" y="122"/>
                </a:lnTo>
                <a:lnTo>
                  <a:pt x="39" y="119"/>
                </a:lnTo>
                <a:lnTo>
                  <a:pt x="38" y="115"/>
                </a:lnTo>
                <a:lnTo>
                  <a:pt x="38" y="111"/>
                </a:lnTo>
                <a:lnTo>
                  <a:pt x="38" y="107"/>
                </a:lnTo>
                <a:lnTo>
                  <a:pt x="37" y="102"/>
                </a:lnTo>
                <a:lnTo>
                  <a:pt x="37" y="99"/>
                </a:lnTo>
                <a:lnTo>
                  <a:pt x="37" y="94"/>
                </a:lnTo>
                <a:lnTo>
                  <a:pt x="37" y="89"/>
                </a:lnTo>
                <a:lnTo>
                  <a:pt x="37" y="85"/>
                </a:lnTo>
                <a:lnTo>
                  <a:pt x="37" y="81"/>
                </a:lnTo>
                <a:lnTo>
                  <a:pt x="38" y="77"/>
                </a:lnTo>
                <a:lnTo>
                  <a:pt x="40" y="72"/>
                </a:lnTo>
                <a:lnTo>
                  <a:pt x="42" y="68"/>
                </a:lnTo>
                <a:lnTo>
                  <a:pt x="44" y="64"/>
                </a:lnTo>
                <a:lnTo>
                  <a:pt x="46" y="60"/>
                </a:lnTo>
                <a:lnTo>
                  <a:pt x="49" y="56"/>
                </a:lnTo>
                <a:lnTo>
                  <a:pt x="52" y="52"/>
                </a:lnTo>
                <a:lnTo>
                  <a:pt x="54" y="49"/>
                </a:lnTo>
                <a:lnTo>
                  <a:pt x="58" y="45"/>
                </a:lnTo>
                <a:lnTo>
                  <a:pt x="62" y="42"/>
                </a:lnTo>
                <a:lnTo>
                  <a:pt x="66" y="38"/>
                </a:lnTo>
                <a:lnTo>
                  <a:pt x="70" y="35"/>
                </a:lnTo>
                <a:lnTo>
                  <a:pt x="75" y="33"/>
                </a:lnTo>
                <a:lnTo>
                  <a:pt x="79" y="30"/>
                </a:lnTo>
                <a:lnTo>
                  <a:pt x="78" y="30"/>
                </a:lnTo>
                <a:lnTo>
                  <a:pt x="76" y="30"/>
                </a:lnTo>
                <a:lnTo>
                  <a:pt x="75" y="30"/>
                </a:lnTo>
                <a:lnTo>
                  <a:pt x="73" y="29"/>
                </a:lnTo>
                <a:lnTo>
                  <a:pt x="71" y="29"/>
                </a:lnTo>
                <a:lnTo>
                  <a:pt x="69" y="29"/>
                </a:lnTo>
                <a:lnTo>
                  <a:pt x="66" y="29"/>
                </a:lnTo>
                <a:lnTo>
                  <a:pt x="64" y="29"/>
                </a:lnTo>
                <a:lnTo>
                  <a:pt x="61" y="28"/>
                </a:lnTo>
                <a:lnTo>
                  <a:pt x="58" y="28"/>
                </a:lnTo>
                <a:lnTo>
                  <a:pt x="55" y="28"/>
                </a:lnTo>
                <a:lnTo>
                  <a:pt x="53" y="28"/>
                </a:lnTo>
                <a:lnTo>
                  <a:pt x="50" y="28"/>
                </a:lnTo>
                <a:lnTo>
                  <a:pt x="47" y="28"/>
                </a:lnTo>
                <a:lnTo>
                  <a:pt x="44" y="28"/>
                </a:lnTo>
                <a:lnTo>
                  <a:pt x="41" y="28"/>
                </a:lnTo>
                <a:lnTo>
                  <a:pt x="38" y="29"/>
                </a:lnTo>
                <a:lnTo>
                  <a:pt x="35" y="29"/>
                </a:lnTo>
                <a:lnTo>
                  <a:pt x="32" y="29"/>
                </a:lnTo>
                <a:lnTo>
                  <a:pt x="29" y="30"/>
                </a:lnTo>
                <a:lnTo>
                  <a:pt x="25" y="30"/>
                </a:lnTo>
                <a:lnTo>
                  <a:pt x="22" y="30"/>
                </a:lnTo>
                <a:lnTo>
                  <a:pt x="19" y="29"/>
                </a:lnTo>
                <a:lnTo>
                  <a:pt x="17" y="29"/>
                </a:lnTo>
                <a:lnTo>
                  <a:pt x="14" y="28"/>
                </a:lnTo>
                <a:lnTo>
                  <a:pt x="11" y="26"/>
                </a:lnTo>
                <a:lnTo>
                  <a:pt x="8" y="24"/>
                </a:lnTo>
                <a:lnTo>
                  <a:pt x="5" y="22"/>
                </a:lnTo>
                <a:lnTo>
                  <a:pt x="3" y="20"/>
                </a:lnTo>
                <a:lnTo>
                  <a:pt x="0" y="16"/>
                </a:lnTo>
                <a:lnTo>
                  <a:pt x="3" y="18"/>
                </a:lnTo>
                <a:lnTo>
                  <a:pt x="5" y="20"/>
                </a:lnTo>
                <a:lnTo>
                  <a:pt x="8" y="20"/>
                </a:lnTo>
                <a:lnTo>
                  <a:pt x="11" y="21"/>
                </a:lnTo>
                <a:lnTo>
                  <a:pt x="14" y="22"/>
                </a:lnTo>
                <a:lnTo>
                  <a:pt x="18" y="23"/>
                </a:lnTo>
                <a:lnTo>
                  <a:pt x="20" y="23"/>
                </a:lnTo>
                <a:lnTo>
                  <a:pt x="23" y="23"/>
                </a:lnTo>
                <a:lnTo>
                  <a:pt x="26" y="23"/>
                </a:lnTo>
                <a:lnTo>
                  <a:pt x="30" y="23"/>
                </a:lnTo>
                <a:lnTo>
                  <a:pt x="33" y="23"/>
                </a:lnTo>
                <a:lnTo>
                  <a:pt x="36" y="23"/>
                </a:lnTo>
                <a:lnTo>
                  <a:pt x="39" y="23"/>
                </a:lnTo>
                <a:lnTo>
                  <a:pt x="42" y="22"/>
                </a:lnTo>
                <a:lnTo>
                  <a:pt x="45" y="22"/>
                </a:lnTo>
                <a:lnTo>
                  <a:pt x="47" y="22"/>
                </a:lnTo>
                <a:lnTo>
                  <a:pt x="49" y="21"/>
                </a:lnTo>
                <a:lnTo>
                  <a:pt x="52" y="21"/>
                </a:lnTo>
                <a:lnTo>
                  <a:pt x="54" y="20"/>
                </a:lnTo>
                <a:lnTo>
                  <a:pt x="56" y="20"/>
                </a:lnTo>
                <a:lnTo>
                  <a:pt x="59" y="20"/>
                </a:lnTo>
                <a:lnTo>
                  <a:pt x="63" y="20"/>
                </a:lnTo>
                <a:lnTo>
                  <a:pt x="66" y="19"/>
                </a:lnTo>
                <a:lnTo>
                  <a:pt x="73" y="18"/>
                </a:lnTo>
                <a:lnTo>
                  <a:pt x="76" y="17"/>
                </a:lnTo>
                <a:lnTo>
                  <a:pt x="79" y="17"/>
                </a:lnTo>
                <a:lnTo>
                  <a:pt x="82" y="16"/>
                </a:lnTo>
                <a:lnTo>
                  <a:pt x="84" y="16"/>
                </a:lnTo>
                <a:lnTo>
                  <a:pt x="86" y="15"/>
                </a:lnTo>
                <a:lnTo>
                  <a:pt x="88" y="15"/>
                </a:lnTo>
                <a:lnTo>
                  <a:pt x="90" y="14"/>
                </a:lnTo>
                <a:lnTo>
                  <a:pt x="90" y="14"/>
                </a:lnTo>
                <a:lnTo>
                  <a:pt x="92" y="13"/>
                </a:lnTo>
                <a:lnTo>
                  <a:pt x="94" y="13"/>
                </a:lnTo>
                <a:lnTo>
                  <a:pt x="96" y="12"/>
                </a:lnTo>
                <a:lnTo>
                  <a:pt x="99" y="11"/>
                </a:lnTo>
                <a:lnTo>
                  <a:pt x="102" y="11"/>
                </a:lnTo>
                <a:lnTo>
                  <a:pt x="105" y="10"/>
                </a:lnTo>
                <a:lnTo>
                  <a:pt x="108" y="9"/>
                </a:lnTo>
                <a:lnTo>
                  <a:pt x="111" y="8"/>
                </a:lnTo>
                <a:lnTo>
                  <a:pt x="114" y="7"/>
                </a:lnTo>
                <a:lnTo>
                  <a:pt x="117" y="6"/>
                </a:lnTo>
                <a:lnTo>
                  <a:pt x="120" y="4"/>
                </a:lnTo>
                <a:lnTo>
                  <a:pt x="123" y="3"/>
                </a:lnTo>
                <a:lnTo>
                  <a:pt x="125" y="2"/>
                </a:lnTo>
                <a:lnTo>
                  <a:pt x="127" y="1"/>
                </a:lnTo>
                <a:lnTo>
                  <a:pt x="129" y="0"/>
                </a:lnTo>
                <a:lnTo>
                  <a:pt x="125" y="2"/>
                </a:lnTo>
                <a:lnTo>
                  <a:pt x="123" y="5"/>
                </a:lnTo>
                <a:lnTo>
                  <a:pt x="121" y="7"/>
                </a:lnTo>
                <a:lnTo>
                  <a:pt x="119" y="10"/>
                </a:lnTo>
                <a:lnTo>
                  <a:pt x="118" y="12"/>
                </a:lnTo>
                <a:lnTo>
                  <a:pt x="118" y="15"/>
                </a:lnTo>
                <a:lnTo>
                  <a:pt x="118" y="17"/>
                </a:lnTo>
                <a:lnTo>
                  <a:pt x="119" y="20"/>
                </a:lnTo>
                <a:lnTo>
                  <a:pt x="119" y="21"/>
                </a:lnTo>
                <a:lnTo>
                  <a:pt x="120" y="24"/>
                </a:lnTo>
                <a:lnTo>
                  <a:pt x="120" y="26"/>
                </a:lnTo>
                <a:lnTo>
                  <a:pt x="121" y="29"/>
                </a:lnTo>
                <a:lnTo>
                  <a:pt x="121" y="31"/>
                </a:lnTo>
                <a:lnTo>
                  <a:pt x="120" y="34"/>
                </a:lnTo>
                <a:lnTo>
                  <a:pt x="119" y="36"/>
                </a:lnTo>
                <a:lnTo>
                  <a:pt x="118" y="38"/>
                </a:lnTo>
                <a:lnTo>
                  <a:pt x="117" y="40"/>
                </a:lnTo>
                <a:lnTo>
                  <a:pt x="117" y="42"/>
                </a:lnTo>
                <a:lnTo>
                  <a:pt x="118" y="44"/>
                </a:lnTo>
                <a:lnTo>
                  <a:pt x="119" y="46"/>
                </a:lnTo>
                <a:lnTo>
                  <a:pt x="121" y="48"/>
                </a:lnTo>
                <a:lnTo>
                  <a:pt x="124" y="49"/>
                </a:lnTo>
                <a:lnTo>
                  <a:pt x="127" y="51"/>
                </a:lnTo>
                <a:lnTo>
                  <a:pt x="131" y="52"/>
                </a:lnTo>
                <a:lnTo>
                  <a:pt x="135" y="54"/>
                </a:lnTo>
                <a:lnTo>
                  <a:pt x="139" y="55"/>
                </a:lnTo>
                <a:lnTo>
                  <a:pt x="144" y="57"/>
                </a:lnTo>
                <a:lnTo>
                  <a:pt x="148" y="58"/>
                </a:lnTo>
                <a:lnTo>
                  <a:pt x="152" y="60"/>
                </a:lnTo>
                <a:lnTo>
                  <a:pt x="157" y="60"/>
                </a:lnTo>
                <a:lnTo>
                  <a:pt x="161" y="61"/>
                </a:lnTo>
                <a:lnTo>
                  <a:pt x="164" y="62"/>
                </a:lnTo>
                <a:lnTo>
                  <a:pt x="167" y="64"/>
                </a:lnTo>
                <a:lnTo>
                  <a:pt x="170" y="65"/>
                </a:lnTo>
                <a:lnTo>
                  <a:pt x="174" y="66"/>
                </a:lnTo>
                <a:lnTo>
                  <a:pt x="178" y="67"/>
                </a:lnTo>
                <a:lnTo>
                  <a:pt x="182" y="69"/>
                </a:lnTo>
                <a:lnTo>
                  <a:pt x="190" y="71"/>
                </a:lnTo>
                <a:lnTo>
                  <a:pt x="194" y="72"/>
                </a:lnTo>
                <a:lnTo>
                  <a:pt x="197" y="73"/>
                </a:lnTo>
                <a:lnTo>
                  <a:pt x="201" y="74"/>
                </a:lnTo>
                <a:lnTo>
                  <a:pt x="204" y="75"/>
                </a:lnTo>
                <a:lnTo>
                  <a:pt x="207" y="76"/>
                </a:lnTo>
                <a:lnTo>
                  <a:pt x="210" y="76"/>
                </a:lnTo>
                <a:lnTo>
                  <a:pt x="212" y="77"/>
                </a:lnTo>
                <a:lnTo>
                  <a:pt x="213" y="77"/>
                </a:lnTo>
                <a:lnTo>
                  <a:pt x="215" y="77"/>
                </a:lnTo>
                <a:lnTo>
                  <a:pt x="211" y="77"/>
                </a:lnTo>
                <a:lnTo>
                  <a:pt x="207" y="76"/>
                </a:lnTo>
                <a:lnTo>
                  <a:pt x="203" y="76"/>
                </a:lnTo>
                <a:lnTo>
                  <a:pt x="198" y="76"/>
                </a:lnTo>
                <a:lnTo>
                  <a:pt x="195" y="76"/>
                </a:lnTo>
                <a:lnTo>
                  <a:pt x="191" y="76"/>
                </a:lnTo>
                <a:lnTo>
                  <a:pt x="187" y="77"/>
                </a:lnTo>
                <a:lnTo>
                  <a:pt x="184" y="77"/>
                </a:lnTo>
                <a:lnTo>
                  <a:pt x="180" y="77"/>
                </a:lnTo>
                <a:lnTo>
                  <a:pt x="176" y="77"/>
                </a:lnTo>
                <a:lnTo>
                  <a:pt x="173" y="78"/>
                </a:lnTo>
                <a:lnTo>
                  <a:pt x="170" y="79"/>
                </a:lnTo>
                <a:lnTo>
                  <a:pt x="167" y="79"/>
                </a:lnTo>
                <a:lnTo>
                  <a:pt x="164" y="80"/>
                </a:lnTo>
                <a:lnTo>
                  <a:pt x="162" y="80"/>
                </a:lnTo>
                <a:lnTo>
                  <a:pt x="158" y="82"/>
                </a:lnTo>
                <a:lnTo>
                  <a:pt x="156" y="82"/>
                </a:lnTo>
                <a:lnTo>
                  <a:pt x="153" y="83"/>
                </a:lnTo>
                <a:lnTo>
                  <a:pt x="151" y="83"/>
                </a:lnTo>
                <a:lnTo>
                  <a:pt x="148" y="83"/>
                </a:lnTo>
                <a:lnTo>
                  <a:pt x="145" y="83"/>
                </a:lnTo>
                <a:lnTo>
                  <a:pt x="142" y="83"/>
                </a:lnTo>
                <a:lnTo>
                  <a:pt x="139" y="82"/>
                </a:lnTo>
                <a:lnTo>
                  <a:pt x="136" y="82"/>
                </a:lnTo>
                <a:lnTo>
                  <a:pt x="133" y="82"/>
                </a:lnTo>
                <a:lnTo>
                  <a:pt x="131" y="82"/>
                </a:lnTo>
                <a:lnTo>
                  <a:pt x="128" y="83"/>
                </a:lnTo>
                <a:lnTo>
                  <a:pt x="126" y="83"/>
                </a:lnTo>
                <a:lnTo>
                  <a:pt x="125" y="84"/>
                </a:lnTo>
                <a:lnTo>
                  <a:pt x="123" y="84"/>
                </a:lnTo>
                <a:lnTo>
                  <a:pt x="122" y="85"/>
                </a:lnTo>
                <a:lnTo>
                  <a:pt x="121" y="87"/>
                </a:lnTo>
                <a:lnTo>
                  <a:pt x="121" y="88"/>
                </a:lnTo>
                <a:lnTo>
                  <a:pt x="121" y="90"/>
                </a:lnTo>
                <a:lnTo>
                  <a:pt x="121" y="93"/>
                </a:lnTo>
                <a:lnTo>
                  <a:pt x="122" y="95"/>
                </a:lnTo>
                <a:lnTo>
                  <a:pt x="123" y="98"/>
                </a:lnTo>
                <a:lnTo>
                  <a:pt x="124" y="100"/>
                </a:lnTo>
                <a:lnTo>
                  <a:pt x="125" y="102"/>
                </a:lnTo>
                <a:lnTo>
                  <a:pt x="125" y="104"/>
                </a:lnTo>
                <a:lnTo>
                  <a:pt x="125" y="107"/>
                </a:lnTo>
                <a:lnTo>
                  <a:pt x="125" y="109"/>
                </a:lnTo>
                <a:lnTo>
                  <a:pt x="125" y="112"/>
                </a:lnTo>
                <a:lnTo>
                  <a:pt x="125" y="114"/>
                </a:lnTo>
                <a:lnTo>
                  <a:pt x="123" y="115"/>
                </a:lnTo>
                <a:lnTo>
                  <a:pt x="121" y="117"/>
                </a:lnTo>
                <a:lnTo>
                  <a:pt x="118" y="118"/>
                </a:lnTo>
                <a:lnTo>
                  <a:pt x="114" y="119"/>
                </a:lnTo>
                <a:lnTo>
                  <a:pt x="111" y="120"/>
                </a:lnTo>
                <a:lnTo>
                  <a:pt x="108" y="121"/>
                </a:lnTo>
                <a:lnTo>
                  <a:pt x="104" y="123"/>
                </a:lnTo>
                <a:lnTo>
                  <a:pt x="101" y="124"/>
                </a:lnTo>
                <a:lnTo>
                  <a:pt x="98" y="126"/>
                </a:lnTo>
                <a:lnTo>
                  <a:pt x="95" y="128"/>
                </a:lnTo>
                <a:lnTo>
                  <a:pt x="92" y="130"/>
                </a:lnTo>
                <a:lnTo>
                  <a:pt x="90" y="132"/>
                </a:lnTo>
                <a:lnTo>
                  <a:pt x="88" y="135"/>
                </a:lnTo>
                <a:lnTo>
                  <a:pt x="86" y="137"/>
                </a:lnTo>
                <a:lnTo>
                  <a:pt x="84" y="139"/>
                </a:lnTo>
                <a:lnTo>
                  <a:pt x="82" y="141"/>
                </a:lnTo>
                <a:lnTo>
                  <a:pt x="80" y="143"/>
                </a:lnTo>
                <a:lnTo>
                  <a:pt x="78" y="146"/>
                </a:lnTo>
                <a:lnTo>
                  <a:pt x="77" y="148"/>
                </a:lnTo>
                <a:lnTo>
                  <a:pt x="77" y="151"/>
                </a:lnTo>
                <a:lnTo>
                  <a:pt x="77" y="153"/>
                </a:lnTo>
                <a:lnTo>
                  <a:pt x="77" y="156"/>
                </a:lnTo>
                <a:lnTo>
                  <a:pt x="78" y="159"/>
                </a:lnTo>
                <a:lnTo>
                  <a:pt x="79" y="162"/>
                </a:lnTo>
                <a:lnTo>
                  <a:pt x="80" y="165"/>
                </a:lnTo>
                <a:lnTo>
                  <a:pt x="81" y="168"/>
                </a:lnTo>
                <a:lnTo>
                  <a:pt x="83" y="172"/>
                </a:lnTo>
                <a:lnTo>
                  <a:pt x="84" y="175"/>
                </a:lnTo>
                <a:lnTo>
                  <a:pt x="86" y="179"/>
                </a:lnTo>
                <a:lnTo>
                  <a:pt x="87" y="182"/>
                </a:lnTo>
                <a:lnTo>
                  <a:pt x="88" y="186"/>
                </a:lnTo>
                <a:lnTo>
                  <a:pt x="89" y="190"/>
                </a:lnTo>
                <a:lnTo>
                  <a:pt x="90" y="195"/>
                </a:lnTo>
                <a:lnTo>
                  <a:pt x="90" y="200"/>
                </a:lnTo>
                <a:lnTo>
                  <a:pt x="90" y="205"/>
                </a:lnTo>
                <a:lnTo>
                  <a:pt x="89" y="210"/>
                </a:lnTo>
                <a:lnTo>
                  <a:pt x="89" y="215"/>
                </a:lnTo>
                <a:lnTo>
                  <a:pt x="88" y="219"/>
                </a:lnTo>
                <a:lnTo>
                  <a:pt x="88" y="222"/>
                </a:lnTo>
                <a:lnTo>
                  <a:pt x="87" y="225"/>
                </a:lnTo>
                <a:lnTo>
                  <a:pt x="86" y="227"/>
                </a:lnTo>
                <a:lnTo>
                  <a:pt x="85" y="229"/>
                </a:lnTo>
                <a:lnTo>
                  <a:pt x="84" y="231"/>
                </a:lnTo>
                <a:lnTo>
                  <a:pt x="83" y="233"/>
                </a:lnTo>
                <a:lnTo>
                  <a:pt x="82" y="234"/>
                </a:lnTo>
                <a:lnTo>
                  <a:pt x="81" y="235"/>
                </a:lnTo>
                <a:lnTo>
                  <a:pt x="80" y="237"/>
                </a:lnTo>
                <a:lnTo>
                  <a:pt x="78" y="237"/>
                </a:lnTo>
                <a:lnTo>
                  <a:pt x="77" y="238"/>
                </a:lnTo>
                <a:lnTo>
                  <a:pt x="75" y="239"/>
                </a:lnTo>
                <a:lnTo>
                  <a:pt x="73" y="24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6" name="Freeform 52">
            <a:extLst>
              <a:ext uri="{FF2B5EF4-FFF2-40B4-BE49-F238E27FC236}">
                <a16:creationId xmlns:a16="http://schemas.microsoft.com/office/drawing/2014/main" id="{CA32E7EA-474C-D14B-B5FC-A8334DE42443}"/>
              </a:ext>
            </a:extLst>
          </p:cNvPr>
          <p:cNvSpPr>
            <a:spLocks/>
          </p:cNvSpPr>
          <p:nvPr/>
        </p:nvSpPr>
        <p:spPr bwMode="auto">
          <a:xfrm>
            <a:off x="9067801" y="3140075"/>
            <a:ext cx="130175" cy="120650"/>
          </a:xfrm>
          <a:custGeom>
            <a:avLst/>
            <a:gdLst>
              <a:gd name="T0" fmla="*/ 0 w 82"/>
              <a:gd name="T1" fmla="*/ 0 h 76"/>
              <a:gd name="T2" fmla="*/ 3 w 82"/>
              <a:gd name="T3" fmla="*/ 4 h 76"/>
              <a:gd name="T4" fmla="*/ 5 w 82"/>
              <a:gd name="T5" fmla="*/ 7 h 76"/>
              <a:gd name="T6" fmla="*/ 8 w 82"/>
              <a:gd name="T7" fmla="*/ 9 h 76"/>
              <a:gd name="T8" fmla="*/ 11 w 82"/>
              <a:gd name="T9" fmla="*/ 11 h 76"/>
              <a:gd name="T10" fmla="*/ 14 w 82"/>
              <a:gd name="T11" fmla="*/ 13 h 76"/>
              <a:gd name="T12" fmla="*/ 17 w 82"/>
              <a:gd name="T13" fmla="*/ 14 h 76"/>
              <a:gd name="T14" fmla="*/ 20 w 82"/>
              <a:gd name="T15" fmla="*/ 14 h 76"/>
              <a:gd name="T16" fmla="*/ 23 w 82"/>
              <a:gd name="T17" fmla="*/ 15 h 76"/>
              <a:gd name="T18" fmla="*/ 26 w 82"/>
              <a:gd name="T19" fmla="*/ 15 h 76"/>
              <a:gd name="T20" fmla="*/ 30 w 82"/>
              <a:gd name="T21" fmla="*/ 15 h 76"/>
              <a:gd name="T22" fmla="*/ 33 w 82"/>
              <a:gd name="T23" fmla="*/ 14 h 76"/>
              <a:gd name="T24" fmla="*/ 36 w 82"/>
              <a:gd name="T25" fmla="*/ 14 h 76"/>
              <a:gd name="T26" fmla="*/ 39 w 82"/>
              <a:gd name="T27" fmla="*/ 14 h 76"/>
              <a:gd name="T28" fmla="*/ 42 w 82"/>
              <a:gd name="T29" fmla="*/ 13 h 76"/>
              <a:gd name="T30" fmla="*/ 45 w 82"/>
              <a:gd name="T31" fmla="*/ 13 h 76"/>
              <a:gd name="T32" fmla="*/ 48 w 82"/>
              <a:gd name="T33" fmla="*/ 13 h 76"/>
              <a:gd name="T34" fmla="*/ 51 w 82"/>
              <a:gd name="T35" fmla="*/ 13 h 76"/>
              <a:gd name="T36" fmla="*/ 54 w 82"/>
              <a:gd name="T37" fmla="*/ 13 h 76"/>
              <a:gd name="T38" fmla="*/ 57 w 82"/>
              <a:gd name="T39" fmla="*/ 13 h 76"/>
              <a:gd name="T40" fmla="*/ 60 w 82"/>
              <a:gd name="T41" fmla="*/ 13 h 76"/>
              <a:gd name="T42" fmla="*/ 63 w 82"/>
              <a:gd name="T43" fmla="*/ 13 h 76"/>
              <a:gd name="T44" fmla="*/ 66 w 82"/>
              <a:gd name="T45" fmla="*/ 14 h 76"/>
              <a:gd name="T46" fmla="*/ 68 w 82"/>
              <a:gd name="T47" fmla="*/ 14 h 76"/>
              <a:gd name="T48" fmla="*/ 71 w 82"/>
              <a:gd name="T49" fmla="*/ 14 h 76"/>
              <a:gd name="T50" fmla="*/ 73 w 82"/>
              <a:gd name="T51" fmla="*/ 14 h 76"/>
              <a:gd name="T52" fmla="*/ 75 w 82"/>
              <a:gd name="T53" fmla="*/ 14 h 76"/>
              <a:gd name="T54" fmla="*/ 77 w 82"/>
              <a:gd name="T55" fmla="*/ 15 h 76"/>
              <a:gd name="T56" fmla="*/ 78 w 82"/>
              <a:gd name="T57" fmla="*/ 15 h 76"/>
              <a:gd name="T58" fmla="*/ 80 w 82"/>
              <a:gd name="T59" fmla="*/ 15 h 76"/>
              <a:gd name="T60" fmla="*/ 81 w 82"/>
              <a:gd name="T61" fmla="*/ 15 h 76"/>
              <a:gd name="T62" fmla="*/ 77 w 82"/>
              <a:gd name="T63" fmla="*/ 18 h 76"/>
              <a:gd name="T64" fmla="*/ 72 w 82"/>
              <a:gd name="T65" fmla="*/ 20 h 76"/>
              <a:gd name="T66" fmla="*/ 68 w 82"/>
              <a:gd name="T67" fmla="*/ 23 h 76"/>
              <a:gd name="T68" fmla="*/ 64 w 82"/>
              <a:gd name="T69" fmla="*/ 27 h 76"/>
              <a:gd name="T70" fmla="*/ 60 w 82"/>
              <a:gd name="T71" fmla="*/ 30 h 76"/>
              <a:gd name="T72" fmla="*/ 56 w 82"/>
              <a:gd name="T73" fmla="*/ 34 h 76"/>
              <a:gd name="T74" fmla="*/ 53 w 82"/>
              <a:gd name="T75" fmla="*/ 37 h 76"/>
              <a:gd name="T76" fmla="*/ 50 w 82"/>
              <a:gd name="T77" fmla="*/ 41 h 76"/>
              <a:gd name="T78" fmla="*/ 47 w 82"/>
              <a:gd name="T79" fmla="*/ 45 h 76"/>
              <a:gd name="T80" fmla="*/ 45 w 82"/>
              <a:gd name="T81" fmla="*/ 50 h 76"/>
              <a:gd name="T82" fmla="*/ 43 w 82"/>
              <a:gd name="T83" fmla="*/ 54 h 76"/>
              <a:gd name="T84" fmla="*/ 41 w 82"/>
              <a:gd name="T85" fmla="*/ 58 h 76"/>
              <a:gd name="T86" fmla="*/ 39 w 82"/>
              <a:gd name="T87" fmla="*/ 63 h 76"/>
              <a:gd name="T88" fmla="*/ 38 w 82"/>
              <a:gd name="T89" fmla="*/ 67 h 76"/>
              <a:gd name="T90" fmla="*/ 38 w 82"/>
              <a:gd name="T91" fmla="*/ 71 h 76"/>
              <a:gd name="T92" fmla="*/ 38 w 82"/>
              <a:gd name="T93"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76">
                <a:moveTo>
                  <a:pt x="0" y="0"/>
                </a:moveTo>
                <a:lnTo>
                  <a:pt x="3" y="4"/>
                </a:lnTo>
                <a:lnTo>
                  <a:pt x="5" y="7"/>
                </a:lnTo>
                <a:lnTo>
                  <a:pt x="8" y="9"/>
                </a:lnTo>
                <a:lnTo>
                  <a:pt x="11" y="11"/>
                </a:lnTo>
                <a:lnTo>
                  <a:pt x="14" y="13"/>
                </a:lnTo>
                <a:lnTo>
                  <a:pt x="17" y="14"/>
                </a:lnTo>
                <a:lnTo>
                  <a:pt x="20" y="14"/>
                </a:lnTo>
                <a:lnTo>
                  <a:pt x="23" y="15"/>
                </a:lnTo>
                <a:lnTo>
                  <a:pt x="26" y="15"/>
                </a:lnTo>
                <a:lnTo>
                  <a:pt x="30" y="15"/>
                </a:lnTo>
                <a:lnTo>
                  <a:pt x="33" y="14"/>
                </a:lnTo>
                <a:lnTo>
                  <a:pt x="36" y="14"/>
                </a:lnTo>
                <a:lnTo>
                  <a:pt x="39" y="14"/>
                </a:lnTo>
                <a:lnTo>
                  <a:pt x="42" y="13"/>
                </a:lnTo>
                <a:lnTo>
                  <a:pt x="45" y="13"/>
                </a:lnTo>
                <a:lnTo>
                  <a:pt x="48" y="13"/>
                </a:lnTo>
                <a:lnTo>
                  <a:pt x="51" y="13"/>
                </a:lnTo>
                <a:lnTo>
                  <a:pt x="54" y="13"/>
                </a:lnTo>
                <a:lnTo>
                  <a:pt x="57" y="13"/>
                </a:lnTo>
                <a:lnTo>
                  <a:pt x="60" y="13"/>
                </a:lnTo>
                <a:lnTo>
                  <a:pt x="63" y="13"/>
                </a:lnTo>
                <a:lnTo>
                  <a:pt x="66" y="14"/>
                </a:lnTo>
                <a:lnTo>
                  <a:pt x="68" y="14"/>
                </a:lnTo>
                <a:lnTo>
                  <a:pt x="71" y="14"/>
                </a:lnTo>
                <a:lnTo>
                  <a:pt x="73" y="14"/>
                </a:lnTo>
                <a:lnTo>
                  <a:pt x="75" y="14"/>
                </a:lnTo>
                <a:lnTo>
                  <a:pt x="77" y="15"/>
                </a:lnTo>
                <a:lnTo>
                  <a:pt x="78" y="15"/>
                </a:lnTo>
                <a:lnTo>
                  <a:pt x="80" y="15"/>
                </a:lnTo>
                <a:lnTo>
                  <a:pt x="81" y="15"/>
                </a:lnTo>
                <a:lnTo>
                  <a:pt x="77" y="18"/>
                </a:lnTo>
                <a:lnTo>
                  <a:pt x="72" y="20"/>
                </a:lnTo>
                <a:lnTo>
                  <a:pt x="68" y="23"/>
                </a:lnTo>
                <a:lnTo>
                  <a:pt x="64" y="27"/>
                </a:lnTo>
                <a:lnTo>
                  <a:pt x="60" y="30"/>
                </a:lnTo>
                <a:lnTo>
                  <a:pt x="56" y="34"/>
                </a:lnTo>
                <a:lnTo>
                  <a:pt x="53" y="37"/>
                </a:lnTo>
                <a:lnTo>
                  <a:pt x="50" y="41"/>
                </a:lnTo>
                <a:lnTo>
                  <a:pt x="47" y="45"/>
                </a:lnTo>
                <a:lnTo>
                  <a:pt x="45" y="50"/>
                </a:lnTo>
                <a:lnTo>
                  <a:pt x="43" y="54"/>
                </a:lnTo>
                <a:lnTo>
                  <a:pt x="41" y="58"/>
                </a:lnTo>
                <a:lnTo>
                  <a:pt x="39" y="63"/>
                </a:lnTo>
                <a:lnTo>
                  <a:pt x="38" y="67"/>
                </a:lnTo>
                <a:lnTo>
                  <a:pt x="38" y="71"/>
                </a:lnTo>
                <a:lnTo>
                  <a:pt x="38" y="7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7" name="Freeform 53">
            <a:extLst>
              <a:ext uri="{FF2B5EF4-FFF2-40B4-BE49-F238E27FC236}">
                <a16:creationId xmlns:a16="http://schemas.microsoft.com/office/drawing/2014/main" id="{37791222-F419-B242-B8C2-388D4D14F599}"/>
              </a:ext>
            </a:extLst>
          </p:cNvPr>
          <p:cNvSpPr>
            <a:spLocks/>
          </p:cNvSpPr>
          <p:nvPr/>
        </p:nvSpPr>
        <p:spPr bwMode="auto">
          <a:xfrm>
            <a:off x="9150350" y="3224214"/>
            <a:ext cx="166688" cy="282575"/>
          </a:xfrm>
          <a:custGeom>
            <a:avLst/>
            <a:gdLst>
              <a:gd name="T0" fmla="*/ 3 w 105"/>
              <a:gd name="T1" fmla="*/ 75 h 178"/>
              <a:gd name="T2" fmla="*/ 9 w 105"/>
              <a:gd name="T3" fmla="*/ 74 h 178"/>
              <a:gd name="T4" fmla="*/ 14 w 105"/>
              <a:gd name="T5" fmla="*/ 71 h 178"/>
              <a:gd name="T6" fmla="*/ 19 w 105"/>
              <a:gd name="T7" fmla="*/ 67 h 178"/>
              <a:gd name="T8" fmla="*/ 24 w 105"/>
              <a:gd name="T9" fmla="*/ 61 h 178"/>
              <a:gd name="T10" fmla="*/ 27 w 105"/>
              <a:gd name="T11" fmla="*/ 54 h 178"/>
              <a:gd name="T12" fmla="*/ 30 w 105"/>
              <a:gd name="T13" fmla="*/ 46 h 178"/>
              <a:gd name="T14" fmla="*/ 33 w 105"/>
              <a:gd name="T15" fmla="*/ 37 h 178"/>
              <a:gd name="T16" fmla="*/ 34 w 105"/>
              <a:gd name="T17" fmla="*/ 32 h 178"/>
              <a:gd name="T18" fmla="*/ 36 w 105"/>
              <a:gd name="T19" fmla="*/ 29 h 178"/>
              <a:gd name="T20" fmla="*/ 40 w 105"/>
              <a:gd name="T21" fmla="*/ 25 h 178"/>
              <a:gd name="T22" fmla="*/ 44 w 105"/>
              <a:gd name="T23" fmla="*/ 21 h 178"/>
              <a:gd name="T24" fmla="*/ 49 w 105"/>
              <a:gd name="T25" fmla="*/ 17 h 178"/>
              <a:gd name="T26" fmla="*/ 55 w 105"/>
              <a:gd name="T27" fmla="*/ 13 h 178"/>
              <a:gd name="T28" fmla="*/ 60 w 105"/>
              <a:gd name="T29" fmla="*/ 9 h 178"/>
              <a:gd name="T30" fmla="*/ 65 w 105"/>
              <a:gd name="T31" fmla="*/ 5 h 178"/>
              <a:gd name="T32" fmla="*/ 69 w 105"/>
              <a:gd name="T33" fmla="*/ 2 h 178"/>
              <a:gd name="T34" fmla="*/ 74 w 105"/>
              <a:gd name="T35" fmla="*/ 0 h 178"/>
              <a:gd name="T36" fmla="*/ 78 w 105"/>
              <a:gd name="T37" fmla="*/ 0 h 178"/>
              <a:gd name="T38" fmla="*/ 82 w 105"/>
              <a:gd name="T39" fmla="*/ 2 h 178"/>
              <a:gd name="T40" fmla="*/ 87 w 105"/>
              <a:gd name="T41" fmla="*/ 4 h 178"/>
              <a:gd name="T42" fmla="*/ 91 w 105"/>
              <a:gd name="T43" fmla="*/ 7 h 178"/>
              <a:gd name="T44" fmla="*/ 96 w 105"/>
              <a:gd name="T45" fmla="*/ 10 h 178"/>
              <a:gd name="T46" fmla="*/ 101 w 105"/>
              <a:gd name="T47" fmla="*/ 13 h 178"/>
              <a:gd name="T48" fmla="*/ 101 w 105"/>
              <a:gd name="T49" fmla="*/ 13 h 178"/>
              <a:gd name="T50" fmla="*/ 94 w 105"/>
              <a:gd name="T51" fmla="*/ 12 h 178"/>
              <a:gd name="T52" fmla="*/ 88 w 105"/>
              <a:gd name="T53" fmla="*/ 11 h 178"/>
              <a:gd name="T54" fmla="*/ 83 w 105"/>
              <a:gd name="T55" fmla="*/ 11 h 178"/>
              <a:gd name="T56" fmla="*/ 78 w 105"/>
              <a:gd name="T57" fmla="*/ 12 h 178"/>
              <a:gd name="T58" fmla="*/ 73 w 105"/>
              <a:gd name="T59" fmla="*/ 14 h 178"/>
              <a:gd name="T60" fmla="*/ 69 w 105"/>
              <a:gd name="T61" fmla="*/ 16 h 178"/>
              <a:gd name="T62" fmla="*/ 64 w 105"/>
              <a:gd name="T63" fmla="*/ 19 h 178"/>
              <a:gd name="T64" fmla="*/ 60 w 105"/>
              <a:gd name="T65" fmla="*/ 23 h 178"/>
              <a:gd name="T66" fmla="*/ 55 w 105"/>
              <a:gd name="T67" fmla="*/ 29 h 178"/>
              <a:gd name="T68" fmla="*/ 49 w 105"/>
              <a:gd name="T69" fmla="*/ 36 h 178"/>
              <a:gd name="T70" fmla="*/ 42 w 105"/>
              <a:gd name="T71" fmla="*/ 45 h 178"/>
              <a:gd name="T72" fmla="*/ 36 w 105"/>
              <a:gd name="T73" fmla="*/ 54 h 178"/>
              <a:gd name="T74" fmla="*/ 29 w 105"/>
              <a:gd name="T75" fmla="*/ 62 h 178"/>
              <a:gd name="T76" fmla="*/ 23 w 105"/>
              <a:gd name="T77" fmla="*/ 71 h 178"/>
              <a:gd name="T78" fmla="*/ 19 w 105"/>
              <a:gd name="T79" fmla="*/ 78 h 178"/>
              <a:gd name="T80" fmla="*/ 15 w 105"/>
              <a:gd name="T81" fmla="*/ 84 h 178"/>
              <a:gd name="T82" fmla="*/ 12 w 105"/>
              <a:gd name="T83" fmla="*/ 90 h 178"/>
              <a:gd name="T84" fmla="*/ 9 w 105"/>
              <a:gd name="T85" fmla="*/ 96 h 178"/>
              <a:gd name="T86" fmla="*/ 8 w 105"/>
              <a:gd name="T87" fmla="*/ 103 h 178"/>
              <a:gd name="T88" fmla="*/ 6 w 105"/>
              <a:gd name="T89" fmla="*/ 111 h 178"/>
              <a:gd name="T90" fmla="*/ 6 w 105"/>
              <a:gd name="T91" fmla="*/ 118 h 178"/>
              <a:gd name="T92" fmla="*/ 6 w 105"/>
              <a:gd name="T93" fmla="*/ 127 h 178"/>
              <a:gd name="T94" fmla="*/ 6 w 105"/>
              <a:gd name="T95" fmla="*/ 135 h 178"/>
              <a:gd name="T96" fmla="*/ 6 w 105"/>
              <a:gd name="T97" fmla="*/ 144 h 178"/>
              <a:gd name="T98" fmla="*/ 7 w 105"/>
              <a:gd name="T99" fmla="*/ 152 h 178"/>
              <a:gd name="T100" fmla="*/ 8 w 105"/>
              <a:gd name="T101" fmla="*/ 159 h 178"/>
              <a:gd name="T102" fmla="*/ 10 w 105"/>
              <a:gd name="T103" fmla="*/ 165 h 178"/>
              <a:gd name="T104" fmla="*/ 12 w 105"/>
              <a:gd name="T105" fmla="*/ 169 h 178"/>
              <a:gd name="T106" fmla="*/ 15 w 105"/>
              <a:gd name="T107" fmla="*/ 173 h 178"/>
              <a:gd name="T108" fmla="*/ 18 w 105"/>
              <a:gd name="T109" fmla="*/ 175 h 178"/>
              <a:gd name="T110" fmla="*/ 21 w 105"/>
              <a:gd name="T111"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 h="178">
                <a:moveTo>
                  <a:pt x="0" y="75"/>
                </a:moveTo>
                <a:lnTo>
                  <a:pt x="3" y="75"/>
                </a:lnTo>
                <a:lnTo>
                  <a:pt x="6" y="75"/>
                </a:lnTo>
                <a:lnTo>
                  <a:pt x="9" y="74"/>
                </a:lnTo>
                <a:lnTo>
                  <a:pt x="12" y="73"/>
                </a:lnTo>
                <a:lnTo>
                  <a:pt x="14" y="71"/>
                </a:lnTo>
                <a:lnTo>
                  <a:pt x="17" y="69"/>
                </a:lnTo>
                <a:lnTo>
                  <a:pt x="19" y="67"/>
                </a:lnTo>
                <a:lnTo>
                  <a:pt x="21" y="64"/>
                </a:lnTo>
                <a:lnTo>
                  <a:pt x="24" y="61"/>
                </a:lnTo>
                <a:lnTo>
                  <a:pt x="25" y="57"/>
                </a:lnTo>
                <a:lnTo>
                  <a:pt x="27" y="54"/>
                </a:lnTo>
                <a:lnTo>
                  <a:pt x="29" y="50"/>
                </a:lnTo>
                <a:lnTo>
                  <a:pt x="30" y="46"/>
                </a:lnTo>
                <a:lnTo>
                  <a:pt x="31" y="42"/>
                </a:lnTo>
                <a:lnTo>
                  <a:pt x="33" y="37"/>
                </a:lnTo>
                <a:lnTo>
                  <a:pt x="33" y="33"/>
                </a:lnTo>
                <a:lnTo>
                  <a:pt x="34" y="32"/>
                </a:lnTo>
                <a:lnTo>
                  <a:pt x="35" y="30"/>
                </a:lnTo>
                <a:lnTo>
                  <a:pt x="36" y="29"/>
                </a:lnTo>
                <a:lnTo>
                  <a:pt x="38" y="27"/>
                </a:lnTo>
                <a:lnTo>
                  <a:pt x="40" y="25"/>
                </a:lnTo>
                <a:lnTo>
                  <a:pt x="42" y="23"/>
                </a:lnTo>
                <a:lnTo>
                  <a:pt x="44" y="21"/>
                </a:lnTo>
                <a:lnTo>
                  <a:pt x="47" y="19"/>
                </a:lnTo>
                <a:lnTo>
                  <a:pt x="49" y="17"/>
                </a:lnTo>
                <a:lnTo>
                  <a:pt x="52" y="15"/>
                </a:lnTo>
                <a:lnTo>
                  <a:pt x="55" y="13"/>
                </a:lnTo>
                <a:lnTo>
                  <a:pt x="57" y="11"/>
                </a:lnTo>
                <a:lnTo>
                  <a:pt x="60" y="9"/>
                </a:lnTo>
                <a:lnTo>
                  <a:pt x="62" y="7"/>
                </a:lnTo>
                <a:lnTo>
                  <a:pt x="65" y="5"/>
                </a:lnTo>
                <a:lnTo>
                  <a:pt x="67" y="4"/>
                </a:lnTo>
                <a:lnTo>
                  <a:pt x="69" y="2"/>
                </a:lnTo>
                <a:lnTo>
                  <a:pt x="71" y="1"/>
                </a:lnTo>
                <a:lnTo>
                  <a:pt x="74" y="0"/>
                </a:lnTo>
                <a:lnTo>
                  <a:pt x="76" y="0"/>
                </a:lnTo>
                <a:lnTo>
                  <a:pt x="78" y="0"/>
                </a:lnTo>
                <a:lnTo>
                  <a:pt x="80" y="1"/>
                </a:lnTo>
                <a:lnTo>
                  <a:pt x="82" y="2"/>
                </a:lnTo>
                <a:lnTo>
                  <a:pt x="85" y="3"/>
                </a:lnTo>
                <a:lnTo>
                  <a:pt x="87" y="4"/>
                </a:lnTo>
                <a:lnTo>
                  <a:pt x="89" y="5"/>
                </a:lnTo>
                <a:lnTo>
                  <a:pt x="91" y="7"/>
                </a:lnTo>
                <a:lnTo>
                  <a:pt x="94" y="8"/>
                </a:lnTo>
                <a:lnTo>
                  <a:pt x="96" y="10"/>
                </a:lnTo>
                <a:lnTo>
                  <a:pt x="99" y="12"/>
                </a:lnTo>
                <a:lnTo>
                  <a:pt x="101" y="13"/>
                </a:lnTo>
                <a:lnTo>
                  <a:pt x="104" y="14"/>
                </a:lnTo>
                <a:lnTo>
                  <a:pt x="101" y="13"/>
                </a:lnTo>
                <a:lnTo>
                  <a:pt x="97" y="12"/>
                </a:lnTo>
                <a:lnTo>
                  <a:pt x="94" y="12"/>
                </a:lnTo>
                <a:lnTo>
                  <a:pt x="91" y="11"/>
                </a:lnTo>
                <a:lnTo>
                  <a:pt x="88" y="11"/>
                </a:lnTo>
                <a:lnTo>
                  <a:pt x="85" y="11"/>
                </a:lnTo>
                <a:lnTo>
                  <a:pt x="83" y="11"/>
                </a:lnTo>
                <a:lnTo>
                  <a:pt x="80" y="12"/>
                </a:lnTo>
                <a:lnTo>
                  <a:pt x="78" y="12"/>
                </a:lnTo>
                <a:lnTo>
                  <a:pt x="75" y="13"/>
                </a:lnTo>
                <a:lnTo>
                  <a:pt x="73" y="14"/>
                </a:lnTo>
                <a:lnTo>
                  <a:pt x="71" y="15"/>
                </a:lnTo>
                <a:lnTo>
                  <a:pt x="69" y="16"/>
                </a:lnTo>
                <a:lnTo>
                  <a:pt x="67" y="18"/>
                </a:lnTo>
                <a:lnTo>
                  <a:pt x="64" y="19"/>
                </a:lnTo>
                <a:lnTo>
                  <a:pt x="63" y="20"/>
                </a:lnTo>
                <a:lnTo>
                  <a:pt x="60" y="23"/>
                </a:lnTo>
                <a:lnTo>
                  <a:pt x="58" y="25"/>
                </a:lnTo>
                <a:lnTo>
                  <a:pt x="55" y="29"/>
                </a:lnTo>
                <a:lnTo>
                  <a:pt x="52" y="32"/>
                </a:lnTo>
                <a:lnTo>
                  <a:pt x="49" y="36"/>
                </a:lnTo>
                <a:lnTo>
                  <a:pt x="46" y="40"/>
                </a:lnTo>
                <a:lnTo>
                  <a:pt x="42" y="45"/>
                </a:lnTo>
                <a:lnTo>
                  <a:pt x="39" y="49"/>
                </a:lnTo>
                <a:lnTo>
                  <a:pt x="36" y="54"/>
                </a:lnTo>
                <a:lnTo>
                  <a:pt x="32" y="58"/>
                </a:lnTo>
                <a:lnTo>
                  <a:pt x="29" y="62"/>
                </a:lnTo>
                <a:lnTo>
                  <a:pt x="26" y="67"/>
                </a:lnTo>
                <a:lnTo>
                  <a:pt x="23" y="71"/>
                </a:lnTo>
                <a:lnTo>
                  <a:pt x="21" y="75"/>
                </a:lnTo>
                <a:lnTo>
                  <a:pt x="19" y="78"/>
                </a:lnTo>
                <a:lnTo>
                  <a:pt x="17" y="81"/>
                </a:lnTo>
                <a:lnTo>
                  <a:pt x="15" y="84"/>
                </a:lnTo>
                <a:lnTo>
                  <a:pt x="13" y="87"/>
                </a:lnTo>
                <a:lnTo>
                  <a:pt x="12" y="90"/>
                </a:lnTo>
                <a:lnTo>
                  <a:pt x="10" y="93"/>
                </a:lnTo>
                <a:lnTo>
                  <a:pt x="9" y="96"/>
                </a:lnTo>
                <a:lnTo>
                  <a:pt x="8" y="100"/>
                </a:lnTo>
                <a:lnTo>
                  <a:pt x="8" y="103"/>
                </a:lnTo>
                <a:lnTo>
                  <a:pt x="7" y="107"/>
                </a:lnTo>
                <a:lnTo>
                  <a:pt x="6" y="111"/>
                </a:lnTo>
                <a:lnTo>
                  <a:pt x="6" y="115"/>
                </a:lnTo>
                <a:lnTo>
                  <a:pt x="6" y="118"/>
                </a:lnTo>
                <a:lnTo>
                  <a:pt x="6" y="122"/>
                </a:lnTo>
                <a:lnTo>
                  <a:pt x="6" y="127"/>
                </a:lnTo>
                <a:lnTo>
                  <a:pt x="6" y="131"/>
                </a:lnTo>
                <a:lnTo>
                  <a:pt x="6" y="135"/>
                </a:lnTo>
                <a:lnTo>
                  <a:pt x="6" y="139"/>
                </a:lnTo>
                <a:lnTo>
                  <a:pt x="6" y="144"/>
                </a:lnTo>
                <a:lnTo>
                  <a:pt x="7" y="148"/>
                </a:lnTo>
                <a:lnTo>
                  <a:pt x="7" y="152"/>
                </a:lnTo>
                <a:lnTo>
                  <a:pt x="7" y="156"/>
                </a:lnTo>
                <a:lnTo>
                  <a:pt x="8" y="159"/>
                </a:lnTo>
                <a:lnTo>
                  <a:pt x="9" y="162"/>
                </a:lnTo>
                <a:lnTo>
                  <a:pt x="10" y="165"/>
                </a:lnTo>
                <a:lnTo>
                  <a:pt x="11" y="167"/>
                </a:lnTo>
                <a:lnTo>
                  <a:pt x="12" y="169"/>
                </a:lnTo>
                <a:lnTo>
                  <a:pt x="13" y="171"/>
                </a:lnTo>
                <a:lnTo>
                  <a:pt x="15" y="173"/>
                </a:lnTo>
                <a:lnTo>
                  <a:pt x="16" y="174"/>
                </a:lnTo>
                <a:lnTo>
                  <a:pt x="18" y="175"/>
                </a:lnTo>
                <a:lnTo>
                  <a:pt x="19" y="176"/>
                </a:lnTo>
                <a:lnTo>
                  <a:pt x="21" y="177"/>
                </a:lnTo>
                <a:lnTo>
                  <a:pt x="23" y="17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8" name="Freeform 54">
            <a:extLst>
              <a:ext uri="{FF2B5EF4-FFF2-40B4-BE49-F238E27FC236}">
                <a16:creationId xmlns:a16="http://schemas.microsoft.com/office/drawing/2014/main" id="{1CD5D9DA-D69B-3E4A-85D2-17DC65815001}"/>
              </a:ext>
            </a:extLst>
          </p:cNvPr>
          <p:cNvSpPr>
            <a:spLocks/>
          </p:cNvSpPr>
          <p:nvPr/>
        </p:nvSpPr>
        <p:spPr bwMode="auto">
          <a:xfrm>
            <a:off x="9128126" y="3259139"/>
            <a:ext cx="23813" cy="85725"/>
          </a:xfrm>
          <a:custGeom>
            <a:avLst/>
            <a:gdLst>
              <a:gd name="T0" fmla="*/ 0 w 15"/>
              <a:gd name="T1" fmla="*/ 0 h 54"/>
              <a:gd name="T2" fmla="*/ 0 w 15"/>
              <a:gd name="T3" fmla="*/ 5 h 54"/>
              <a:gd name="T4" fmla="*/ 0 w 15"/>
              <a:gd name="T5" fmla="*/ 10 h 54"/>
              <a:gd name="T6" fmla="*/ 0 w 15"/>
              <a:gd name="T7" fmla="*/ 14 h 54"/>
              <a:gd name="T8" fmla="*/ 1 w 15"/>
              <a:gd name="T9" fmla="*/ 19 h 54"/>
              <a:gd name="T10" fmla="*/ 1 w 15"/>
              <a:gd name="T11" fmla="*/ 23 h 54"/>
              <a:gd name="T12" fmla="*/ 1 w 15"/>
              <a:gd name="T13" fmla="*/ 27 h 54"/>
              <a:gd name="T14" fmla="*/ 2 w 15"/>
              <a:gd name="T15" fmla="*/ 31 h 54"/>
              <a:gd name="T16" fmla="*/ 2 w 15"/>
              <a:gd name="T17" fmla="*/ 34 h 54"/>
              <a:gd name="T18" fmla="*/ 3 w 15"/>
              <a:gd name="T19" fmla="*/ 38 h 54"/>
              <a:gd name="T20" fmla="*/ 4 w 15"/>
              <a:gd name="T21" fmla="*/ 41 h 54"/>
              <a:gd name="T22" fmla="*/ 5 w 15"/>
              <a:gd name="T23" fmla="*/ 44 h 54"/>
              <a:gd name="T24" fmla="*/ 6 w 15"/>
              <a:gd name="T25" fmla="*/ 46 h 54"/>
              <a:gd name="T26" fmla="*/ 8 w 15"/>
              <a:gd name="T27" fmla="*/ 48 h 54"/>
              <a:gd name="T28" fmla="*/ 9 w 15"/>
              <a:gd name="T29" fmla="*/ 50 h 54"/>
              <a:gd name="T30" fmla="*/ 12 w 15"/>
              <a:gd name="T31" fmla="*/ 52 h 54"/>
              <a:gd name="T32" fmla="*/ 14 w 15"/>
              <a:gd name="T3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54">
                <a:moveTo>
                  <a:pt x="0" y="0"/>
                </a:moveTo>
                <a:lnTo>
                  <a:pt x="0" y="5"/>
                </a:lnTo>
                <a:lnTo>
                  <a:pt x="0" y="10"/>
                </a:lnTo>
                <a:lnTo>
                  <a:pt x="0" y="14"/>
                </a:lnTo>
                <a:lnTo>
                  <a:pt x="1" y="19"/>
                </a:lnTo>
                <a:lnTo>
                  <a:pt x="1" y="23"/>
                </a:lnTo>
                <a:lnTo>
                  <a:pt x="1" y="27"/>
                </a:lnTo>
                <a:lnTo>
                  <a:pt x="2" y="31"/>
                </a:lnTo>
                <a:lnTo>
                  <a:pt x="2" y="34"/>
                </a:lnTo>
                <a:lnTo>
                  <a:pt x="3" y="38"/>
                </a:lnTo>
                <a:lnTo>
                  <a:pt x="4" y="41"/>
                </a:lnTo>
                <a:lnTo>
                  <a:pt x="5" y="44"/>
                </a:lnTo>
                <a:lnTo>
                  <a:pt x="6" y="46"/>
                </a:lnTo>
                <a:lnTo>
                  <a:pt x="8" y="48"/>
                </a:lnTo>
                <a:lnTo>
                  <a:pt x="9" y="50"/>
                </a:lnTo>
                <a:lnTo>
                  <a:pt x="12" y="52"/>
                </a:lnTo>
                <a:lnTo>
                  <a:pt x="14" y="5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99" name="Freeform 55">
            <a:extLst>
              <a:ext uri="{FF2B5EF4-FFF2-40B4-BE49-F238E27FC236}">
                <a16:creationId xmlns:a16="http://schemas.microsoft.com/office/drawing/2014/main" id="{12C5BBFD-A6E2-844F-9D56-7793496AAAD1}"/>
              </a:ext>
            </a:extLst>
          </p:cNvPr>
          <p:cNvSpPr>
            <a:spLocks/>
          </p:cNvSpPr>
          <p:nvPr/>
        </p:nvSpPr>
        <p:spPr bwMode="auto">
          <a:xfrm>
            <a:off x="9204325" y="3362325"/>
            <a:ext cx="133350" cy="165100"/>
          </a:xfrm>
          <a:custGeom>
            <a:avLst/>
            <a:gdLst>
              <a:gd name="T0" fmla="*/ 59 w 84"/>
              <a:gd name="T1" fmla="*/ 72 h 104"/>
              <a:gd name="T2" fmla="*/ 55 w 84"/>
              <a:gd name="T3" fmla="*/ 75 h 104"/>
              <a:gd name="T4" fmla="*/ 50 w 84"/>
              <a:gd name="T5" fmla="*/ 78 h 104"/>
              <a:gd name="T6" fmla="*/ 45 w 84"/>
              <a:gd name="T7" fmla="*/ 83 h 104"/>
              <a:gd name="T8" fmla="*/ 38 w 84"/>
              <a:gd name="T9" fmla="*/ 89 h 104"/>
              <a:gd name="T10" fmla="*/ 33 w 84"/>
              <a:gd name="T11" fmla="*/ 94 h 104"/>
              <a:gd name="T12" fmla="*/ 27 w 84"/>
              <a:gd name="T13" fmla="*/ 98 h 104"/>
              <a:gd name="T14" fmla="*/ 22 w 84"/>
              <a:gd name="T15" fmla="*/ 101 h 104"/>
              <a:gd name="T16" fmla="*/ 20 w 84"/>
              <a:gd name="T17" fmla="*/ 103 h 104"/>
              <a:gd name="T18" fmla="*/ 17 w 84"/>
              <a:gd name="T19" fmla="*/ 103 h 104"/>
              <a:gd name="T20" fmla="*/ 14 w 84"/>
              <a:gd name="T21" fmla="*/ 103 h 104"/>
              <a:gd name="T22" fmla="*/ 11 w 84"/>
              <a:gd name="T23" fmla="*/ 102 h 104"/>
              <a:gd name="T24" fmla="*/ 9 w 84"/>
              <a:gd name="T25" fmla="*/ 100 h 104"/>
              <a:gd name="T26" fmla="*/ 7 w 84"/>
              <a:gd name="T27" fmla="*/ 99 h 104"/>
              <a:gd name="T28" fmla="*/ 5 w 84"/>
              <a:gd name="T29" fmla="*/ 96 h 104"/>
              <a:gd name="T30" fmla="*/ 3 w 84"/>
              <a:gd name="T31" fmla="*/ 94 h 104"/>
              <a:gd name="T32" fmla="*/ 1 w 84"/>
              <a:gd name="T33" fmla="*/ 91 h 104"/>
              <a:gd name="T34" fmla="*/ 0 w 84"/>
              <a:gd name="T35" fmla="*/ 86 h 104"/>
              <a:gd name="T36" fmla="*/ 2 w 84"/>
              <a:gd name="T37" fmla="*/ 80 h 104"/>
              <a:gd name="T38" fmla="*/ 5 w 84"/>
              <a:gd name="T39" fmla="*/ 74 h 104"/>
              <a:gd name="T40" fmla="*/ 9 w 84"/>
              <a:gd name="T41" fmla="*/ 66 h 104"/>
              <a:gd name="T42" fmla="*/ 14 w 84"/>
              <a:gd name="T43" fmla="*/ 59 h 104"/>
              <a:gd name="T44" fmla="*/ 20 w 84"/>
              <a:gd name="T45" fmla="*/ 51 h 104"/>
              <a:gd name="T46" fmla="*/ 25 w 84"/>
              <a:gd name="T47" fmla="*/ 43 h 104"/>
              <a:gd name="T48" fmla="*/ 32 w 84"/>
              <a:gd name="T49" fmla="*/ 35 h 104"/>
              <a:gd name="T50" fmla="*/ 38 w 84"/>
              <a:gd name="T51" fmla="*/ 27 h 104"/>
              <a:gd name="T52" fmla="*/ 45 w 84"/>
              <a:gd name="T53" fmla="*/ 20 h 104"/>
              <a:gd name="T54" fmla="*/ 51 w 84"/>
              <a:gd name="T55" fmla="*/ 13 h 104"/>
              <a:gd name="T56" fmla="*/ 59 w 84"/>
              <a:gd name="T57" fmla="*/ 9 h 104"/>
              <a:gd name="T58" fmla="*/ 65 w 84"/>
              <a:gd name="T59" fmla="*/ 5 h 104"/>
              <a:gd name="T60" fmla="*/ 73 w 84"/>
              <a:gd name="T61" fmla="*/ 2 h 104"/>
              <a:gd name="T62" fmla="*/ 79 w 84"/>
              <a:gd name="T63" fmla="*/ 0 h 104"/>
              <a:gd name="T64" fmla="*/ 80 w 84"/>
              <a:gd name="T65" fmla="*/ 1 h 104"/>
              <a:gd name="T66" fmla="*/ 76 w 84"/>
              <a:gd name="T67" fmla="*/ 5 h 104"/>
              <a:gd name="T68" fmla="*/ 73 w 84"/>
              <a:gd name="T69" fmla="*/ 9 h 104"/>
              <a:gd name="T70" fmla="*/ 71 w 84"/>
              <a:gd name="T71" fmla="*/ 12 h 104"/>
              <a:gd name="T72" fmla="*/ 70 w 84"/>
              <a:gd name="T73" fmla="*/ 17 h 104"/>
              <a:gd name="T74" fmla="*/ 71 w 84"/>
              <a:gd name="T75" fmla="*/ 21 h 104"/>
              <a:gd name="T76" fmla="*/ 73 w 84"/>
              <a:gd name="T77" fmla="*/ 26 h 104"/>
              <a:gd name="T78" fmla="*/ 76 w 84"/>
              <a:gd name="T79" fmla="*/ 29 h 104"/>
              <a:gd name="T80" fmla="*/ 76 w 84"/>
              <a:gd name="T81" fmla="*/ 32 h 104"/>
              <a:gd name="T82" fmla="*/ 71 w 84"/>
              <a:gd name="T83" fmla="*/ 35 h 104"/>
              <a:gd name="T84" fmla="*/ 64 w 84"/>
              <a:gd name="T85" fmla="*/ 39 h 104"/>
              <a:gd name="T86" fmla="*/ 58 w 84"/>
              <a:gd name="T87" fmla="*/ 44 h 104"/>
              <a:gd name="T88" fmla="*/ 52 w 84"/>
              <a:gd name="T89" fmla="*/ 51 h 104"/>
              <a:gd name="T90" fmla="*/ 47 w 84"/>
              <a:gd name="T91" fmla="*/ 57 h 104"/>
              <a:gd name="T92" fmla="*/ 42 w 84"/>
              <a:gd name="T93" fmla="*/ 62 h 104"/>
              <a:gd name="T94" fmla="*/ 39 w 84"/>
              <a:gd name="T95" fmla="*/ 66 h 104"/>
              <a:gd name="T96" fmla="*/ 37 w 84"/>
              <a:gd name="T97" fmla="*/ 68 h 104"/>
              <a:gd name="T98" fmla="*/ 35 w 84"/>
              <a:gd name="T99" fmla="*/ 70 h 104"/>
              <a:gd name="T100" fmla="*/ 35 w 84"/>
              <a:gd name="T101" fmla="*/ 73 h 104"/>
              <a:gd name="T102" fmla="*/ 35 w 84"/>
              <a:gd name="T103" fmla="*/ 76 h 104"/>
              <a:gd name="T104" fmla="*/ 36 w 84"/>
              <a:gd name="T105" fmla="*/ 77 h 104"/>
              <a:gd name="T106" fmla="*/ 40 w 84"/>
              <a:gd name="T107" fmla="*/ 77 h 104"/>
              <a:gd name="T108" fmla="*/ 46 w 84"/>
              <a:gd name="T109" fmla="*/ 77 h 104"/>
              <a:gd name="T110" fmla="*/ 54 w 84"/>
              <a:gd name="T111"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 h="104">
                <a:moveTo>
                  <a:pt x="60" y="71"/>
                </a:moveTo>
                <a:lnTo>
                  <a:pt x="59" y="72"/>
                </a:lnTo>
                <a:lnTo>
                  <a:pt x="57" y="73"/>
                </a:lnTo>
                <a:lnTo>
                  <a:pt x="55" y="75"/>
                </a:lnTo>
                <a:lnTo>
                  <a:pt x="53" y="77"/>
                </a:lnTo>
                <a:lnTo>
                  <a:pt x="50" y="78"/>
                </a:lnTo>
                <a:lnTo>
                  <a:pt x="48" y="80"/>
                </a:lnTo>
                <a:lnTo>
                  <a:pt x="45" y="83"/>
                </a:lnTo>
                <a:lnTo>
                  <a:pt x="42" y="86"/>
                </a:lnTo>
                <a:lnTo>
                  <a:pt x="38" y="89"/>
                </a:lnTo>
                <a:lnTo>
                  <a:pt x="35" y="92"/>
                </a:lnTo>
                <a:lnTo>
                  <a:pt x="33" y="94"/>
                </a:lnTo>
                <a:lnTo>
                  <a:pt x="30" y="96"/>
                </a:lnTo>
                <a:lnTo>
                  <a:pt x="27" y="98"/>
                </a:lnTo>
                <a:lnTo>
                  <a:pt x="24" y="100"/>
                </a:lnTo>
                <a:lnTo>
                  <a:pt x="22" y="101"/>
                </a:lnTo>
                <a:lnTo>
                  <a:pt x="21" y="102"/>
                </a:lnTo>
                <a:lnTo>
                  <a:pt x="20" y="103"/>
                </a:lnTo>
                <a:lnTo>
                  <a:pt x="18" y="103"/>
                </a:lnTo>
                <a:lnTo>
                  <a:pt x="17" y="103"/>
                </a:lnTo>
                <a:lnTo>
                  <a:pt x="15" y="103"/>
                </a:lnTo>
                <a:lnTo>
                  <a:pt x="14" y="103"/>
                </a:lnTo>
                <a:lnTo>
                  <a:pt x="13" y="102"/>
                </a:lnTo>
                <a:lnTo>
                  <a:pt x="11" y="102"/>
                </a:lnTo>
                <a:lnTo>
                  <a:pt x="10" y="101"/>
                </a:lnTo>
                <a:lnTo>
                  <a:pt x="9" y="100"/>
                </a:lnTo>
                <a:lnTo>
                  <a:pt x="8" y="100"/>
                </a:lnTo>
                <a:lnTo>
                  <a:pt x="7" y="99"/>
                </a:lnTo>
                <a:lnTo>
                  <a:pt x="6" y="97"/>
                </a:lnTo>
                <a:lnTo>
                  <a:pt x="5" y="96"/>
                </a:lnTo>
                <a:lnTo>
                  <a:pt x="4" y="95"/>
                </a:lnTo>
                <a:lnTo>
                  <a:pt x="3" y="94"/>
                </a:lnTo>
                <a:lnTo>
                  <a:pt x="2" y="93"/>
                </a:lnTo>
                <a:lnTo>
                  <a:pt x="1" y="91"/>
                </a:lnTo>
                <a:lnTo>
                  <a:pt x="0" y="88"/>
                </a:lnTo>
                <a:lnTo>
                  <a:pt x="0" y="86"/>
                </a:lnTo>
                <a:lnTo>
                  <a:pt x="1" y="83"/>
                </a:lnTo>
                <a:lnTo>
                  <a:pt x="2" y="80"/>
                </a:lnTo>
                <a:lnTo>
                  <a:pt x="4" y="77"/>
                </a:lnTo>
                <a:lnTo>
                  <a:pt x="5" y="74"/>
                </a:lnTo>
                <a:lnTo>
                  <a:pt x="7" y="70"/>
                </a:lnTo>
                <a:lnTo>
                  <a:pt x="9" y="66"/>
                </a:lnTo>
                <a:lnTo>
                  <a:pt x="11" y="62"/>
                </a:lnTo>
                <a:lnTo>
                  <a:pt x="14" y="59"/>
                </a:lnTo>
                <a:lnTo>
                  <a:pt x="17" y="55"/>
                </a:lnTo>
                <a:lnTo>
                  <a:pt x="20" y="51"/>
                </a:lnTo>
                <a:lnTo>
                  <a:pt x="22" y="47"/>
                </a:lnTo>
                <a:lnTo>
                  <a:pt x="25" y="43"/>
                </a:lnTo>
                <a:lnTo>
                  <a:pt x="29" y="40"/>
                </a:lnTo>
                <a:lnTo>
                  <a:pt x="32" y="35"/>
                </a:lnTo>
                <a:lnTo>
                  <a:pt x="35" y="31"/>
                </a:lnTo>
                <a:lnTo>
                  <a:pt x="38" y="27"/>
                </a:lnTo>
                <a:lnTo>
                  <a:pt x="41" y="24"/>
                </a:lnTo>
                <a:lnTo>
                  <a:pt x="45" y="20"/>
                </a:lnTo>
                <a:lnTo>
                  <a:pt x="48" y="17"/>
                </a:lnTo>
                <a:lnTo>
                  <a:pt x="51" y="13"/>
                </a:lnTo>
                <a:lnTo>
                  <a:pt x="55" y="11"/>
                </a:lnTo>
                <a:lnTo>
                  <a:pt x="59" y="9"/>
                </a:lnTo>
                <a:lnTo>
                  <a:pt x="62" y="7"/>
                </a:lnTo>
                <a:lnTo>
                  <a:pt x="65" y="5"/>
                </a:lnTo>
                <a:lnTo>
                  <a:pt x="69" y="3"/>
                </a:lnTo>
                <a:lnTo>
                  <a:pt x="73" y="2"/>
                </a:lnTo>
                <a:lnTo>
                  <a:pt x="76" y="1"/>
                </a:lnTo>
                <a:lnTo>
                  <a:pt x="79" y="0"/>
                </a:lnTo>
                <a:lnTo>
                  <a:pt x="83" y="0"/>
                </a:lnTo>
                <a:lnTo>
                  <a:pt x="80" y="1"/>
                </a:lnTo>
                <a:lnTo>
                  <a:pt x="77" y="3"/>
                </a:lnTo>
                <a:lnTo>
                  <a:pt x="76" y="5"/>
                </a:lnTo>
                <a:lnTo>
                  <a:pt x="74" y="6"/>
                </a:lnTo>
                <a:lnTo>
                  <a:pt x="73" y="9"/>
                </a:lnTo>
                <a:lnTo>
                  <a:pt x="71" y="10"/>
                </a:lnTo>
                <a:lnTo>
                  <a:pt x="71" y="12"/>
                </a:lnTo>
                <a:lnTo>
                  <a:pt x="70" y="14"/>
                </a:lnTo>
                <a:lnTo>
                  <a:pt x="70" y="17"/>
                </a:lnTo>
                <a:lnTo>
                  <a:pt x="70" y="19"/>
                </a:lnTo>
                <a:lnTo>
                  <a:pt x="71" y="21"/>
                </a:lnTo>
                <a:lnTo>
                  <a:pt x="72" y="24"/>
                </a:lnTo>
                <a:lnTo>
                  <a:pt x="73" y="26"/>
                </a:lnTo>
                <a:lnTo>
                  <a:pt x="75" y="27"/>
                </a:lnTo>
                <a:lnTo>
                  <a:pt x="76" y="29"/>
                </a:lnTo>
                <a:lnTo>
                  <a:pt x="79" y="31"/>
                </a:lnTo>
                <a:lnTo>
                  <a:pt x="76" y="32"/>
                </a:lnTo>
                <a:lnTo>
                  <a:pt x="74" y="33"/>
                </a:lnTo>
                <a:lnTo>
                  <a:pt x="71" y="35"/>
                </a:lnTo>
                <a:lnTo>
                  <a:pt x="67" y="37"/>
                </a:lnTo>
                <a:lnTo>
                  <a:pt x="64" y="39"/>
                </a:lnTo>
                <a:lnTo>
                  <a:pt x="62" y="42"/>
                </a:lnTo>
                <a:lnTo>
                  <a:pt x="58" y="44"/>
                </a:lnTo>
                <a:lnTo>
                  <a:pt x="55" y="48"/>
                </a:lnTo>
                <a:lnTo>
                  <a:pt x="52" y="51"/>
                </a:lnTo>
                <a:lnTo>
                  <a:pt x="49" y="54"/>
                </a:lnTo>
                <a:lnTo>
                  <a:pt x="47" y="57"/>
                </a:lnTo>
                <a:lnTo>
                  <a:pt x="44" y="60"/>
                </a:lnTo>
                <a:lnTo>
                  <a:pt x="42" y="62"/>
                </a:lnTo>
                <a:lnTo>
                  <a:pt x="40" y="64"/>
                </a:lnTo>
                <a:lnTo>
                  <a:pt x="39" y="66"/>
                </a:lnTo>
                <a:lnTo>
                  <a:pt x="38" y="67"/>
                </a:lnTo>
                <a:lnTo>
                  <a:pt x="37" y="68"/>
                </a:lnTo>
                <a:lnTo>
                  <a:pt x="36" y="69"/>
                </a:lnTo>
                <a:lnTo>
                  <a:pt x="35" y="70"/>
                </a:lnTo>
                <a:lnTo>
                  <a:pt x="35" y="72"/>
                </a:lnTo>
                <a:lnTo>
                  <a:pt x="35" y="73"/>
                </a:lnTo>
                <a:lnTo>
                  <a:pt x="35" y="74"/>
                </a:lnTo>
                <a:lnTo>
                  <a:pt x="35" y="76"/>
                </a:lnTo>
                <a:lnTo>
                  <a:pt x="35" y="77"/>
                </a:lnTo>
                <a:lnTo>
                  <a:pt x="36" y="77"/>
                </a:lnTo>
                <a:lnTo>
                  <a:pt x="37" y="77"/>
                </a:lnTo>
                <a:lnTo>
                  <a:pt x="40" y="77"/>
                </a:lnTo>
                <a:lnTo>
                  <a:pt x="42" y="77"/>
                </a:lnTo>
                <a:lnTo>
                  <a:pt x="46" y="77"/>
                </a:lnTo>
                <a:lnTo>
                  <a:pt x="49" y="76"/>
                </a:lnTo>
                <a:lnTo>
                  <a:pt x="54" y="74"/>
                </a:lnTo>
                <a:lnTo>
                  <a:pt x="60" y="71"/>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0" name="Freeform 56">
            <a:extLst>
              <a:ext uri="{FF2B5EF4-FFF2-40B4-BE49-F238E27FC236}">
                <a16:creationId xmlns:a16="http://schemas.microsoft.com/office/drawing/2014/main" id="{7C8057D2-468B-C948-B542-E12156A6E809}"/>
              </a:ext>
            </a:extLst>
          </p:cNvPr>
          <p:cNvSpPr>
            <a:spLocks/>
          </p:cNvSpPr>
          <p:nvPr/>
        </p:nvSpPr>
        <p:spPr bwMode="auto">
          <a:xfrm>
            <a:off x="9204326" y="3362326"/>
            <a:ext cx="142875" cy="174625"/>
          </a:xfrm>
          <a:custGeom>
            <a:avLst/>
            <a:gdLst>
              <a:gd name="T0" fmla="*/ 85 w 90"/>
              <a:gd name="T1" fmla="*/ 0 h 110"/>
              <a:gd name="T2" fmla="*/ 78 w 90"/>
              <a:gd name="T3" fmla="*/ 2 h 110"/>
              <a:gd name="T4" fmla="*/ 70 w 90"/>
              <a:gd name="T5" fmla="*/ 5 h 110"/>
              <a:gd name="T6" fmla="*/ 63 w 90"/>
              <a:gd name="T7" fmla="*/ 9 h 110"/>
              <a:gd name="T8" fmla="*/ 55 w 90"/>
              <a:gd name="T9" fmla="*/ 14 h 110"/>
              <a:gd name="T10" fmla="*/ 48 w 90"/>
              <a:gd name="T11" fmla="*/ 21 h 110"/>
              <a:gd name="T12" fmla="*/ 41 w 90"/>
              <a:gd name="T13" fmla="*/ 29 h 110"/>
              <a:gd name="T14" fmla="*/ 34 w 90"/>
              <a:gd name="T15" fmla="*/ 37 h 110"/>
              <a:gd name="T16" fmla="*/ 27 w 90"/>
              <a:gd name="T17" fmla="*/ 46 h 110"/>
              <a:gd name="T18" fmla="*/ 21 w 90"/>
              <a:gd name="T19" fmla="*/ 54 h 110"/>
              <a:gd name="T20" fmla="*/ 15 w 90"/>
              <a:gd name="T21" fmla="*/ 62 h 110"/>
              <a:gd name="T22" fmla="*/ 10 w 90"/>
              <a:gd name="T23" fmla="*/ 70 h 110"/>
              <a:gd name="T24" fmla="*/ 5 w 90"/>
              <a:gd name="T25" fmla="*/ 78 h 110"/>
              <a:gd name="T26" fmla="*/ 2 w 90"/>
              <a:gd name="T27" fmla="*/ 85 h 110"/>
              <a:gd name="T28" fmla="*/ 0 w 90"/>
              <a:gd name="T29" fmla="*/ 91 h 110"/>
              <a:gd name="T30" fmla="*/ 1 w 90"/>
              <a:gd name="T31" fmla="*/ 96 h 110"/>
              <a:gd name="T32" fmla="*/ 3 w 90"/>
              <a:gd name="T33" fmla="*/ 100 h 110"/>
              <a:gd name="T34" fmla="*/ 5 w 90"/>
              <a:gd name="T35" fmla="*/ 102 h 110"/>
              <a:gd name="T36" fmla="*/ 7 w 90"/>
              <a:gd name="T37" fmla="*/ 105 h 110"/>
              <a:gd name="T38" fmla="*/ 10 w 90"/>
              <a:gd name="T39" fmla="*/ 106 h 110"/>
              <a:gd name="T40" fmla="*/ 12 w 90"/>
              <a:gd name="T41" fmla="*/ 108 h 110"/>
              <a:gd name="T42" fmla="*/ 15 w 90"/>
              <a:gd name="T43" fmla="*/ 109 h 110"/>
              <a:gd name="T44" fmla="*/ 18 w 90"/>
              <a:gd name="T45" fmla="*/ 109 h 110"/>
              <a:gd name="T46" fmla="*/ 21 w 90"/>
              <a:gd name="T47" fmla="*/ 109 h 110"/>
              <a:gd name="T48" fmla="*/ 24 w 90"/>
              <a:gd name="T49" fmla="*/ 107 h 110"/>
              <a:gd name="T50" fmla="*/ 29 w 90"/>
              <a:gd name="T51" fmla="*/ 104 h 110"/>
              <a:gd name="T52" fmla="*/ 35 w 90"/>
              <a:gd name="T53" fmla="*/ 99 h 110"/>
              <a:gd name="T54" fmla="*/ 41 w 90"/>
              <a:gd name="T55" fmla="*/ 94 h 110"/>
              <a:gd name="T56" fmla="*/ 48 w 90"/>
              <a:gd name="T57" fmla="*/ 88 h 110"/>
              <a:gd name="T58" fmla="*/ 54 w 90"/>
              <a:gd name="T59" fmla="*/ 83 h 110"/>
              <a:gd name="T60" fmla="*/ 59 w 90"/>
              <a:gd name="T61" fmla="*/ 79 h 110"/>
              <a:gd name="T62" fmla="*/ 63 w 90"/>
              <a:gd name="T63"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10">
                <a:moveTo>
                  <a:pt x="89" y="0"/>
                </a:moveTo>
                <a:lnTo>
                  <a:pt x="85" y="0"/>
                </a:lnTo>
                <a:lnTo>
                  <a:pt x="82" y="1"/>
                </a:lnTo>
                <a:lnTo>
                  <a:pt x="78" y="2"/>
                </a:lnTo>
                <a:lnTo>
                  <a:pt x="74" y="3"/>
                </a:lnTo>
                <a:lnTo>
                  <a:pt x="70" y="5"/>
                </a:lnTo>
                <a:lnTo>
                  <a:pt x="67" y="7"/>
                </a:lnTo>
                <a:lnTo>
                  <a:pt x="63" y="9"/>
                </a:lnTo>
                <a:lnTo>
                  <a:pt x="59" y="12"/>
                </a:lnTo>
                <a:lnTo>
                  <a:pt x="55" y="14"/>
                </a:lnTo>
                <a:lnTo>
                  <a:pt x="51" y="18"/>
                </a:lnTo>
                <a:lnTo>
                  <a:pt x="48" y="21"/>
                </a:lnTo>
                <a:lnTo>
                  <a:pt x="44" y="25"/>
                </a:lnTo>
                <a:lnTo>
                  <a:pt x="41" y="29"/>
                </a:lnTo>
                <a:lnTo>
                  <a:pt x="37" y="33"/>
                </a:lnTo>
                <a:lnTo>
                  <a:pt x="34" y="37"/>
                </a:lnTo>
                <a:lnTo>
                  <a:pt x="31" y="42"/>
                </a:lnTo>
                <a:lnTo>
                  <a:pt x="27" y="46"/>
                </a:lnTo>
                <a:lnTo>
                  <a:pt x="24" y="50"/>
                </a:lnTo>
                <a:lnTo>
                  <a:pt x="21" y="54"/>
                </a:lnTo>
                <a:lnTo>
                  <a:pt x="18" y="58"/>
                </a:lnTo>
                <a:lnTo>
                  <a:pt x="15" y="62"/>
                </a:lnTo>
                <a:lnTo>
                  <a:pt x="12" y="66"/>
                </a:lnTo>
                <a:lnTo>
                  <a:pt x="10" y="70"/>
                </a:lnTo>
                <a:lnTo>
                  <a:pt x="7" y="74"/>
                </a:lnTo>
                <a:lnTo>
                  <a:pt x="5" y="78"/>
                </a:lnTo>
                <a:lnTo>
                  <a:pt x="4" y="81"/>
                </a:lnTo>
                <a:lnTo>
                  <a:pt x="2" y="85"/>
                </a:lnTo>
                <a:lnTo>
                  <a:pt x="1" y="88"/>
                </a:lnTo>
                <a:lnTo>
                  <a:pt x="0" y="91"/>
                </a:lnTo>
                <a:lnTo>
                  <a:pt x="0" y="93"/>
                </a:lnTo>
                <a:lnTo>
                  <a:pt x="1" y="96"/>
                </a:lnTo>
                <a:lnTo>
                  <a:pt x="2" y="98"/>
                </a:lnTo>
                <a:lnTo>
                  <a:pt x="3" y="100"/>
                </a:lnTo>
                <a:lnTo>
                  <a:pt x="4" y="101"/>
                </a:lnTo>
                <a:lnTo>
                  <a:pt x="5" y="102"/>
                </a:lnTo>
                <a:lnTo>
                  <a:pt x="6" y="103"/>
                </a:lnTo>
                <a:lnTo>
                  <a:pt x="7" y="105"/>
                </a:lnTo>
                <a:lnTo>
                  <a:pt x="9" y="106"/>
                </a:lnTo>
                <a:lnTo>
                  <a:pt x="10" y="106"/>
                </a:lnTo>
                <a:lnTo>
                  <a:pt x="11" y="107"/>
                </a:lnTo>
                <a:lnTo>
                  <a:pt x="12" y="108"/>
                </a:lnTo>
                <a:lnTo>
                  <a:pt x="14" y="108"/>
                </a:lnTo>
                <a:lnTo>
                  <a:pt x="15" y="109"/>
                </a:lnTo>
                <a:lnTo>
                  <a:pt x="16" y="109"/>
                </a:lnTo>
                <a:lnTo>
                  <a:pt x="18" y="109"/>
                </a:lnTo>
                <a:lnTo>
                  <a:pt x="19" y="109"/>
                </a:lnTo>
                <a:lnTo>
                  <a:pt x="21" y="109"/>
                </a:lnTo>
                <a:lnTo>
                  <a:pt x="22" y="108"/>
                </a:lnTo>
                <a:lnTo>
                  <a:pt x="24" y="107"/>
                </a:lnTo>
                <a:lnTo>
                  <a:pt x="26" y="106"/>
                </a:lnTo>
                <a:lnTo>
                  <a:pt x="29" y="104"/>
                </a:lnTo>
                <a:lnTo>
                  <a:pt x="32" y="102"/>
                </a:lnTo>
                <a:lnTo>
                  <a:pt x="35" y="99"/>
                </a:lnTo>
                <a:lnTo>
                  <a:pt x="38" y="97"/>
                </a:lnTo>
                <a:lnTo>
                  <a:pt x="41" y="94"/>
                </a:lnTo>
                <a:lnTo>
                  <a:pt x="45" y="91"/>
                </a:lnTo>
                <a:lnTo>
                  <a:pt x="48" y="88"/>
                </a:lnTo>
                <a:lnTo>
                  <a:pt x="51" y="85"/>
                </a:lnTo>
                <a:lnTo>
                  <a:pt x="54" y="83"/>
                </a:lnTo>
                <a:lnTo>
                  <a:pt x="57" y="81"/>
                </a:lnTo>
                <a:lnTo>
                  <a:pt x="59" y="79"/>
                </a:lnTo>
                <a:lnTo>
                  <a:pt x="61" y="77"/>
                </a:lnTo>
                <a:lnTo>
                  <a:pt x="63" y="76"/>
                </a:lnTo>
                <a:lnTo>
                  <a:pt x="64" y="7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1" name="Freeform 57">
            <a:extLst>
              <a:ext uri="{FF2B5EF4-FFF2-40B4-BE49-F238E27FC236}">
                <a16:creationId xmlns:a16="http://schemas.microsoft.com/office/drawing/2014/main" id="{24C8734E-874A-8144-A0DF-BDD14ECF25B7}"/>
              </a:ext>
            </a:extLst>
          </p:cNvPr>
          <p:cNvSpPr>
            <a:spLocks/>
          </p:cNvSpPr>
          <p:nvPr/>
        </p:nvSpPr>
        <p:spPr bwMode="auto">
          <a:xfrm>
            <a:off x="9464676" y="3468688"/>
            <a:ext cx="149225" cy="112712"/>
          </a:xfrm>
          <a:custGeom>
            <a:avLst/>
            <a:gdLst>
              <a:gd name="T0" fmla="*/ 24 w 94"/>
              <a:gd name="T1" fmla="*/ 2 h 71"/>
              <a:gd name="T2" fmla="*/ 39 w 94"/>
              <a:gd name="T3" fmla="*/ 7 h 71"/>
              <a:gd name="T4" fmla="*/ 52 w 94"/>
              <a:gd name="T5" fmla="*/ 16 h 71"/>
              <a:gd name="T6" fmla="*/ 64 w 94"/>
              <a:gd name="T7" fmla="*/ 26 h 71"/>
              <a:gd name="T8" fmla="*/ 74 w 94"/>
              <a:gd name="T9" fmla="*/ 36 h 71"/>
              <a:gd name="T10" fmla="*/ 84 w 94"/>
              <a:gd name="T11" fmla="*/ 47 h 71"/>
              <a:gd name="T12" fmla="*/ 89 w 94"/>
              <a:gd name="T13" fmla="*/ 57 h 71"/>
              <a:gd name="T14" fmla="*/ 93 w 94"/>
              <a:gd name="T15" fmla="*/ 65 h 71"/>
              <a:gd name="T16" fmla="*/ 92 w 94"/>
              <a:gd name="T17" fmla="*/ 69 h 71"/>
              <a:gd name="T18" fmla="*/ 87 w 94"/>
              <a:gd name="T19" fmla="*/ 69 h 71"/>
              <a:gd name="T20" fmla="*/ 80 w 94"/>
              <a:gd name="T21" fmla="*/ 69 h 71"/>
              <a:gd name="T22" fmla="*/ 70 w 94"/>
              <a:gd name="T23" fmla="*/ 69 h 71"/>
              <a:gd name="T24" fmla="*/ 56 w 94"/>
              <a:gd name="T25" fmla="*/ 68 h 71"/>
              <a:gd name="T26" fmla="*/ 40 w 94"/>
              <a:gd name="T27" fmla="*/ 68 h 71"/>
              <a:gd name="T28" fmla="*/ 22 w 94"/>
              <a:gd name="T29" fmla="*/ 68 h 71"/>
              <a:gd name="T30" fmla="*/ 0 w 94"/>
              <a:gd name="T31" fmla="*/ 69 h 71"/>
              <a:gd name="T32" fmla="*/ 18 w 94"/>
              <a:gd name="T33" fmla="*/ 69 h 71"/>
              <a:gd name="T34" fmla="*/ 33 w 94"/>
              <a:gd name="T35" fmla="*/ 69 h 71"/>
              <a:gd name="T36" fmla="*/ 44 w 94"/>
              <a:gd name="T37" fmla="*/ 70 h 71"/>
              <a:gd name="T38" fmla="*/ 53 w 94"/>
              <a:gd name="T39" fmla="*/ 70 h 71"/>
              <a:gd name="T40" fmla="*/ 58 w 94"/>
              <a:gd name="T41" fmla="*/ 70 h 71"/>
              <a:gd name="T42" fmla="*/ 62 w 94"/>
              <a:gd name="T43" fmla="*/ 68 h 71"/>
              <a:gd name="T44" fmla="*/ 64 w 94"/>
              <a:gd name="T45" fmla="*/ 66 h 71"/>
              <a:gd name="T46" fmla="*/ 64 w 94"/>
              <a:gd name="T47" fmla="*/ 61 h 71"/>
              <a:gd name="T48" fmla="*/ 61 w 94"/>
              <a:gd name="T49" fmla="*/ 48 h 71"/>
              <a:gd name="T50" fmla="*/ 55 w 94"/>
              <a:gd name="T51" fmla="*/ 36 h 71"/>
              <a:gd name="T52" fmla="*/ 48 w 94"/>
              <a:gd name="T53" fmla="*/ 26 h 71"/>
              <a:gd name="T54" fmla="*/ 39 w 94"/>
              <a:gd name="T55" fmla="*/ 17 h 71"/>
              <a:gd name="T56" fmla="*/ 31 w 94"/>
              <a:gd name="T57" fmla="*/ 9 h 71"/>
              <a:gd name="T58" fmla="*/ 24 w 94"/>
              <a:gd name="T59" fmla="*/ 5 h 71"/>
              <a:gd name="T60" fmla="*/ 19 w 94"/>
              <a:gd name="T61" fmla="*/ 1 h 71"/>
              <a:gd name="T62" fmla="*/ 17 w 94"/>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71">
                <a:moveTo>
                  <a:pt x="17" y="0"/>
                </a:moveTo>
                <a:lnTo>
                  <a:pt x="24" y="2"/>
                </a:lnTo>
                <a:lnTo>
                  <a:pt x="31" y="5"/>
                </a:lnTo>
                <a:lnTo>
                  <a:pt x="39" y="7"/>
                </a:lnTo>
                <a:lnTo>
                  <a:pt x="45" y="11"/>
                </a:lnTo>
                <a:lnTo>
                  <a:pt x="52" y="16"/>
                </a:lnTo>
                <a:lnTo>
                  <a:pt x="57" y="20"/>
                </a:lnTo>
                <a:lnTo>
                  <a:pt x="64" y="26"/>
                </a:lnTo>
                <a:lnTo>
                  <a:pt x="70" y="30"/>
                </a:lnTo>
                <a:lnTo>
                  <a:pt x="74" y="36"/>
                </a:lnTo>
                <a:lnTo>
                  <a:pt x="79" y="41"/>
                </a:lnTo>
                <a:lnTo>
                  <a:pt x="84" y="47"/>
                </a:lnTo>
                <a:lnTo>
                  <a:pt x="86" y="52"/>
                </a:lnTo>
                <a:lnTo>
                  <a:pt x="89" y="57"/>
                </a:lnTo>
                <a:lnTo>
                  <a:pt x="92" y="62"/>
                </a:lnTo>
                <a:lnTo>
                  <a:pt x="93" y="65"/>
                </a:lnTo>
                <a:lnTo>
                  <a:pt x="93" y="69"/>
                </a:lnTo>
                <a:lnTo>
                  <a:pt x="92" y="69"/>
                </a:lnTo>
                <a:lnTo>
                  <a:pt x="90" y="69"/>
                </a:lnTo>
                <a:lnTo>
                  <a:pt x="87" y="69"/>
                </a:lnTo>
                <a:lnTo>
                  <a:pt x="85" y="69"/>
                </a:lnTo>
                <a:lnTo>
                  <a:pt x="80" y="69"/>
                </a:lnTo>
                <a:lnTo>
                  <a:pt x="75" y="69"/>
                </a:lnTo>
                <a:lnTo>
                  <a:pt x="70" y="69"/>
                </a:lnTo>
                <a:lnTo>
                  <a:pt x="64" y="69"/>
                </a:lnTo>
                <a:lnTo>
                  <a:pt x="56" y="68"/>
                </a:lnTo>
                <a:lnTo>
                  <a:pt x="49" y="68"/>
                </a:lnTo>
                <a:lnTo>
                  <a:pt x="40" y="68"/>
                </a:lnTo>
                <a:lnTo>
                  <a:pt x="32" y="68"/>
                </a:lnTo>
                <a:lnTo>
                  <a:pt x="22" y="68"/>
                </a:lnTo>
                <a:lnTo>
                  <a:pt x="11" y="68"/>
                </a:lnTo>
                <a:lnTo>
                  <a:pt x="0" y="69"/>
                </a:lnTo>
                <a:lnTo>
                  <a:pt x="9" y="69"/>
                </a:lnTo>
                <a:lnTo>
                  <a:pt x="18" y="69"/>
                </a:lnTo>
                <a:lnTo>
                  <a:pt x="26" y="69"/>
                </a:lnTo>
                <a:lnTo>
                  <a:pt x="33" y="69"/>
                </a:lnTo>
                <a:lnTo>
                  <a:pt x="39" y="69"/>
                </a:lnTo>
                <a:lnTo>
                  <a:pt x="44" y="70"/>
                </a:lnTo>
                <a:lnTo>
                  <a:pt x="49" y="70"/>
                </a:lnTo>
                <a:lnTo>
                  <a:pt x="53" y="70"/>
                </a:lnTo>
                <a:lnTo>
                  <a:pt x="55" y="70"/>
                </a:lnTo>
                <a:lnTo>
                  <a:pt x="58" y="70"/>
                </a:lnTo>
                <a:lnTo>
                  <a:pt x="60" y="69"/>
                </a:lnTo>
                <a:lnTo>
                  <a:pt x="62" y="68"/>
                </a:lnTo>
                <a:lnTo>
                  <a:pt x="63" y="67"/>
                </a:lnTo>
                <a:lnTo>
                  <a:pt x="64" y="66"/>
                </a:lnTo>
                <a:lnTo>
                  <a:pt x="64" y="64"/>
                </a:lnTo>
                <a:lnTo>
                  <a:pt x="64" y="61"/>
                </a:lnTo>
                <a:lnTo>
                  <a:pt x="63" y="54"/>
                </a:lnTo>
                <a:lnTo>
                  <a:pt x="61" y="48"/>
                </a:lnTo>
                <a:lnTo>
                  <a:pt x="58" y="42"/>
                </a:lnTo>
                <a:lnTo>
                  <a:pt x="55" y="36"/>
                </a:lnTo>
                <a:lnTo>
                  <a:pt x="52" y="30"/>
                </a:lnTo>
                <a:lnTo>
                  <a:pt x="48" y="26"/>
                </a:lnTo>
                <a:lnTo>
                  <a:pt x="43" y="21"/>
                </a:lnTo>
                <a:lnTo>
                  <a:pt x="39" y="17"/>
                </a:lnTo>
                <a:lnTo>
                  <a:pt x="35" y="13"/>
                </a:lnTo>
                <a:lnTo>
                  <a:pt x="31" y="9"/>
                </a:lnTo>
                <a:lnTo>
                  <a:pt x="27" y="6"/>
                </a:lnTo>
                <a:lnTo>
                  <a:pt x="24" y="5"/>
                </a:lnTo>
                <a:lnTo>
                  <a:pt x="22" y="3"/>
                </a:lnTo>
                <a:lnTo>
                  <a:pt x="19" y="1"/>
                </a:lnTo>
                <a:lnTo>
                  <a:pt x="18" y="0"/>
                </a:lnTo>
                <a:lnTo>
                  <a:pt x="1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2" name="Freeform 58">
            <a:extLst>
              <a:ext uri="{FF2B5EF4-FFF2-40B4-BE49-F238E27FC236}">
                <a16:creationId xmlns:a16="http://schemas.microsoft.com/office/drawing/2014/main" id="{77C96E03-0BC7-A445-BFE1-8FCCF77D39C4}"/>
              </a:ext>
            </a:extLst>
          </p:cNvPr>
          <p:cNvSpPr>
            <a:spLocks/>
          </p:cNvSpPr>
          <p:nvPr/>
        </p:nvSpPr>
        <p:spPr bwMode="auto">
          <a:xfrm>
            <a:off x="9269413" y="3081339"/>
            <a:ext cx="355600" cy="447675"/>
          </a:xfrm>
          <a:custGeom>
            <a:avLst/>
            <a:gdLst>
              <a:gd name="T0" fmla="*/ 193 w 224"/>
              <a:gd name="T1" fmla="*/ 211 h 282"/>
              <a:gd name="T2" fmla="*/ 166 w 224"/>
              <a:gd name="T3" fmla="*/ 153 h 282"/>
              <a:gd name="T4" fmla="*/ 144 w 224"/>
              <a:gd name="T5" fmla="*/ 109 h 282"/>
              <a:gd name="T6" fmla="*/ 134 w 224"/>
              <a:gd name="T7" fmla="*/ 90 h 282"/>
              <a:gd name="T8" fmla="*/ 129 w 224"/>
              <a:gd name="T9" fmla="*/ 78 h 282"/>
              <a:gd name="T10" fmla="*/ 121 w 224"/>
              <a:gd name="T11" fmla="*/ 70 h 282"/>
              <a:gd name="T12" fmla="*/ 109 w 224"/>
              <a:gd name="T13" fmla="*/ 64 h 282"/>
              <a:gd name="T14" fmla="*/ 94 w 224"/>
              <a:gd name="T15" fmla="*/ 58 h 282"/>
              <a:gd name="T16" fmla="*/ 76 w 224"/>
              <a:gd name="T17" fmla="*/ 50 h 282"/>
              <a:gd name="T18" fmla="*/ 58 w 224"/>
              <a:gd name="T19" fmla="*/ 39 h 282"/>
              <a:gd name="T20" fmla="*/ 31 w 224"/>
              <a:gd name="T21" fmla="*/ 21 h 282"/>
              <a:gd name="T22" fmla="*/ 7 w 224"/>
              <a:gd name="T23" fmla="*/ 4 h 282"/>
              <a:gd name="T24" fmla="*/ 11 w 224"/>
              <a:gd name="T25" fmla="*/ 10 h 282"/>
              <a:gd name="T26" fmla="*/ 27 w 224"/>
              <a:gd name="T27" fmla="*/ 24 h 282"/>
              <a:gd name="T28" fmla="*/ 38 w 224"/>
              <a:gd name="T29" fmla="*/ 33 h 282"/>
              <a:gd name="T30" fmla="*/ 29 w 224"/>
              <a:gd name="T31" fmla="*/ 30 h 282"/>
              <a:gd name="T32" fmla="*/ 16 w 224"/>
              <a:gd name="T33" fmla="*/ 24 h 282"/>
              <a:gd name="T34" fmla="*/ 7 w 224"/>
              <a:gd name="T35" fmla="*/ 21 h 282"/>
              <a:gd name="T36" fmla="*/ 12 w 224"/>
              <a:gd name="T37" fmla="*/ 29 h 282"/>
              <a:gd name="T38" fmla="*/ 19 w 224"/>
              <a:gd name="T39" fmla="*/ 43 h 282"/>
              <a:gd name="T40" fmla="*/ 36 w 224"/>
              <a:gd name="T41" fmla="*/ 58 h 282"/>
              <a:gd name="T42" fmla="*/ 65 w 224"/>
              <a:gd name="T43" fmla="*/ 69 h 282"/>
              <a:gd name="T44" fmla="*/ 94 w 224"/>
              <a:gd name="T45" fmla="*/ 76 h 282"/>
              <a:gd name="T46" fmla="*/ 118 w 224"/>
              <a:gd name="T47" fmla="*/ 90 h 282"/>
              <a:gd name="T48" fmla="*/ 120 w 224"/>
              <a:gd name="T49" fmla="*/ 103 h 282"/>
              <a:gd name="T50" fmla="*/ 88 w 224"/>
              <a:gd name="T51" fmla="*/ 101 h 282"/>
              <a:gd name="T52" fmla="*/ 56 w 224"/>
              <a:gd name="T53" fmla="*/ 104 h 282"/>
              <a:gd name="T54" fmla="*/ 35 w 224"/>
              <a:gd name="T55" fmla="*/ 111 h 282"/>
              <a:gd name="T56" fmla="*/ 21 w 224"/>
              <a:gd name="T57" fmla="*/ 109 h 282"/>
              <a:gd name="T58" fmla="*/ 8 w 224"/>
              <a:gd name="T59" fmla="*/ 108 h 282"/>
              <a:gd name="T60" fmla="*/ 10 w 224"/>
              <a:gd name="T61" fmla="*/ 115 h 282"/>
              <a:gd name="T62" fmla="*/ 26 w 224"/>
              <a:gd name="T63" fmla="*/ 126 h 282"/>
              <a:gd name="T64" fmla="*/ 45 w 224"/>
              <a:gd name="T65" fmla="*/ 133 h 282"/>
              <a:gd name="T66" fmla="*/ 66 w 224"/>
              <a:gd name="T67" fmla="*/ 132 h 282"/>
              <a:gd name="T68" fmla="*/ 91 w 224"/>
              <a:gd name="T69" fmla="*/ 125 h 282"/>
              <a:gd name="T70" fmla="*/ 114 w 224"/>
              <a:gd name="T71" fmla="*/ 126 h 282"/>
              <a:gd name="T72" fmla="*/ 132 w 224"/>
              <a:gd name="T73" fmla="*/ 134 h 282"/>
              <a:gd name="T74" fmla="*/ 123 w 224"/>
              <a:gd name="T75" fmla="*/ 144 h 282"/>
              <a:gd name="T76" fmla="*/ 100 w 224"/>
              <a:gd name="T77" fmla="*/ 154 h 282"/>
              <a:gd name="T78" fmla="*/ 79 w 224"/>
              <a:gd name="T79" fmla="*/ 164 h 282"/>
              <a:gd name="T80" fmla="*/ 64 w 224"/>
              <a:gd name="T81" fmla="*/ 170 h 282"/>
              <a:gd name="T82" fmla="*/ 52 w 224"/>
              <a:gd name="T83" fmla="*/ 174 h 282"/>
              <a:gd name="T84" fmla="*/ 42 w 224"/>
              <a:gd name="T85" fmla="*/ 179 h 282"/>
              <a:gd name="T86" fmla="*/ 41 w 224"/>
              <a:gd name="T87" fmla="*/ 187 h 282"/>
              <a:gd name="T88" fmla="*/ 48 w 224"/>
              <a:gd name="T89" fmla="*/ 197 h 282"/>
              <a:gd name="T90" fmla="*/ 61 w 224"/>
              <a:gd name="T91" fmla="*/ 195 h 282"/>
              <a:gd name="T92" fmla="*/ 83 w 224"/>
              <a:gd name="T93" fmla="*/ 170 h 282"/>
              <a:gd name="T94" fmla="*/ 106 w 224"/>
              <a:gd name="T95" fmla="*/ 161 h 282"/>
              <a:gd name="T96" fmla="*/ 132 w 224"/>
              <a:gd name="T97" fmla="*/ 166 h 282"/>
              <a:gd name="T98" fmla="*/ 154 w 224"/>
              <a:gd name="T99" fmla="*/ 179 h 282"/>
              <a:gd name="T100" fmla="*/ 167 w 224"/>
              <a:gd name="T101" fmla="*/ 201 h 282"/>
              <a:gd name="T102" fmla="*/ 179 w 224"/>
              <a:gd name="T103" fmla="*/ 228 h 282"/>
              <a:gd name="T104" fmla="*/ 193 w 224"/>
              <a:gd name="T105" fmla="*/ 255 h 282"/>
              <a:gd name="T106" fmla="*/ 208 w 224"/>
              <a:gd name="T107" fmla="*/ 274 h 282"/>
              <a:gd name="T108" fmla="*/ 220 w 224"/>
              <a:gd name="T109" fmla="*/ 281 h 282"/>
              <a:gd name="T110" fmla="*/ 222 w 224"/>
              <a:gd name="T111" fmla="*/ 26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282">
                <a:moveTo>
                  <a:pt x="219" y="255"/>
                </a:moveTo>
                <a:lnTo>
                  <a:pt x="212" y="245"/>
                </a:lnTo>
                <a:lnTo>
                  <a:pt x="205" y="234"/>
                </a:lnTo>
                <a:lnTo>
                  <a:pt x="199" y="223"/>
                </a:lnTo>
                <a:lnTo>
                  <a:pt x="193" y="211"/>
                </a:lnTo>
                <a:lnTo>
                  <a:pt x="187" y="200"/>
                </a:lnTo>
                <a:lnTo>
                  <a:pt x="181" y="187"/>
                </a:lnTo>
                <a:lnTo>
                  <a:pt x="176" y="175"/>
                </a:lnTo>
                <a:lnTo>
                  <a:pt x="170" y="164"/>
                </a:lnTo>
                <a:lnTo>
                  <a:pt x="166" y="153"/>
                </a:lnTo>
                <a:lnTo>
                  <a:pt x="161" y="142"/>
                </a:lnTo>
                <a:lnTo>
                  <a:pt x="157" y="132"/>
                </a:lnTo>
                <a:lnTo>
                  <a:pt x="152" y="123"/>
                </a:lnTo>
                <a:lnTo>
                  <a:pt x="148" y="116"/>
                </a:lnTo>
                <a:lnTo>
                  <a:pt x="144" y="109"/>
                </a:lnTo>
                <a:lnTo>
                  <a:pt x="141" y="104"/>
                </a:lnTo>
                <a:lnTo>
                  <a:pt x="137" y="100"/>
                </a:lnTo>
                <a:lnTo>
                  <a:pt x="136" y="96"/>
                </a:lnTo>
                <a:lnTo>
                  <a:pt x="135" y="93"/>
                </a:lnTo>
                <a:lnTo>
                  <a:pt x="134" y="90"/>
                </a:lnTo>
                <a:lnTo>
                  <a:pt x="133" y="87"/>
                </a:lnTo>
                <a:lnTo>
                  <a:pt x="131" y="84"/>
                </a:lnTo>
                <a:lnTo>
                  <a:pt x="130" y="82"/>
                </a:lnTo>
                <a:lnTo>
                  <a:pt x="130" y="80"/>
                </a:lnTo>
                <a:lnTo>
                  <a:pt x="129" y="78"/>
                </a:lnTo>
                <a:lnTo>
                  <a:pt x="128" y="76"/>
                </a:lnTo>
                <a:lnTo>
                  <a:pt x="126" y="75"/>
                </a:lnTo>
                <a:lnTo>
                  <a:pt x="125" y="73"/>
                </a:lnTo>
                <a:lnTo>
                  <a:pt x="123" y="72"/>
                </a:lnTo>
                <a:lnTo>
                  <a:pt x="121" y="70"/>
                </a:lnTo>
                <a:lnTo>
                  <a:pt x="118" y="68"/>
                </a:lnTo>
                <a:lnTo>
                  <a:pt x="116" y="67"/>
                </a:lnTo>
                <a:lnTo>
                  <a:pt x="114" y="66"/>
                </a:lnTo>
                <a:lnTo>
                  <a:pt x="112" y="65"/>
                </a:lnTo>
                <a:lnTo>
                  <a:pt x="109" y="64"/>
                </a:lnTo>
                <a:lnTo>
                  <a:pt x="106" y="63"/>
                </a:lnTo>
                <a:lnTo>
                  <a:pt x="103" y="62"/>
                </a:lnTo>
                <a:lnTo>
                  <a:pt x="100" y="60"/>
                </a:lnTo>
                <a:lnTo>
                  <a:pt x="97" y="59"/>
                </a:lnTo>
                <a:lnTo>
                  <a:pt x="94" y="58"/>
                </a:lnTo>
                <a:lnTo>
                  <a:pt x="91" y="57"/>
                </a:lnTo>
                <a:lnTo>
                  <a:pt x="88" y="55"/>
                </a:lnTo>
                <a:lnTo>
                  <a:pt x="82" y="53"/>
                </a:lnTo>
                <a:lnTo>
                  <a:pt x="79" y="51"/>
                </a:lnTo>
                <a:lnTo>
                  <a:pt x="76" y="50"/>
                </a:lnTo>
                <a:lnTo>
                  <a:pt x="73" y="49"/>
                </a:lnTo>
                <a:lnTo>
                  <a:pt x="70" y="47"/>
                </a:lnTo>
                <a:lnTo>
                  <a:pt x="67" y="45"/>
                </a:lnTo>
                <a:lnTo>
                  <a:pt x="63" y="42"/>
                </a:lnTo>
                <a:lnTo>
                  <a:pt x="58" y="39"/>
                </a:lnTo>
                <a:lnTo>
                  <a:pt x="54" y="35"/>
                </a:lnTo>
                <a:lnTo>
                  <a:pt x="49" y="32"/>
                </a:lnTo>
                <a:lnTo>
                  <a:pt x="43" y="28"/>
                </a:lnTo>
                <a:lnTo>
                  <a:pt x="37" y="24"/>
                </a:lnTo>
                <a:lnTo>
                  <a:pt x="31" y="21"/>
                </a:lnTo>
                <a:lnTo>
                  <a:pt x="26" y="17"/>
                </a:lnTo>
                <a:lnTo>
                  <a:pt x="20" y="14"/>
                </a:lnTo>
                <a:lnTo>
                  <a:pt x="16" y="10"/>
                </a:lnTo>
                <a:lnTo>
                  <a:pt x="11" y="7"/>
                </a:lnTo>
                <a:lnTo>
                  <a:pt x="7" y="4"/>
                </a:lnTo>
                <a:lnTo>
                  <a:pt x="3" y="2"/>
                </a:lnTo>
                <a:lnTo>
                  <a:pt x="0" y="0"/>
                </a:lnTo>
                <a:lnTo>
                  <a:pt x="4" y="4"/>
                </a:lnTo>
                <a:lnTo>
                  <a:pt x="7" y="7"/>
                </a:lnTo>
                <a:lnTo>
                  <a:pt x="11" y="10"/>
                </a:lnTo>
                <a:lnTo>
                  <a:pt x="14" y="13"/>
                </a:lnTo>
                <a:lnTo>
                  <a:pt x="18" y="17"/>
                </a:lnTo>
                <a:lnTo>
                  <a:pt x="20" y="19"/>
                </a:lnTo>
                <a:lnTo>
                  <a:pt x="24" y="22"/>
                </a:lnTo>
                <a:lnTo>
                  <a:pt x="27" y="24"/>
                </a:lnTo>
                <a:lnTo>
                  <a:pt x="30" y="26"/>
                </a:lnTo>
                <a:lnTo>
                  <a:pt x="32" y="28"/>
                </a:lnTo>
                <a:lnTo>
                  <a:pt x="35" y="30"/>
                </a:lnTo>
                <a:lnTo>
                  <a:pt x="37" y="31"/>
                </a:lnTo>
                <a:lnTo>
                  <a:pt x="38" y="33"/>
                </a:lnTo>
                <a:lnTo>
                  <a:pt x="40" y="34"/>
                </a:lnTo>
                <a:lnTo>
                  <a:pt x="41" y="34"/>
                </a:lnTo>
                <a:lnTo>
                  <a:pt x="38" y="33"/>
                </a:lnTo>
                <a:lnTo>
                  <a:pt x="32" y="31"/>
                </a:lnTo>
                <a:lnTo>
                  <a:pt x="29" y="30"/>
                </a:lnTo>
                <a:lnTo>
                  <a:pt x="26" y="28"/>
                </a:lnTo>
                <a:lnTo>
                  <a:pt x="23" y="27"/>
                </a:lnTo>
                <a:lnTo>
                  <a:pt x="20" y="26"/>
                </a:lnTo>
                <a:lnTo>
                  <a:pt x="18" y="25"/>
                </a:lnTo>
                <a:lnTo>
                  <a:pt x="16" y="24"/>
                </a:lnTo>
                <a:lnTo>
                  <a:pt x="14" y="23"/>
                </a:lnTo>
                <a:lnTo>
                  <a:pt x="11" y="23"/>
                </a:lnTo>
                <a:lnTo>
                  <a:pt x="10" y="22"/>
                </a:lnTo>
                <a:lnTo>
                  <a:pt x="8" y="22"/>
                </a:lnTo>
                <a:lnTo>
                  <a:pt x="7" y="21"/>
                </a:lnTo>
                <a:lnTo>
                  <a:pt x="6" y="21"/>
                </a:lnTo>
                <a:lnTo>
                  <a:pt x="8" y="23"/>
                </a:lnTo>
                <a:lnTo>
                  <a:pt x="9" y="24"/>
                </a:lnTo>
                <a:lnTo>
                  <a:pt x="10" y="27"/>
                </a:lnTo>
                <a:lnTo>
                  <a:pt x="12" y="29"/>
                </a:lnTo>
                <a:lnTo>
                  <a:pt x="13" y="32"/>
                </a:lnTo>
                <a:lnTo>
                  <a:pt x="14" y="34"/>
                </a:lnTo>
                <a:lnTo>
                  <a:pt x="16" y="37"/>
                </a:lnTo>
                <a:lnTo>
                  <a:pt x="18" y="40"/>
                </a:lnTo>
                <a:lnTo>
                  <a:pt x="19" y="43"/>
                </a:lnTo>
                <a:lnTo>
                  <a:pt x="21" y="46"/>
                </a:lnTo>
                <a:lnTo>
                  <a:pt x="24" y="49"/>
                </a:lnTo>
                <a:lnTo>
                  <a:pt x="27" y="52"/>
                </a:lnTo>
                <a:lnTo>
                  <a:pt x="31" y="55"/>
                </a:lnTo>
                <a:lnTo>
                  <a:pt x="36" y="58"/>
                </a:lnTo>
                <a:lnTo>
                  <a:pt x="41" y="61"/>
                </a:lnTo>
                <a:lnTo>
                  <a:pt x="47" y="64"/>
                </a:lnTo>
                <a:lnTo>
                  <a:pt x="53" y="66"/>
                </a:lnTo>
                <a:lnTo>
                  <a:pt x="59" y="68"/>
                </a:lnTo>
                <a:lnTo>
                  <a:pt x="65" y="69"/>
                </a:lnTo>
                <a:lnTo>
                  <a:pt x="71" y="70"/>
                </a:lnTo>
                <a:lnTo>
                  <a:pt x="77" y="71"/>
                </a:lnTo>
                <a:lnTo>
                  <a:pt x="83" y="73"/>
                </a:lnTo>
                <a:lnTo>
                  <a:pt x="89" y="75"/>
                </a:lnTo>
                <a:lnTo>
                  <a:pt x="94" y="76"/>
                </a:lnTo>
                <a:lnTo>
                  <a:pt x="99" y="78"/>
                </a:lnTo>
                <a:lnTo>
                  <a:pt x="104" y="81"/>
                </a:lnTo>
                <a:lnTo>
                  <a:pt x="109" y="83"/>
                </a:lnTo>
                <a:lnTo>
                  <a:pt x="114" y="86"/>
                </a:lnTo>
                <a:lnTo>
                  <a:pt x="118" y="90"/>
                </a:lnTo>
                <a:lnTo>
                  <a:pt x="122" y="94"/>
                </a:lnTo>
                <a:lnTo>
                  <a:pt x="126" y="99"/>
                </a:lnTo>
                <a:lnTo>
                  <a:pt x="130" y="104"/>
                </a:lnTo>
                <a:lnTo>
                  <a:pt x="125" y="104"/>
                </a:lnTo>
                <a:lnTo>
                  <a:pt x="120" y="103"/>
                </a:lnTo>
                <a:lnTo>
                  <a:pt x="114" y="102"/>
                </a:lnTo>
                <a:lnTo>
                  <a:pt x="107" y="102"/>
                </a:lnTo>
                <a:lnTo>
                  <a:pt x="101" y="101"/>
                </a:lnTo>
                <a:lnTo>
                  <a:pt x="94" y="101"/>
                </a:lnTo>
                <a:lnTo>
                  <a:pt x="88" y="101"/>
                </a:lnTo>
                <a:lnTo>
                  <a:pt x="81" y="101"/>
                </a:lnTo>
                <a:lnTo>
                  <a:pt x="74" y="101"/>
                </a:lnTo>
                <a:lnTo>
                  <a:pt x="67" y="102"/>
                </a:lnTo>
                <a:lnTo>
                  <a:pt x="61" y="103"/>
                </a:lnTo>
                <a:lnTo>
                  <a:pt x="56" y="104"/>
                </a:lnTo>
                <a:lnTo>
                  <a:pt x="50" y="105"/>
                </a:lnTo>
                <a:lnTo>
                  <a:pt x="45" y="106"/>
                </a:lnTo>
                <a:lnTo>
                  <a:pt x="40" y="108"/>
                </a:lnTo>
                <a:lnTo>
                  <a:pt x="36" y="110"/>
                </a:lnTo>
                <a:lnTo>
                  <a:pt x="35" y="111"/>
                </a:lnTo>
                <a:lnTo>
                  <a:pt x="33" y="111"/>
                </a:lnTo>
                <a:lnTo>
                  <a:pt x="31" y="110"/>
                </a:lnTo>
                <a:lnTo>
                  <a:pt x="28" y="110"/>
                </a:lnTo>
                <a:lnTo>
                  <a:pt x="25" y="109"/>
                </a:lnTo>
                <a:lnTo>
                  <a:pt x="21" y="109"/>
                </a:lnTo>
                <a:lnTo>
                  <a:pt x="19" y="108"/>
                </a:lnTo>
                <a:lnTo>
                  <a:pt x="15" y="108"/>
                </a:lnTo>
                <a:lnTo>
                  <a:pt x="12" y="108"/>
                </a:lnTo>
                <a:lnTo>
                  <a:pt x="10" y="107"/>
                </a:lnTo>
                <a:lnTo>
                  <a:pt x="8" y="108"/>
                </a:lnTo>
                <a:lnTo>
                  <a:pt x="6" y="108"/>
                </a:lnTo>
                <a:lnTo>
                  <a:pt x="6" y="109"/>
                </a:lnTo>
                <a:lnTo>
                  <a:pt x="6" y="110"/>
                </a:lnTo>
                <a:lnTo>
                  <a:pt x="8" y="112"/>
                </a:lnTo>
                <a:lnTo>
                  <a:pt x="10" y="115"/>
                </a:lnTo>
                <a:lnTo>
                  <a:pt x="14" y="117"/>
                </a:lnTo>
                <a:lnTo>
                  <a:pt x="17" y="119"/>
                </a:lnTo>
                <a:lnTo>
                  <a:pt x="19" y="122"/>
                </a:lnTo>
                <a:lnTo>
                  <a:pt x="22" y="124"/>
                </a:lnTo>
                <a:lnTo>
                  <a:pt x="26" y="126"/>
                </a:lnTo>
                <a:lnTo>
                  <a:pt x="29" y="128"/>
                </a:lnTo>
                <a:lnTo>
                  <a:pt x="33" y="130"/>
                </a:lnTo>
                <a:lnTo>
                  <a:pt x="37" y="131"/>
                </a:lnTo>
                <a:lnTo>
                  <a:pt x="41" y="133"/>
                </a:lnTo>
                <a:lnTo>
                  <a:pt x="45" y="133"/>
                </a:lnTo>
                <a:lnTo>
                  <a:pt x="49" y="134"/>
                </a:lnTo>
                <a:lnTo>
                  <a:pt x="53" y="134"/>
                </a:lnTo>
                <a:lnTo>
                  <a:pt x="56" y="134"/>
                </a:lnTo>
                <a:lnTo>
                  <a:pt x="61" y="133"/>
                </a:lnTo>
                <a:lnTo>
                  <a:pt x="66" y="132"/>
                </a:lnTo>
                <a:lnTo>
                  <a:pt x="71" y="130"/>
                </a:lnTo>
                <a:lnTo>
                  <a:pt x="76" y="129"/>
                </a:lnTo>
                <a:lnTo>
                  <a:pt x="81" y="127"/>
                </a:lnTo>
                <a:lnTo>
                  <a:pt x="86" y="126"/>
                </a:lnTo>
                <a:lnTo>
                  <a:pt x="91" y="125"/>
                </a:lnTo>
                <a:lnTo>
                  <a:pt x="95" y="125"/>
                </a:lnTo>
                <a:lnTo>
                  <a:pt x="100" y="125"/>
                </a:lnTo>
                <a:lnTo>
                  <a:pt x="105" y="125"/>
                </a:lnTo>
                <a:lnTo>
                  <a:pt x="110" y="125"/>
                </a:lnTo>
                <a:lnTo>
                  <a:pt x="114" y="126"/>
                </a:lnTo>
                <a:lnTo>
                  <a:pt x="118" y="127"/>
                </a:lnTo>
                <a:lnTo>
                  <a:pt x="122" y="128"/>
                </a:lnTo>
                <a:lnTo>
                  <a:pt x="126" y="130"/>
                </a:lnTo>
                <a:lnTo>
                  <a:pt x="130" y="132"/>
                </a:lnTo>
                <a:lnTo>
                  <a:pt x="132" y="134"/>
                </a:lnTo>
                <a:lnTo>
                  <a:pt x="135" y="136"/>
                </a:lnTo>
                <a:lnTo>
                  <a:pt x="137" y="139"/>
                </a:lnTo>
                <a:lnTo>
                  <a:pt x="132" y="140"/>
                </a:lnTo>
                <a:lnTo>
                  <a:pt x="128" y="142"/>
                </a:lnTo>
                <a:lnTo>
                  <a:pt x="123" y="144"/>
                </a:lnTo>
                <a:lnTo>
                  <a:pt x="118" y="146"/>
                </a:lnTo>
                <a:lnTo>
                  <a:pt x="113" y="148"/>
                </a:lnTo>
                <a:lnTo>
                  <a:pt x="109" y="150"/>
                </a:lnTo>
                <a:lnTo>
                  <a:pt x="105" y="152"/>
                </a:lnTo>
                <a:lnTo>
                  <a:pt x="100" y="154"/>
                </a:lnTo>
                <a:lnTo>
                  <a:pt x="96" y="156"/>
                </a:lnTo>
                <a:lnTo>
                  <a:pt x="93" y="158"/>
                </a:lnTo>
                <a:lnTo>
                  <a:pt x="90" y="160"/>
                </a:lnTo>
                <a:lnTo>
                  <a:pt x="83" y="164"/>
                </a:lnTo>
                <a:lnTo>
                  <a:pt x="79" y="164"/>
                </a:lnTo>
                <a:lnTo>
                  <a:pt x="76" y="166"/>
                </a:lnTo>
                <a:lnTo>
                  <a:pt x="73" y="167"/>
                </a:lnTo>
                <a:lnTo>
                  <a:pt x="70" y="168"/>
                </a:lnTo>
                <a:lnTo>
                  <a:pt x="67" y="169"/>
                </a:lnTo>
                <a:lnTo>
                  <a:pt x="64" y="170"/>
                </a:lnTo>
                <a:lnTo>
                  <a:pt x="61" y="171"/>
                </a:lnTo>
                <a:lnTo>
                  <a:pt x="59" y="171"/>
                </a:lnTo>
                <a:lnTo>
                  <a:pt x="56" y="172"/>
                </a:lnTo>
                <a:lnTo>
                  <a:pt x="54" y="173"/>
                </a:lnTo>
                <a:lnTo>
                  <a:pt x="52" y="174"/>
                </a:lnTo>
                <a:lnTo>
                  <a:pt x="49" y="174"/>
                </a:lnTo>
                <a:lnTo>
                  <a:pt x="47" y="175"/>
                </a:lnTo>
                <a:lnTo>
                  <a:pt x="45" y="176"/>
                </a:lnTo>
                <a:lnTo>
                  <a:pt x="44" y="177"/>
                </a:lnTo>
                <a:lnTo>
                  <a:pt x="42" y="179"/>
                </a:lnTo>
                <a:lnTo>
                  <a:pt x="41" y="180"/>
                </a:lnTo>
                <a:lnTo>
                  <a:pt x="41" y="182"/>
                </a:lnTo>
                <a:lnTo>
                  <a:pt x="41" y="183"/>
                </a:lnTo>
                <a:lnTo>
                  <a:pt x="41" y="185"/>
                </a:lnTo>
                <a:lnTo>
                  <a:pt x="41" y="187"/>
                </a:lnTo>
                <a:lnTo>
                  <a:pt x="42" y="189"/>
                </a:lnTo>
                <a:lnTo>
                  <a:pt x="43" y="192"/>
                </a:lnTo>
                <a:lnTo>
                  <a:pt x="44" y="194"/>
                </a:lnTo>
                <a:lnTo>
                  <a:pt x="46" y="196"/>
                </a:lnTo>
                <a:lnTo>
                  <a:pt x="48" y="197"/>
                </a:lnTo>
                <a:lnTo>
                  <a:pt x="50" y="198"/>
                </a:lnTo>
                <a:lnTo>
                  <a:pt x="53" y="199"/>
                </a:lnTo>
                <a:lnTo>
                  <a:pt x="56" y="198"/>
                </a:lnTo>
                <a:lnTo>
                  <a:pt x="58" y="197"/>
                </a:lnTo>
                <a:lnTo>
                  <a:pt x="61" y="195"/>
                </a:lnTo>
                <a:lnTo>
                  <a:pt x="65" y="192"/>
                </a:lnTo>
                <a:lnTo>
                  <a:pt x="70" y="188"/>
                </a:lnTo>
                <a:lnTo>
                  <a:pt x="74" y="182"/>
                </a:lnTo>
                <a:lnTo>
                  <a:pt x="79" y="175"/>
                </a:lnTo>
                <a:lnTo>
                  <a:pt x="83" y="170"/>
                </a:lnTo>
                <a:lnTo>
                  <a:pt x="87" y="166"/>
                </a:lnTo>
                <a:lnTo>
                  <a:pt x="91" y="164"/>
                </a:lnTo>
                <a:lnTo>
                  <a:pt x="95" y="162"/>
                </a:lnTo>
                <a:lnTo>
                  <a:pt x="100" y="161"/>
                </a:lnTo>
                <a:lnTo>
                  <a:pt x="106" y="161"/>
                </a:lnTo>
                <a:lnTo>
                  <a:pt x="111" y="161"/>
                </a:lnTo>
                <a:lnTo>
                  <a:pt x="117" y="162"/>
                </a:lnTo>
                <a:lnTo>
                  <a:pt x="122" y="163"/>
                </a:lnTo>
                <a:lnTo>
                  <a:pt x="127" y="164"/>
                </a:lnTo>
                <a:lnTo>
                  <a:pt x="132" y="166"/>
                </a:lnTo>
                <a:lnTo>
                  <a:pt x="137" y="168"/>
                </a:lnTo>
                <a:lnTo>
                  <a:pt x="142" y="171"/>
                </a:lnTo>
                <a:lnTo>
                  <a:pt x="146" y="174"/>
                </a:lnTo>
                <a:lnTo>
                  <a:pt x="150" y="177"/>
                </a:lnTo>
                <a:lnTo>
                  <a:pt x="154" y="179"/>
                </a:lnTo>
                <a:lnTo>
                  <a:pt x="157" y="183"/>
                </a:lnTo>
                <a:lnTo>
                  <a:pt x="160" y="187"/>
                </a:lnTo>
                <a:lnTo>
                  <a:pt x="163" y="191"/>
                </a:lnTo>
                <a:lnTo>
                  <a:pt x="165" y="196"/>
                </a:lnTo>
                <a:lnTo>
                  <a:pt x="167" y="201"/>
                </a:lnTo>
                <a:lnTo>
                  <a:pt x="169" y="206"/>
                </a:lnTo>
                <a:lnTo>
                  <a:pt x="172" y="211"/>
                </a:lnTo>
                <a:lnTo>
                  <a:pt x="174" y="217"/>
                </a:lnTo>
                <a:lnTo>
                  <a:pt x="177" y="222"/>
                </a:lnTo>
                <a:lnTo>
                  <a:pt x="179" y="228"/>
                </a:lnTo>
                <a:lnTo>
                  <a:pt x="182" y="234"/>
                </a:lnTo>
                <a:lnTo>
                  <a:pt x="184" y="240"/>
                </a:lnTo>
                <a:lnTo>
                  <a:pt x="187" y="245"/>
                </a:lnTo>
                <a:lnTo>
                  <a:pt x="190" y="250"/>
                </a:lnTo>
                <a:lnTo>
                  <a:pt x="193" y="255"/>
                </a:lnTo>
                <a:lnTo>
                  <a:pt x="197" y="259"/>
                </a:lnTo>
                <a:lnTo>
                  <a:pt x="200" y="263"/>
                </a:lnTo>
                <a:lnTo>
                  <a:pt x="203" y="267"/>
                </a:lnTo>
                <a:lnTo>
                  <a:pt x="205" y="271"/>
                </a:lnTo>
                <a:lnTo>
                  <a:pt x="208" y="274"/>
                </a:lnTo>
                <a:lnTo>
                  <a:pt x="211" y="277"/>
                </a:lnTo>
                <a:lnTo>
                  <a:pt x="213" y="279"/>
                </a:lnTo>
                <a:lnTo>
                  <a:pt x="216" y="280"/>
                </a:lnTo>
                <a:lnTo>
                  <a:pt x="218" y="281"/>
                </a:lnTo>
                <a:lnTo>
                  <a:pt x="220" y="281"/>
                </a:lnTo>
                <a:lnTo>
                  <a:pt x="221" y="280"/>
                </a:lnTo>
                <a:lnTo>
                  <a:pt x="222" y="278"/>
                </a:lnTo>
                <a:lnTo>
                  <a:pt x="223" y="275"/>
                </a:lnTo>
                <a:lnTo>
                  <a:pt x="222" y="272"/>
                </a:lnTo>
                <a:lnTo>
                  <a:pt x="222" y="267"/>
                </a:lnTo>
                <a:lnTo>
                  <a:pt x="221" y="261"/>
                </a:lnTo>
                <a:lnTo>
                  <a:pt x="219" y="255"/>
                </a:lnTo>
              </a:path>
            </a:pathLst>
          </a:custGeom>
          <a:solidFill>
            <a:srgbClr val="FFE5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3" name="Freeform 59">
            <a:extLst>
              <a:ext uri="{FF2B5EF4-FFF2-40B4-BE49-F238E27FC236}">
                <a16:creationId xmlns:a16="http://schemas.microsoft.com/office/drawing/2014/main" id="{5DD4DBF7-12BB-FF47-A443-023E329D9E22}"/>
              </a:ext>
            </a:extLst>
          </p:cNvPr>
          <p:cNvSpPr>
            <a:spLocks/>
          </p:cNvSpPr>
          <p:nvPr/>
        </p:nvSpPr>
        <p:spPr bwMode="auto">
          <a:xfrm>
            <a:off x="9520239" y="3475039"/>
            <a:ext cx="128587" cy="117475"/>
          </a:xfrm>
          <a:custGeom>
            <a:avLst/>
            <a:gdLst>
              <a:gd name="T0" fmla="*/ 62 w 81"/>
              <a:gd name="T1" fmla="*/ 0 h 74"/>
              <a:gd name="T2" fmla="*/ 64 w 81"/>
              <a:gd name="T3" fmla="*/ 3 h 74"/>
              <a:gd name="T4" fmla="*/ 64 w 81"/>
              <a:gd name="T5" fmla="*/ 7 h 74"/>
              <a:gd name="T6" fmla="*/ 64 w 81"/>
              <a:gd name="T7" fmla="*/ 11 h 74"/>
              <a:gd name="T8" fmla="*/ 63 w 81"/>
              <a:gd name="T9" fmla="*/ 16 h 74"/>
              <a:gd name="T10" fmla="*/ 62 w 81"/>
              <a:gd name="T11" fmla="*/ 22 h 74"/>
              <a:gd name="T12" fmla="*/ 59 w 81"/>
              <a:gd name="T13" fmla="*/ 28 h 74"/>
              <a:gd name="T14" fmla="*/ 57 w 81"/>
              <a:gd name="T15" fmla="*/ 34 h 74"/>
              <a:gd name="T16" fmla="*/ 53 w 81"/>
              <a:gd name="T17" fmla="*/ 40 h 74"/>
              <a:gd name="T18" fmla="*/ 49 w 81"/>
              <a:gd name="T19" fmla="*/ 46 h 74"/>
              <a:gd name="T20" fmla="*/ 44 w 81"/>
              <a:gd name="T21" fmla="*/ 52 h 74"/>
              <a:gd name="T22" fmla="*/ 38 w 81"/>
              <a:gd name="T23" fmla="*/ 57 h 74"/>
              <a:gd name="T24" fmla="*/ 32 w 81"/>
              <a:gd name="T25" fmla="*/ 61 h 74"/>
              <a:gd name="T26" fmla="*/ 25 w 81"/>
              <a:gd name="T27" fmla="*/ 65 h 74"/>
              <a:gd name="T28" fmla="*/ 17 w 81"/>
              <a:gd name="T29" fmla="*/ 68 h 74"/>
              <a:gd name="T30" fmla="*/ 9 w 81"/>
              <a:gd name="T31" fmla="*/ 70 h 74"/>
              <a:gd name="T32" fmla="*/ 0 w 81"/>
              <a:gd name="T33" fmla="*/ 71 h 74"/>
              <a:gd name="T34" fmla="*/ 1 w 81"/>
              <a:gd name="T35" fmla="*/ 71 h 74"/>
              <a:gd name="T36" fmla="*/ 3 w 81"/>
              <a:gd name="T37" fmla="*/ 71 h 74"/>
              <a:gd name="T38" fmla="*/ 7 w 81"/>
              <a:gd name="T39" fmla="*/ 71 h 74"/>
              <a:gd name="T40" fmla="*/ 12 w 81"/>
              <a:gd name="T41" fmla="*/ 71 h 74"/>
              <a:gd name="T42" fmla="*/ 18 w 81"/>
              <a:gd name="T43" fmla="*/ 72 h 74"/>
              <a:gd name="T44" fmla="*/ 25 w 81"/>
              <a:gd name="T45" fmla="*/ 72 h 74"/>
              <a:gd name="T46" fmla="*/ 32 w 81"/>
              <a:gd name="T47" fmla="*/ 72 h 74"/>
              <a:gd name="T48" fmla="*/ 47 w 81"/>
              <a:gd name="T49" fmla="*/ 73 h 74"/>
              <a:gd name="T50" fmla="*/ 54 w 81"/>
              <a:gd name="T51" fmla="*/ 73 h 74"/>
              <a:gd name="T52" fmla="*/ 61 w 81"/>
              <a:gd name="T53" fmla="*/ 73 h 74"/>
              <a:gd name="T54" fmla="*/ 67 w 81"/>
              <a:gd name="T55" fmla="*/ 73 h 74"/>
              <a:gd name="T56" fmla="*/ 72 w 81"/>
              <a:gd name="T57" fmla="*/ 72 h 74"/>
              <a:gd name="T58" fmla="*/ 76 w 81"/>
              <a:gd name="T59" fmla="*/ 72 h 74"/>
              <a:gd name="T60" fmla="*/ 78 w 81"/>
              <a:gd name="T61" fmla="*/ 71 h 74"/>
              <a:gd name="T62" fmla="*/ 79 w 81"/>
              <a:gd name="T63" fmla="*/ 71 h 74"/>
              <a:gd name="T64" fmla="*/ 78 w 81"/>
              <a:gd name="T65" fmla="*/ 69 h 74"/>
              <a:gd name="T66" fmla="*/ 78 w 81"/>
              <a:gd name="T67" fmla="*/ 66 h 74"/>
              <a:gd name="T68" fmla="*/ 78 w 81"/>
              <a:gd name="T69" fmla="*/ 63 h 74"/>
              <a:gd name="T70" fmla="*/ 79 w 81"/>
              <a:gd name="T71" fmla="*/ 59 h 74"/>
              <a:gd name="T72" fmla="*/ 79 w 81"/>
              <a:gd name="T73" fmla="*/ 55 h 74"/>
              <a:gd name="T74" fmla="*/ 80 w 81"/>
              <a:gd name="T75" fmla="*/ 50 h 74"/>
              <a:gd name="T76" fmla="*/ 80 w 81"/>
              <a:gd name="T77" fmla="*/ 45 h 74"/>
              <a:gd name="T78" fmla="*/ 80 w 81"/>
              <a:gd name="T79" fmla="*/ 40 h 74"/>
              <a:gd name="T80" fmla="*/ 80 w 81"/>
              <a:gd name="T81" fmla="*/ 35 h 74"/>
              <a:gd name="T82" fmla="*/ 79 w 81"/>
              <a:gd name="T83" fmla="*/ 29 h 74"/>
              <a:gd name="T84" fmla="*/ 78 w 81"/>
              <a:gd name="T85" fmla="*/ 24 h 74"/>
              <a:gd name="T86" fmla="*/ 77 w 81"/>
              <a:gd name="T87" fmla="*/ 19 h 74"/>
              <a:gd name="T88" fmla="*/ 74 w 81"/>
              <a:gd name="T89" fmla="*/ 13 h 74"/>
              <a:gd name="T90" fmla="*/ 71 w 81"/>
              <a:gd name="T91" fmla="*/ 9 h 74"/>
              <a:gd name="T92" fmla="*/ 67 w 81"/>
              <a:gd name="T93" fmla="*/ 4 h 74"/>
              <a:gd name="T94" fmla="*/ 62 w 81"/>
              <a:gd name="T9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 h="74">
                <a:moveTo>
                  <a:pt x="62" y="0"/>
                </a:moveTo>
                <a:lnTo>
                  <a:pt x="64" y="3"/>
                </a:lnTo>
                <a:lnTo>
                  <a:pt x="64" y="7"/>
                </a:lnTo>
                <a:lnTo>
                  <a:pt x="64" y="11"/>
                </a:lnTo>
                <a:lnTo>
                  <a:pt x="63" y="16"/>
                </a:lnTo>
                <a:lnTo>
                  <a:pt x="62" y="22"/>
                </a:lnTo>
                <a:lnTo>
                  <a:pt x="59" y="28"/>
                </a:lnTo>
                <a:lnTo>
                  <a:pt x="57" y="34"/>
                </a:lnTo>
                <a:lnTo>
                  <a:pt x="53" y="40"/>
                </a:lnTo>
                <a:lnTo>
                  <a:pt x="49" y="46"/>
                </a:lnTo>
                <a:lnTo>
                  <a:pt x="44" y="52"/>
                </a:lnTo>
                <a:lnTo>
                  <a:pt x="38" y="57"/>
                </a:lnTo>
                <a:lnTo>
                  <a:pt x="32" y="61"/>
                </a:lnTo>
                <a:lnTo>
                  <a:pt x="25" y="65"/>
                </a:lnTo>
                <a:lnTo>
                  <a:pt x="17" y="68"/>
                </a:lnTo>
                <a:lnTo>
                  <a:pt x="9" y="70"/>
                </a:lnTo>
                <a:lnTo>
                  <a:pt x="0" y="71"/>
                </a:lnTo>
                <a:lnTo>
                  <a:pt x="1" y="71"/>
                </a:lnTo>
                <a:lnTo>
                  <a:pt x="3" y="71"/>
                </a:lnTo>
                <a:lnTo>
                  <a:pt x="7" y="71"/>
                </a:lnTo>
                <a:lnTo>
                  <a:pt x="12" y="71"/>
                </a:lnTo>
                <a:lnTo>
                  <a:pt x="18" y="72"/>
                </a:lnTo>
                <a:lnTo>
                  <a:pt x="25" y="72"/>
                </a:lnTo>
                <a:lnTo>
                  <a:pt x="32" y="72"/>
                </a:lnTo>
                <a:lnTo>
                  <a:pt x="47" y="73"/>
                </a:lnTo>
                <a:lnTo>
                  <a:pt x="54" y="73"/>
                </a:lnTo>
                <a:lnTo>
                  <a:pt x="61" y="73"/>
                </a:lnTo>
                <a:lnTo>
                  <a:pt x="67" y="73"/>
                </a:lnTo>
                <a:lnTo>
                  <a:pt x="72" y="72"/>
                </a:lnTo>
                <a:lnTo>
                  <a:pt x="76" y="72"/>
                </a:lnTo>
                <a:lnTo>
                  <a:pt x="78" y="71"/>
                </a:lnTo>
                <a:lnTo>
                  <a:pt x="79" y="71"/>
                </a:lnTo>
                <a:lnTo>
                  <a:pt x="78" y="69"/>
                </a:lnTo>
                <a:lnTo>
                  <a:pt x="78" y="66"/>
                </a:lnTo>
                <a:lnTo>
                  <a:pt x="78" y="63"/>
                </a:lnTo>
                <a:lnTo>
                  <a:pt x="79" y="59"/>
                </a:lnTo>
                <a:lnTo>
                  <a:pt x="79" y="55"/>
                </a:lnTo>
                <a:lnTo>
                  <a:pt x="80" y="50"/>
                </a:lnTo>
                <a:lnTo>
                  <a:pt x="80" y="45"/>
                </a:lnTo>
                <a:lnTo>
                  <a:pt x="80" y="40"/>
                </a:lnTo>
                <a:lnTo>
                  <a:pt x="80" y="35"/>
                </a:lnTo>
                <a:lnTo>
                  <a:pt x="79" y="29"/>
                </a:lnTo>
                <a:lnTo>
                  <a:pt x="78" y="24"/>
                </a:lnTo>
                <a:lnTo>
                  <a:pt x="77" y="19"/>
                </a:lnTo>
                <a:lnTo>
                  <a:pt x="74" y="13"/>
                </a:lnTo>
                <a:lnTo>
                  <a:pt x="71" y="9"/>
                </a:lnTo>
                <a:lnTo>
                  <a:pt x="67" y="4"/>
                </a:lnTo>
                <a:lnTo>
                  <a:pt x="62" y="0"/>
                </a:lnTo>
              </a:path>
            </a:pathLst>
          </a:custGeom>
          <a:solidFill>
            <a:srgbClr val="A5A5A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4" name="Freeform 60">
            <a:extLst>
              <a:ext uri="{FF2B5EF4-FFF2-40B4-BE49-F238E27FC236}">
                <a16:creationId xmlns:a16="http://schemas.microsoft.com/office/drawing/2014/main" id="{A105C187-A0F9-A14F-BD2C-8F6B236106A2}"/>
              </a:ext>
            </a:extLst>
          </p:cNvPr>
          <p:cNvSpPr>
            <a:spLocks/>
          </p:cNvSpPr>
          <p:nvPr/>
        </p:nvSpPr>
        <p:spPr bwMode="auto">
          <a:xfrm>
            <a:off x="9269414" y="3081339"/>
            <a:ext cx="358775" cy="414337"/>
          </a:xfrm>
          <a:custGeom>
            <a:avLst/>
            <a:gdLst>
              <a:gd name="T0" fmla="*/ 218 w 226"/>
              <a:gd name="T1" fmla="*/ 250 h 261"/>
              <a:gd name="T2" fmla="*/ 204 w 226"/>
              <a:gd name="T3" fmla="*/ 228 h 261"/>
              <a:gd name="T4" fmla="*/ 192 w 226"/>
              <a:gd name="T5" fmla="*/ 204 h 261"/>
              <a:gd name="T6" fmla="*/ 181 w 226"/>
              <a:gd name="T7" fmla="*/ 179 h 261"/>
              <a:gd name="T8" fmla="*/ 170 w 226"/>
              <a:gd name="T9" fmla="*/ 156 h 261"/>
              <a:gd name="T10" fmla="*/ 161 w 226"/>
              <a:gd name="T11" fmla="*/ 135 h 261"/>
              <a:gd name="T12" fmla="*/ 152 w 226"/>
              <a:gd name="T13" fmla="*/ 118 h 261"/>
              <a:gd name="T14" fmla="*/ 145 w 226"/>
              <a:gd name="T15" fmla="*/ 106 h 261"/>
              <a:gd name="T16" fmla="*/ 140 w 226"/>
              <a:gd name="T17" fmla="*/ 98 h 261"/>
              <a:gd name="T18" fmla="*/ 138 w 226"/>
              <a:gd name="T19" fmla="*/ 92 h 261"/>
              <a:gd name="T20" fmla="*/ 135 w 226"/>
              <a:gd name="T21" fmla="*/ 86 h 261"/>
              <a:gd name="T22" fmla="*/ 133 w 226"/>
              <a:gd name="T23" fmla="*/ 82 h 261"/>
              <a:gd name="T24" fmla="*/ 131 w 226"/>
              <a:gd name="T25" fmla="*/ 78 h 261"/>
              <a:gd name="T26" fmla="*/ 128 w 226"/>
              <a:gd name="T27" fmla="*/ 75 h 261"/>
              <a:gd name="T28" fmla="*/ 125 w 226"/>
              <a:gd name="T29" fmla="*/ 72 h 261"/>
              <a:gd name="T30" fmla="*/ 122 w 226"/>
              <a:gd name="T31" fmla="*/ 70 h 261"/>
              <a:gd name="T32" fmla="*/ 119 w 226"/>
              <a:gd name="T33" fmla="*/ 68 h 261"/>
              <a:gd name="T34" fmla="*/ 115 w 226"/>
              <a:gd name="T35" fmla="*/ 66 h 261"/>
              <a:gd name="T36" fmla="*/ 109 w 226"/>
              <a:gd name="T37" fmla="*/ 64 h 261"/>
              <a:gd name="T38" fmla="*/ 103 w 226"/>
              <a:gd name="T39" fmla="*/ 61 h 261"/>
              <a:gd name="T40" fmla="*/ 97 w 226"/>
              <a:gd name="T41" fmla="*/ 59 h 261"/>
              <a:gd name="T42" fmla="*/ 90 w 226"/>
              <a:gd name="T43" fmla="*/ 56 h 261"/>
              <a:gd name="T44" fmla="*/ 84 w 226"/>
              <a:gd name="T45" fmla="*/ 54 h 261"/>
              <a:gd name="T46" fmla="*/ 78 w 226"/>
              <a:gd name="T47" fmla="*/ 51 h 261"/>
              <a:gd name="T48" fmla="*/ 72 w 226"/>
              <a:gd name="T49" fmla="*/ 48 h 261"/>
              <a:gd name="T50" fmla="*/ 65 w 226"/>
              <a:gd name="T51" fmla="*/ 43 h 261"/>
              <a:gd name="T52" fmla="*/ 55 w 226"/>
              <a:gd name="T53" fmla="*/ 36 h 261"/>
              <a:gd name="T54" fmla="*/ 44 w 226"/>
              <a:gd name="T55" fmla="*/ 29 h 261"/>
              <a:gd name="T56" fmla="*/ 32 w 226"/>
              <a:gd name="T57" fmla="*/ 21 h 261"/>
              <a:gd name="T58" fmla="*/ 21 w 226"/>
              <a:gd name="T59" fmla="*/ 14 h 261"/>
              <a:gd name="T60" fmla="*/ 11 w 226"/>
              <a:gd name="T61" fmla="*/ 7 h 261"/>
              <a:gd name="T62" fmla="*/ 3 w 226"/>
              <a:gd name="T63" fmla="*/ 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61">
                <a:moveTo>
                  <a:pt x="225" y="260"/>
                </a:moveTo>
                <a:lnTo>
                  <a:pt x="218" y="250"/>
                </a:lnTo>
                <a:lnTo>
                  <a:pt x="211" y="239"/>
                </a:lnTo>
                <a:lnTo>
                  <a:pt x="204" y="228"/>
                </a:lnTo>
                <a:lnTo>
                  <a:pt x="198" y="216"/>
                </a:lnTo>
                <a:lnTo>
                  <a:pt x="192" y="204"/>
                </a:lnTo>
                <a:lnTo>
                  <a:pt x="186" y="191"/>
                </a:lnTo>
                <a:lnTo>
                  <a:pt x="181" y="179"/>
                </a:lnTo>
                <a:lnTo>
                  <a:pt x="175" y="167"/>
                </a:lnTo>
                <a:lnTo>
                  <a:pt x="170" y="156"/>
                </a:lnTo>
                <a:lnTo>
                  <a:pt x="165" y="145"/>
                </a:lnTo>
                <a:lnTo>
                  <a:pt x="161" y="135"/>
                </a:lnTo>
                <a:lnTo>
                  <a:pt x="156" y="126"/>
                </a:lnTo>
                <a:lnTo>
                  <a:pt x="152" y="118"/>
                </a:lnTo>
                <a:lnTo>
                  <a:pt x="148" y="111"/>
                </a:lnTo>
                <a:lnTo>
                  <a:pt x="145" y="106"/>
                </a:lnTo>
                <a:lnTo>
                  <a:pt x="141" y="102"/>
                </a:lnTo>
                <a:lnTo>
                  <a:pt x="140" y="98"/>
                </a:lnTo>
                <a:lnTo>
                  <a:pt x="139" y="95"/>
                </a:lnTo>
                <a:lnTo>
                  <a:pt x="138" y="92"/>
                </a:lnTo>
                <a:lnTo>
                  <a:pt x="137" y="89"/>
                </a:lnTo>
                <a:lnTo>
                  <a:pt x="135" y="86"/>
                </a:lnTo>
                <a:lnTo>
                  <a:pt x="134" y="84"/>
                </a:lnTo>
                <a:lnTo>
                  <a:pt x="133" y="82"/>
                </a:lnTo>
                <a:lnTo>
                  <a:pt x="132" y="80"/>
                </a:lnTo>
                <a:lnTo>
                  <a:pt x="131" y="78"/>
                </a:lnTo>
                <a:lnTo>
                  <a:pt x="129" y="77"/>
                </a:lnTo>
                <a:lnTo>
                  <a:pt x="128" y="75"/>
                </a:lnTo>
                <a:lnTo>
                  <a:pt x="126" y="74"/>
                </a:lnTo>
                <a:lnTo>
                  <a:pt x="125" y="72"/>
                </a:lnTo>
                <a:lnTo>
                  <a:pt x="124" y="71"/>
                </a:lnTo>
                <a:lnTo>
                  <a:pt x="122" y="70"/>
                </a:lnTo>
                <a:lnTo>
                  <a:pt x="121" y="69"/>
                </a:lnTo>
                <a:lnTo>
                  <a:pt x="119" y="68"/>
                </a:lnTo>
                <a:lnTo>
                  <a:pt x="117" y="67"/>
                </a:lnTo>
                <a:lnTo>
                  <a:pt x="115" y="66"/>
                </a:lnTo>
                <a:lnTo>
                  <a:pt x="112" y="65"/>
                </a:lnTo>
                <a:lnTo>
                  <a:pt x="109" y="64"/>
                </a:lnTo>
                <a:lnTo>
                  <a:pt x="106" y="63"/>
                </a:lnTo>
                <a:lnTo>
                  <a:pt x="103" y="61"/>
                </a:lnTo>
                <a:lnTo>
                  <a:pt x="100" y="60"/>
                </a:lnTo>
                <a:lnTo>
                  <a:pt x="97" y="59"/>
                </a:lnTo>
                <a:lnTo>
                  <a:pt x="93" y="58"/>
                </a:lnTo>
                <a:lnTo>
                  <a:pt x="90" y="56"/>
                </a:lnTo>
                <a:lnTo>
                  <a:pt x="87" y="55"/>
                </a:lnTo>
                <a:lnTo>
                  <a:pt x="84" y="54"/>
                </a:lnTo>
                <a:lnTo>
                  <a:pt x="81" y="52"/>
                </a:lnTo>
                <a:lnTo>
                  <a:pt x="78" y="51"/>
                </a:lnTo>
                <a:lnTo>
                  <a:pt x="75" y="50"/>
                </a:lnTo>
                <a:lnTo>
                  <a:pt x="72" y="48"/>
                </a:lnTo>
                <a:lnTo>
                  <a:pt x="69" y="46"/>
                </a:lnTo>
                <a:lnTo>
                  <a:pt x="65" y="43"/>
                </a:lnTo>
                <a:lnTo>
                  <a:pt x="60" y="40"/>
                </a:lnTo>
                <a:lnTo>
                  <a:pt x="55" y="36"/>
                </a:lnTo>
                <a:lnTo>
                  <a:pt x="50" y="33"/>
                </a:lnTo>
                <a:lnTo>
                  <a:pt x="44" y="29"/>
                </a:lnTo>
                <a:lnTo>
                  <a:pt x="38" y="25"/>
                </a:lnTo>
                <a:lnTo>
                  <a:pt x="32" y="21"/>
                </a:lnTo>
                <a:lnTo>
                  <a:pt x="27" y="17"/>
                </a:lnTo>
                <a:lnTo>
                  <a:pt x="21" y="14"/>
                </a:lnTo>
                <a:lnTo>
                  <a:pt x="16" y="10"/>
                </a:lnTo>
                <a:lnTo>
                  <a:pt x="11" y="7"/>
                </a:lnTo>
                <a:lnTo>
                  <a:pt x="7" y="4"/>
                </a:lnTo>
                <a:lnTo>
                  <a:pt x="3" y="2"/>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5" name="Freeform 61">
            <a:extLst>
              <a:ext uri="{FF2B5EF4-FFF2-40B4-BE49-F238E27FC236}">
                <a16:creationId xmlns:a16="http://schemas.microsoft.com/office/drawing/2014/main" id="{47B77F68-38CA-D745-BF49-0153392F529D}"/>
              </a:ext>
            </a:extLst>
          </p:cNvPr>
          <p:cNvSpPr>
            <a:spLocks/>
          </p:cNvSpPr>
          <p:nvPr/>
        </p:nvSpPr>
        <p:spPr bwMode="auto">
          <a:xfrm>
            <a:off x="8701088" y="2949576"/>
            <a:ext cx="177800" cy="200025"/>
          </a:xfrm>
          <a:custGeom>
            <a:avLst/>
            <a:gdLst>
              <a:gd name="T0" fmla="*/ 6 w 112"/>
              <a:gd name="T1" fmla="*/ 36 h 126"/>
              <a:gd name="T2" fmla="*/ 19 w 112"/>
              <a:gd name="T3" fmla="*/ 46 h 126"/>
              <a:gd name="T4" fmla="*/ 33 w 112"/>
              <a:gd name="T5" fmla="*/ 59 h 126"/>
              <a:gd name="T6" fmla="*/ 46 w 112"/>
              <a:gd name="T7" fmla="*/ 73 h 126"/>
              <a:gd name="T8" fmla="*/ 58 w 112"/>
              <a:gd name="T9" fmla="*/ 88 h 126"/>
              <a:gd name="T10" fmla="*/ 69 w 112"/>
              <a:gd name="T11" fmla="*/ 102 h 126"/>
              <a:gd name="T12" fmla="*/ 77 w 112"/>
              <a:gd name="T13" fmla="*/ 114 h 126"/>
              <a:gd name="T14" fmla="*/ 82 w 112"/>
              <a:gd name="T15" fmla="*/ 122 h 126"/>
              <a:gd name="T16" fmla="*/ 87 w 112"/>
              <a:gd name="T17" fmla="*/ 118 h 126"/>
              <a:gd name="T18" fmla="*/ 94 w 112"/>
              <a:gd name="T19" fmla="*/ 104 h 126"/>
              <a:gd name="T20" fmla="*/ 99 w 112"/>
              <a:gd name="T21" fmla="*/ 90 h 126"/>
              <a:gd name="T22" fmla="*/ 104 w 112"/>
              <a:gd name="T23" fmla="*/ 75 h 126"/>
              <a:gd name="T24" fmla="*/ 107 w 112"/>
              <a:gd name="T25" fmla="*/ 60 h 126"/>
              <a:gd name="T26" fmla="*/ 109 w 112"/>
              <a:gd name="T27" fmla="*/ 46 h 126"/>
              <a:gd name="T28" fmla="*/ 111 w 112"/>
              <a:gd name="T29" fmla="*/ 32 h 126"/>
              <a:gd name="T30" fmla="*/ 111 w 112"/>
              <a:gd name="T31" fmla="*/ 19 h 126"/>
              <a:gd name="T32" fmla="*/ 109 w 112"/>
              <a:gd name="T33" fmla="*/ 12 h 126"/>
              <a:gd name="T34" fmla="*/ 106 w 112"/>
              <a:gd name="T35" fmla="*/ 12 h 126"/>
              <a:gd name="T36" fmla="*/ 94 w 112"/>
              <a:gd name="T37" fmla="*/ 13 h 126"/>
              <a:gd name="T38" fmla="*/ 91 w 112"/>
              <a:gd name="T39" fmla="*/ 14 h 126"/>
              <a:gd name="T40" fmla="*/ 88 w 112"/>
              <a:gd name="T41" fmla="*/ 14 h 126"/>
              <a:gd name="T42" fmla="*/ 85 w 112"/>
              <a:gd name="T43" fmla="*/ 14 h 126"/>
              <a:gd name="T44" fmla="*/ 82 w 112"/>
              <a:gd name="T45" fmla="*/ 14 h 126"/>
              <a:gd name="T46" fmla="*/ 78 w 112"/>
              <a:gd name="T47" fmla="*/ 13 h 126"/>
              <a:gd name="T48" fmla="*/ 73 w 112"/>
              <a:gd name="T49" fmla="*/ 12 h 126"/>
              <a:gd name="T50" fmla="*/ 68 w 112"/>
              <a:gd name="T51" fmla="*/ 10 h 126"/>
              <a:gd name="T52" fmla="*/ 59 w 112"/>
              <a:gd name="T53" fmla="*/ 6 h 126"/>
              <a:gd name="T54" fmla="*/ 53 w 112"/>
              <a:gd name="T55" fmla="*/ 4 h 126"/>
              <a:gd name="T56" fmla="*/ 48 w 112"/>
              <a:gd name="T57" fmla="*/ 1 h 126"/>
              <a:gd name="T58" fmla="*/ 44 w 112"/>
              <a:gd name="T59" fmla="*/ 0 h 126"/>
              <a:gd name="T60" fmla="*/ 40 w 112"/>
              <a:gd name="T61" fmla="*/ 5 h 126"/>
              <a:gd name="T62" fmla="*/ 34 w 112"/>
              <a:gd name="T63" fmla="*/ 10 h 126"/>
              <a:gd name="T64" fmla="*/ 28 w 112"/>
              <a:gd name="T65" fmla="*/ 16 h 126"/>
              <a:gd name="T66" fmla="*/ 21 w 112"/>
              <a:gd name="T67" fmla="*/ 21 h 126"/>
              <a:gd name="T68" fmla="*/ 14 w 112"/>
              <a:gd name="T69" fmla="*/ 26 h 126"/>
              <a:gd name="T70" fmla="*/ 8 w 112"/>
              <a:gd name="T71" fmla="*/ 30 h 126"/>
              <a:gd name="T72" fmla="*/ 3 w 112"/>
              <a:gd name="T73" fmla="*/ 32 h 126"/>
              <a:gd name="T74" fmla="*/ 0 w 112"/>
              <a:gd name="T75" fmla="*/ 3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0" y="33"/>
                </a:moveTo>
                <a:lnTo>
                  <a:pt x="6" y="36"/>
                </a:lnTo>
                <a:lnTo>
                  <a:pt x="13" y="41"/>
                </a:lnTo>
                <a:lnTo>
                  <a:pt x="19" y="46"/>
                </a:lnTo>
                <a:lnTo>
                  <a:pt x="26" y="52"/>
                </a:lnTo>
                <a:lnTo>
                  <a:pt x="33" y="59"/>
                </a:lnTo>
                <a:lnTo>
                  <a:pt x="39" y="66"/>
                </a:lnTo>
                <a:lnTo>
                  <a:pt x="46" y="73"/>
                </a:lnTo>
                <a:lnTo>
                  <a:pt x="52" y="80"/>
                </a:lnTo>
                <a:lnTo>
                  <a:pt x="58" y="88"/>
                </a:lnTo>
                <a:lnTo>
                  <a:pt x="64" y="95"/>
                </a:lnTo>
                <a:lnTo>
                  <a:pt x="69" y="102"/>
                </a:lnTo>
                <a:lnTo>
                  <a:pt x="73" y="108"/>
                </a:lnTo>
                <a:lnTo>
                  <a:pt x="77" y="114"/>
                </a:lnTo>
                <a:lnTo>
                  <a:pt x="80" y="118"/>
                </a:lnTo>
                <a:lnTo>
                  <a:pt x="82" y="122"/>
                </a:lnTo>
                <a:lnTo>
                  <a:pt x="84" y="125"/>
                </a:lnTo>
                <a:lnTo>
                  <a:pt x="87" y="118"/>
                </a:lnTo>
                <a:lnTo>
                  <a:pt x="91" y="111"/>
                </a:lnTo>
                <a:lnTo>
                  <a:pt x="94" y="104"/>
                </a:lnTo>
                <a:lnTo>
                  <a:pt x="97" y="97"/>
                </a:lnTo>
                <a:lnTo>
                  <a:pt x="99" y="90"/>
                </a:lnTo>
                <a:lnTo>
                  <a:pt x="102" y="82"/>
                </a:lnTo>
                <a:lnTo>
                  <a:pt x="104" y="75"/>
                </a:lnTo>
                <a:lnTo>
                  <a:pt x="106" y="68"/>
                </a:lnTo>
                <a:lnTo>
                  <a:pt x="107" y="60"/>
                </a:lnTo>
                <a:lnTo>
                  <a:pt x="108" y="53"/>
                </a:lnTo>
                <a:lnTo>
                  <a:pt x="109" y="46"/>
                </a:lnTo>
                <a:lnTo>
                  <a:pt x="110" y="39"/>
                </a:lnTo>
                <a:lnTo>
                  <a:pt x="111" y="32"/>
                </a:lnTo>
                <a:lnTo>
                  <a:pt x="111" y="25"/>
                </a:lnTo>
                <a:lnTo>
                  <a:pt x="111" y="19"/>
                </a:lnTo>
                <a:lnTo>
                  <a:pt x="111" y="12"/>
                </a:lnTo>
                <a:lnTo>
                  <a:pt x="109" y="12"/>
                </a:lnTo>
                <a:lnTo>
                  <a:pt x="107" y="12"/>
                </a:lnTo>
                <a:lnTo>
                  <a:pt x="106" y="12"/>
                </a:lnTo>
                <a:lnTo>
                  <a:pt x="104" y="12"/>
                </a:lnTo>
                <a:lnTo>
                  <a:pt x="94" y="13"/>
                </a:lnTo>
                <a:lnTo>
                  <a:pt x="93" y="14"/>
                </a:lnTo>
                <a:lnTo>
                  <a:pt x="91" y="14"/>
                </a:lnTo>
                <a:lnTo>
                  <a:pt x="89" y="14"/>
                </a:lnTo>
                <a:lnTo>
                  <a:pt x="88" y="14"/>
                </a:lnTo>
                <a:lnTo>
                  <a:pt x="86" y="14"/>
                </a:lnTo>
                <a:lnTo>
                  <a:pt x="85" y="14"/>
                </a:lnTo>
                <a:lnTo>
                  <a:pt x="84" y="14"/>
                </a:lnTo>
                <a:lnTo>
                  <a:pt x="82" y="14"/>
                </a:lnTo>
                <a:lnTo>
                  <a:pt x="80" y="14"/>
                </a:lnTo>
                <a:lnTo>
                  <a:pt x="78" y="13"/>
                </a:lnTo>
                <a:lnTo>
                  <a:pt x="76" y="13"/>
                </a:lnTo>
                <a:lnTo>
                  <a:pt x="73" y="12"/>
                </a:lnTo>
                <a:lnTo>
                  <a:pt x="70" y="11"/>
                </a:lnTo>
                <a:lnTo>
                  <a:pt x="68" y="10"/>
                </a:lnTo>
                <a:lnTo>
                  <a:pt x="65" y="9"/>
                </a:lnTo>
                <a:lnTo>
                  <a:pt x="59" y="6"/>
                </a:lnTo>
                <a:lnTo>
                  <a:pt x="56" y="5"/>
                </a:lnTo>
                <a:lnTo>
                  <a:pt x="53" y="4"/>
                </a:lnTo>
                <a:lnTo>
                  <a:pt x="50" y="3"/>
                </a:lnTo>
                <a:lnTo>
                  <a:pt x="48" y="1"/>
                </a:lnTo>
                <a:lnTo>
                  <a:pt x="46" y="1"/>
                </a:lnTo>
                <a:lnTo>
                  <a:pt x="44" y="0"/>
                </a:lnTo>
                <a:lnTo>
                  <a:pt x="42" y="2"/>
                </a:lnTo>
                <a:lnTo>
                  <a:pt x="40" y="5"/>
                </a:lnTo>
                <a:lnTo>
                  <a:pt x="37" y="7"/>
                </a:lnTo>
                <a:lnTo>
                  <a:pt x="34" y="10"/>
                </a:lnTo>
                <a:lnTo>
                  <a:pt x="31" y="13"/>
                </a:lnTo>
                <a:lnTo>
                  <a:pt x="28" y="16"/>
                </a:lnTo>
                <a:lnTo>
                  <a:pt x="24" y="18"/>
                </a:lnTo>
                <a:lnTo>
                  <a:pt x="21" y="21"/>
                </a:lnTo>
                <a:lnTo>
                  <a:pt x="17" y="24"/>
                </a:lnTo>
                <a:lnTo>
                  <a:pt x="14" y="26"/>
                </a:lnTo>
                <a:lnTo>
                  <a:pt x="11" y="28"/>
                </a:lnTo>
                <a:lnTo>
                  <a:pt x="8" y="30"/>
                </a:lnTo>
                <a:lnTo>
                  <a:pt x="5" y="31"/>
                </a:lnTo>
                <a:lnTo>
                  <a:pt x="3" y="32"/>
                </a:lnTo>
                <a:lnTo>
                  <a:pt x="2" y="33"/>
                </a:lnTo>
                <a:lnTo>
                  <a:pt x="0" y="33"/>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6" name="Freeform 62">
            <a:extLst>
              <a:ext uri="{FF2B5EF4-FFF2-40B4-BE49-F238E27FC236}">
                <a16:creationId xmlns:a16="http://schemas.microsoft.com/office/drawing/2014/main" id="{35D4652F-581D-D14D-A0B3-591D9DBFA8E5}"/>
              </a:ext>
            </a:extLst>
          </p:cNvPr>
          <p:cNvSpPr>
            <a:spLocks/>
          </p:cNvSpPr>
          <p:nvPr/>
        </p:nvSpPr>
        <p:spPr bwMode="auto">
          <a:xfrm>
            <a:off x="8361363" y="2528888"/>
            <a:ext cx="341312" cy="596900"/>
          </a:xfrm>
          <a:custGeom>
            <a:avLst/>
            <a:gdLst>
              <a:gd name="T0" fmla="*/ 209 w 215"/>
              <a:gd name="T1" fmla="*/ 294 h 376"/>
              <a:gd name="T2" fmla="*/ 195 w 215"/>
              <a:gd name="T3" fmla="*/ 282 h 376"/>
              <a:gd name="T4" fmla="*/ 178 w 215"/>
              <a:gd name="T5" fmla="*/ 268 h 376"/>
              <a:gd name="T6" fmla="*/ 159 w 215"/>
              <a:gd name="T7" fmla="*/ 250 h 376"/>
              <a:gd name="T8" fmla="*/ 139 w 215"/>
              <a:gd name="T9" fmla="*/ 231 h 376"/>
              <a:gd name="T10" fmla="*/ 119 w 215"/>
              <a:gd name="T11" fmla="*/ 210 h 376"/>
              <a:gd name="T12" fmla="*/ 100 w 215"/>
              <a:gd name="T13" fmla="*/ 191 h 376"/>
              <a:gd name="T14" fmla="*/ 84 w 215"/>
              <a:gd name="T15" fmla="*/ 171 h 376"/>
              <a:gd name="T16" fmla="*/ 71 w 215"/>
              <a:gd name="T17" fmla="*/ 153 h 376"/>
              <a:gd name="T18" fmla="*/ 59 w 215"/>
              <a:gd name="T19" fmla="*/ 134 h 376"/>
              <a:gd name="T20" fmla="*/ 50 w 215"/>
              <a:gd name="T21" fmla="*/ 114 h 376"/>
              <a:gd name="T22" fmla="*/ 44 w 215"/>
              <a:gd name="T23" fmla="*/ 93 h 376"/>
              <a:gd name="T24" fmla="*/ 43 w 215"/>
              <a:gd name="T25" fmla="*/ 72 h 376"/>
              <a:gd name="T26" fmla="*/ 47 w 215"/>
              <a:gd name="T27" fmla="*/ 51 h 376"/>
              <a:gd name="T28" fmla="*/ 57 w 215"/>
              <a:gd name="T29" fmla="*/ 30 h 376"/>
              <a:gd name="T30" fmla="*/ 75 w 215"/>
              <a:gd name="T31" fmla="*/ 10 h 376"/>
              <a:gd name="T32" fmla="*/ 80 w 215"/>
              <a:gd name="T33" fmla="*/ 2 h 376"/>
              <a:gd name="T34" fmla="*/ 67 w 215"/>
              <a:gd name="T35" fmla="*/ 9 h 376"/>
              <a:gd name="T36" fmla="*/ 56 w 215"/>
              <a:gd name="T37" fmla="*/ 19 h 376"/>
              <a:gd name="T38" fmla="*/ 47 w 215"/>
              <a:gd name="T39" fmla="*/ 29 h 376"/>
              <a:gd name="T40" fmla="*/ 39 w 215"/>
              <a:gd name="T41" fmla="*/ 41 h 376"/>
              <a:gd name="T42" fmla="*/ 32 w 215"/>
              <a:gd name="T43" fmla="*/ 52 h 376"/>
              <a:gd name="T44" fmla="*/ 27 w 215"/>
              <a:gd name="T45" fmla="*/ 62 h 376"/>
              <a:gd name="T46" fmla="*/ 23 w 215"/>
              <a:gd name="T47" fmla="*/ 70 h 376"/>
              <a:gd name="T48" fmla="*/ 19 w 215"/>
              <a:gd name="T49" fmla="*/ 77 h 376"/>
              <a:gd name="T50" fmla="*/ 15 w 215"/>
              <a:gd name="T51" fmla="*/ 86 h 376"/>
              <a:gd name="T52" fmla="*/ 10 w 215"/>
              <a:gd name="T53" fmla="*/ 98 h 376"/>
              <a:gd name="T54" fmla="*/ 6 w 215"/>
              <a:gd name="T55" fmla="*/ 112 h 376"/>
              <a:gd name="T56" fmla="*/ 2 w 215"/>
              <a:gd name="T57" fmla="*/ 130 h 376"/>
              <a:gd name="T58" fmla="*/ 0 w 215"/>
              <a:gd name="T59" fmla="*/ 150 h 376"/>
              <a:gd name="T60" fmla="*/ 0 w 215"/>
              <a:gd name="T61" fmla="*/ 173 h 376"/>
              <a:gd name="T62" fmla="*/ 3 w 215"/>
              <a:gd name="T63" fmla="*/ 199 h 376"/>
              <a:gd name="T64" fmla="*/ 11 w 215"/>
              <a:gd name="T65" fmla="*/ 226 h 376"/>
              <a:gd name="T66" fmla="*/ 21 w 215"/>
              <a:gd name="T67" fmla="*/ 253 h 376"/>
              <a:gd name="T68" fmla="*/ 32 w 215"/>
              <a:gd name="T69" fmla="*/ 277 h 376"/>
              <a:gd name="T70" fmla="*/ 44 w 215"/>
              <a:gd name="T71" fmla="*/ 299 h 376"/>
              <a:gd name="T72" fmla="*/ 56 w 215"/>
              <a:gd name="T73" fmla="*/ 319 h 376"/>
              <a:gd name="T74" fmla="*/ 66 w 215"/>
              <a:gd name="T75" fmla="*/ 338 h 376"/>
              <a:gd name="T76" fmla="*/ 75 w 215"/>
              <a:gd name="T77" fmla="*/ 354 h 376"/>
              <a:gd name="T78" fmla="*/ 80 w 215"/>
              <a:gd name="T79" fmla="*/ 369 h 376"/>
              <a:gd name="T80" fmla="*/ 89 w 215"/>
              <a:gd name="T81" fmla="*/ 369 h 376"/>
              <a:gd name="T82" fmla="*/ 104 w 215"/>
              <a:gd name="T83" fmla="*/ 358 h 376"/>
              <a:gd name="T84" fmla="*/ 120 w 215"/>
              <a:gd name="T85" fmla="*/ 348 h 376"/>
              <a:gd name="T86" fmla="*/ 136 w 215"/>
              <a:gd name="T87" fmla="*/ 339 h 376"/>
              <a:gd name="T88" fmla="*/ 152 w 215"/>
              <a:gd name="T89" fmla="*/ 331 h 376"/>
              <a:gd name="T90" fmla="*/ 167 w 215"/>
              <a:gd name="T91" fmla="*/ 324 h 376"/>
              <a:gd name="T92" fmla="*/ 179 w 215"/>
              <a:gd name="T93" fmla="*/ 318 h 376"/>
              <a:gd name="T94" fmla="*/ 190 w 215"/>
              <a:gd name="T95" fmla="*/ 314 h 376"/>
              <a:gd name="T96" fmla="*/ 197 w 215"/>
              <a:gd name="T97" fmla="*/ 311 h 376"/>
              <a:gd name="T98" fmla="*/ 202 w 215"/>
              <a:gd name="T99" fmla="*/ 309 h 376"/>
              <a:gd name="T100" fmla="*/ 207 w 215"/>
              <a:gd name="T101" fmla="*/ 306 h 376"/>
              <a:gd name="T102" fmla="*/ 210 w 215"/>
              <a:gd name="T103" fmla="*/ 304 h 376"/>
              <a:gd name="T104" fmla="*/ 212 w 215"/>
              <a:gd name="T105" fmla="*/ 302 h 376"/>
              <a:gd name="T106" fmla="*/ 213 w 215"/>
              <a:gd name="T107" fmla="*/ 300 h 376"/>
              <a:gd name="T108" fmla="*/ 214 w 215"/>
              <a:gd name="T109" fmla="*/ 29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376">
                <a:moveTo>
                  <a:pt x="214" y="298"/>
                </a:moveTo>
                <a:lnTo>
                  <a:pt x="209" y="294"/>
                </a:lnTo>
                <a:lnTo>
                  <a:pt x="203" y="289"/>
                </a:lnTo>
                <a:lnTo>
                  <a:pt x="195" y="282"/>
                </a:lnTo>
                <a:lnTo>
                  <a:pt x="187" y="275"/>
                </a:lnTo>
                <a:lnTo>
                  <a:pt x="178" y="268"/>
                </a:lnTo>
                <a:lnTo>
                  <a:pt x="169" y="259"/>
                </a:lnTo>
                <a:lnTo>
                  <a:pt x="159" y="250"/>
                </a:lnTo>
                <a:lnTo>
                  <a:pt x="149" y="240"/>
                </a:lnTo>
                <a:lnTo>
                  <a:pt x="139" y="231"/>
                </a:lnTo>
                <a:lnTo>
                  <a:pt x="129" y="221"/>
                </a:lnTo>
                <a:lnTo>
                  <a:pt x="119" y="210"/>
                </a:lnTo>
                <a:lnTo>
                  <a:pt x="109" y="200"/>
                </a:lnTo>
                <a:lnTo>
                  <a:pt x="100" y="191"/>
                </a:lnTo>
                <a:lnTo>
                  <a:pt x="92" y="181"/>
                </a:lnTo>
                <a:lnTo>
                  <a:pt x="84" y="171"/>
                </a:lnTo>
                <a:lnTo>
                  <a:pt x="77" y="163"/>
                </a:lnTo>
                <a:lnTo>
                  <a:pt x="71" y="153"/>
                </a:lnTo>
                <a:lnTo>
                  <a:pt x="65" y="144"/>
                </a:lnTo>
                <a:lnTo>
                  <a:pt x="59" y="134"/>
                </a:lnTo>
                <a:lnTo>
                  <a:pt x="54" y="124"/>
                </a:lnTo>
                <a:lnTo>
                  <a:pt x="50" y="114"/>
                </a:lnTo>
                <a:lnTo>
                  <a:pt x="46" y="104"/>
                </a:lnTo>
                <a:lnTo>
                  <a:pt x="44" y="93"/>
                </a:lnTo>
                <a:lnTo>
                  <a:pt x="43" y="83"/>
                </a:lnTo>
                <a:lnTo>
                  <a:pt x="43" y="72"/>
                </a:lnTo>
                <a:lnTo>
                  <a:pt x="44" y="62"/>
                </a:lnTo>
                <a:lnTo>
                  <a:pt x="47" y="51"/>
                </a:lnTo>
                <a:lnTo>
                  <a:pt x="51" y="41"/>
                </a:lnTo>
                <a:lnTo>
                  <a:pt x="57" y="30"/>
                </a:lnTo>
                <a:lnTo>
                  <a:pt x="65" y="20"/>
                </a:lnTo>
                <a:lnTo>
                  <a:pt x="75" y="10"/>
                </a:lnTo>
                <a:lnTo>
                  <a:pt x="88" y="0"/>
                </a:lnTo>
                <a:lnTo>
                  <a:pt x="80" y="2"/>
                </a:lnTo>
                <a:lnTo>
                  <a:pt x="74" y="6"/>
                </a:lnTo>
                <a:lnTo>
                  <a:pt x="67" y="9"/>
                </a:lnTo>
                <a:lnTo>
                  <a:pt x="62" y="14"/>
                </a:lnTo>
                <a:lnTo>
                  <a:pt x="56" y="19"/>
                </a:lnTo>
                <a:lnTo>
                  <a:pt x="51" y="24"/>
                </a:lnTo>
                <a:lnTo>
                  <a:pt x="47" y="29"/>
                </a:lnTo>
                <a:lnTo>
                  <a:pt x="43" y="35"/>
                </a:lnTo>
                <a:lnTo>
                  <a:pt x="39" y="41"/>
                </a:lnTo>
                <a:lnTo>
                  <a:pt x="35" y="46"/>
                </a:lnTo>
                <a:lnTo>
                  <a:pt x="32" y="52"/>
                </a:lnTo>
                <a:lnTo>
                  <a:pt x="29" y="57"/>
                </a:lnTo>
                <a:lnTo>
                  <a:pt x="27" y="62"/>
                </a:lnTo>
                <a:lnTo>
                  <a:pt x="25" y="66"/>
                </a:lnTo>
                <a:lnTo>
                  <a:pt x="23" y="70"/>
                </a:lnTo>
                <a:lnTo>
                  <a:pt x="21" y="73"/>
                </a:lnTo>
                <a:lnTo>
                  <a:pt x="19" y="77"/>
                </a:lnTo>
                <a:lnTo>
                  <a:pt x="17" y="81"/>
                </a:lnTo>
                <a:lnTo>
                  <a:pt x="15" y="86"/>
                </a:lnTo>
                <a:lnTo>
                  <a:pt x="13" y="91"/>
                </a:lnTo>
                <a:lnTo>
                  <a:pt x="10" y="98"/>
                </a:lnTo>
                <a:lnTo>
                  <a:pt x="8" y="105"/>
                </a:lnTo>
                <a:lnTo>
                  <a:pt x="6" y="112"/>
                </a:lnTo>
                <a:lnTo>
                  <a:pt x="4" y="121"/>
                </a:lnTo>
                <a:lnTo>
                  <a:pt x="2" y="130"/>
                </a:lnTo>
                <a:lnTo>
                  <a:pt x="1" y="140"/>
                </a:lnTo>
                <a:lnTo>
                  <a:pt x="0" y="150"/>
                </a:lnTo>
                <a:lnTo>
                  <a:pt x="0" y="161"/>
                </a:lnTo>
                <a:lnTo>
                  <a:pt x="0" y="173"/>
                </a:lnTo>
                <a:lnTo>
                  <a:pt x="1" y="186"/>
                </a:lnTo>
                <a:lnTo>
                  <a:pt x="3" y="199"/>
                </a:lnTo>
                <a:lnTo>
                  <a:pt x="6" y="213"/>
                </a:lnTo>
                <a:lnTo>
                  <a:pt x="11" y="226"/>
                </a:lnTo>
                <a:lnTo>
                  <a:pt x="15" y="240"/>
                </a:lnTo>
                <a:lnTo>
                  <a:pt x="21" y="253"/>
                </a:lnTo>
                <a:lnTo>
                  <a:pt x="26" y="265"/>
                </a:lnTo>
                <a:lnTo>
                  <a:pt x="32" y="277"/>
                </a:lnTo>
                <a:lnTo>
                  <a:pt x="38" y="288"/>
                </a:lnTo>
                <a:lnTo>
                  <a:pt x="44" y="299"/>
                </a:lnTo>
                <a:lnTo>
                  <a:pt x="50" y="309"/>
                </a:lnTo>
                <a:lnTo>
                  <a:pt x="56" y="319"/>
                </a:lnTo>
                <a:lnTo>
                  <a:pt x="61" y="329"/>
                </a:lnTo>
                <a:lnTo>
                  <a:pt x="66" y="338"/>
                </a:lnTo>
                <a:lnTo>
                  <a:pt x="71" y="346"/>
                </a:lnTo>
                <a:lnTo>
                  <a:pt x="75" y="354"/>
                </a:lnTo>
                <a:lnTo>
                  <a:pt x="78" y="362"/>
                </a:lnTo>
                <a:lnTo>
                  <a:pt x="80" y="369"/>
                </a:lnTo>
                <a:lnTo>
                  <a:pt x="81" y="375"/>
                </a:lnTo>
                <a:lnTo>
                  <a:pt x="89" y="369"/>
                </a:lnTo>
                <a:lnTo>
                  <a:pt x="96" y="364"/>
                </a:lnTo>
                <a:lnTo>
                  <a:pt x="104" y="358"/>
                </a:lnTo>
                <a:lnTo>
                  <a:pt x="112" y="353"/>
                </a:lnTo>
                <a:lnTo>
                  <a:pt x="120" y="348"/>
                </a:lnTo>
                <a:lnTo>
                  <a:pt x="128" y="343"/>
                </a:lnTo>
                <a:lnTo>
                  <a:pt x="136" y="339"/>
                </a:lnTo>
                <a:lnTo>
                  <a:pt x="144" y="334"/>
                </a:lnTo>
                <a:lnTo>
                  <a:pt x="152" y="331"/>
                </a:lnTo>
                <a:lnTo>
                  <a:pt x="160" y="327"/>
                </a:lnTo>
                <a:lnTo>
                  <a:pt x="167" y="324"/>
                </a:lnTo>
                <a:lnTo>
                  <a:pt x="173" y="321"/>
                </a:lnTo>
                <a:lnTo>
                  <a:pt x="179" y="318"/>
                </a:lnTo>
                <a:lnTo>
                  <a:pt x="185" y="316"/>
                </a:lnTo>
                <a:lnTo>
                  <a:pt x="190" y="314"/>
                </a:lnTo>
                <a:lnTo>
                  <a:pt x="194" y="313"/>
                </a:lnTo>
                <a:lnTo>
                  <a:pt x="197" y="311"/>
                </a:lnTo>
                <a:lnTo>
                  <a:pt x="200" y="310"/>
                </a:lnTo>
                <a:lnTo>
                  <a:pt x="202" y="309"/>
                </a:lnTo>
                <a:lnTo>
                  <a:pt x="205" y="308"/>
                </a:lnTo>
                <a:lnTo>
                  <a:pt x="207" y="306"/>
                </a:lnTo>
                <a:lnTo>
                  <a:pt x="208" y="305"/>
                </a:lnTo>
                <a:lnTo>
                  <a:pt x="210" y="304"/>
                </a:lnTo>
                <a:lnTo>
                  <a:pt x="211" y="303"/>
                </a:lnTo>
                <a:lnTo>
                  <a:pt x="212" y="302"/>
                </a:lnTo>
                <a:lnTo>
                  <a:pt x="213" y="301"/>
                </a:lnTo>
                <a:lnTo>
                  <a:pt x="213" y="300"/>
                </a:lnTo>
                <a:lnTo>
                  <a:pt x="214" y="299"/>
                </a:lnTo>
                <a:lnTo>
                  <a:pt x="214" y="298"/>
                </a:lnTo>
              </a:path>
            </a:pathLst>
          </a:custGeom>
          <a:solidFill>
            <a:srgbClr val="EAEAE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7" name="Freeform 63">
            <a:extLst>
              <a:ext uri="{FF2B5EF4-FFF2-40B4-BE49-F238E27FC236}">
                <a16:creationId xmlns:a16="http://schemas.microsoft.com/office/drawing/2014/main" id="{7F96A59B-9B66-764F-A05D-4F5DC67F7C9D}"/>
              </a:ext>
            </a:extLst>
          </p:cNvPr>
          <p:cNvSpPr>
            <a:spLocks/>
          </p:cNvSpPr>
          <p:nvPr/>
        </p:nvSpPr>
        <p:spPr bwMode="auto">
          <a:xfrm>
            <a:off x="8447089" y="2995614"/>
            <a:ext cx="28575" cy="187325"/>
          </a:xfrm>
          <a:custGeom>
            <a:avLst/>
            <a:gdLst>
              <a:gd name="T0" fmla="*/ 12 w 18"/>
              <a:gd name="T1" fmla="*/ 114 h 118"/>
              <a:gd name="T2" fmla="*/ 10 w 18"/>
              <a:gd name="T3" fmla="*/ 108 h 118"/>
              <a:gd name="T4" fmla="*/ 9 w 18"/>
              <a:gd name="T5" fmla="*/ 104 h 118"/>
              <a:gd name="T6" fmla="*/ 7 w 18"/>
              <a:gd name="T7" fmla="*/ 99 h 118"/>
              <a:gd name="T8" fmla="*/ 6 w 18"/>
              <a:gd name="T9" fmla="*/ 96 h 118"/>
              <a:gd name="T10" fmla="*/ 5 w 18"/>
              <a:gd name="T11" fmla="*/ 92 h 118"/>
              <a:gd name="T12" fmla="*/ 4 w 18"/>
              <a:gd name="T13" fmla="*/ 89 h 118"/>
              <a:gd name="T14" fmla="*/ 4 w 18"/>
              <a:gd name="T15" fmla="*/ 88 h 118"/>
              <a:gd name="T16" fmla="*/ 2 w 18"/>
              <a:gd name="T17" fmla="*/ 85 h 118"/>
              <a:gd name="T18" fmla="*/ 1 w 18"/>
              <a:gd name="T19" fmla="*/ 79 h 118"/>
              <a:gd name="T20" fmla="*/ 1 w 18"/>
              <a:gd name="T21" fmla="*/ 71 h 118"/>
              <a:gd name="T22" fmla="*/ 1 w 18"/>
              <a:gd name="T23" fmla="*/ 62 h 118"/>
              <a:gd name="T24" fmla="*/ 1 w 18"/>
              <a:gd name="T25" fmla="*/ 52 h 118"/>
              <a:gd name="T26" fmla="*/ 1 w 18"/>
              <a:gd name="T27" fmla="*/ 42 h 118"/>
              <a:gd name="T28" fmla="*/ 1 w 18"/>
              <a:gd name="T29" fmla="*/ 31 h 118"/>
              <a:gd name="T30" fmla="*/ 1 w 18"/>
              <a:gd name="T31" fmla="*/ 21 h 118"/>
              <a:gd name="T32" fmla="*/ 0 w 18"/>
              <a:gd name="T33" fmla="*/ 11 h 118"/>
              <a:gd name="T34" fmla="*/ 0 w 18"/>
              <a:gd name="T35" fmla="*/ 5 h 118"/>
              <a:gd name="T36" fmla="*/ 1 w 18"/>
              <a:gd name="T37" fmla="*/ 1 h 118"/>
              <a:gd name="T38" fmla="*/ 2 w 18"/>
              <a:gd name="T39" fmla="*/ 0 h 118"/>
              <a:gd name="T40" fmla="*/ 4 w 18"/>
              <a:gd name="T41" fmla="*/ 1 h 118"/>
              <a:gd name="T42" fmla="*/ 6 w 18"/>
              <a:gd name="T43" fmla="*/ 3 h 118"/>
              <a:gd name="T44" fmla="*/ 7 w 18"/>
              <a:gd name="T45" fmla="*/ 5 h 118"/>
              <a:gd name="T46" fmla="*/ 9 w 18"/>
              <a:gd name="T47" fmla="*/ 9 h 118"/>
              <a:gd name="T48" fmla="*/ 10 w 18"/>
              <a:gd name="T49" fmla="*/ 11 h 118"/>
              <a:gd name="T50" fmla="*/ 12 w 18"/>
              <a:gd name="T51" fmla="*/ 15 h 118"/>
              <a:gd name="T52" fmla="*/ 13 w 18"/>
              <a:gd name="T53" fmla="*/ 20 h 118"/>
              <a:gd name="T54" fmla="*/ 14 w 18"/>
              <a:gd name="T55" fmla="*/ 25 h 118"/>
              <a:gd name="T56" fmla="*/ 15 w 18"/>
              <a:gd name="T57" fmla="*/ 30 h 118"/>
              <a:gd name="T58" fmla="*/ 16 w 18"/>
              <a:gd name="T59" fmla="*/ 37 h 118"/>
              <a:gd name="T60" fmla="*/ 16 w 18"/>
              <a:gd name="T61" fmla="*/ 46 h 118"/>
              <a:gd name="T62" fmla="*/ 15 w 18"/>
              <a:gd name="T63" fmla="*/ 54 h 118"/>
              <a:gd name="T64" fmla="*/ 13 w 18"/>
              <a:gd name="T65" fmla="*/ 64 h 118"/>
              <a:gd name="T66" fmla="*/ 13 w 18"/>
              <a:gd name="T67" fmla="*/ 73 h 118"/>
              <a:gd name="T68" fmla="*/ 13 w 18"/>
              <a:gd name="T69" fmla="*/ 81 h 118"/>
              <a:gd name="T70" fmla="*/ 13 w 18"/>
              <a:gd name="T71" fmla="*/ 88 h 118"/>
              <a:gd name="T72" fmla="*/ 13 w 18"/>
              <a:gd name="T73" fmla="*/ 95 h 118"/>
              <a:gd name="T74" fmla="*/ 14 w 18"/>
              <a:gd name="T75" fmla="*/ 102 h 118"/>
              <a:gd name="T76" fmla="*/ 15 w 18"/>
              <a:gd name="T77" fmla="*/ 107 h 118"/>
              <a:gd name="T78" fmla="*/ 16 w 18"/>
              <a:gd name="T79" fmla="*/ 112 h 118"/>
              <a:gd name="T80" fmla="*/ 13 w 18"/>
              <a:gd name="T8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18">
                <a:moveTo>
                  <a:pt x="13" y="117"/>
                </a:moveTo>
                <a:lnTo>
                  <a:pt x="12" y="114"/>
                </a:lnTo>
                <a:lnTo>
                  <a:pt x="11" y="111"/>
                </a:lnTo>
                <a:lnTo>
                  <a:pt x="10" y="108"/>
                </a:lnTo>
                <a:lnTo>
                  <a:pt x="10" y="106"/>
                </a:lnTo>
                <a:lnTo>
                  <a:pt x="9" y="104"/>
                </a:lnTo>
                <a:lnTo>
                  <a:pt x="8" y="102"/>
                </a:lnTo>
                <a:lnTo>
                  <a:pt x="7" y="99"/>
                </a:lnTo>
                <a:lnTo>
                  <a:pt x="7" y="97"/>
                </a:lnTo>
                <a:lnTo>
                  <a:pt x="6" y="96"/>
                </a:lnTo>
                <a:lnTo>
                  <a:pt x="6" y="94"/>
                </a:lnTo>
                <a:lnTo>
                  <a:pt x="5" y="92"/>
                </a:lnTo>
                <a:lnTo>
                  <a:pt x="4" y="91"/>
                </a:lnTo>
                <a:lnTo>
                  <a:pt x="4" y="89"/>
                </a:lnTo>
                <a:lnTo>
                  <a:pt x="4" y="88"/>
                </a:lnTo>
                <a:lnTo>
                  <a:pt x="4" y="88"/>
                </a:lnTo>
                <a:lnTo>
                  <a:pt x="3" y="87"/>
                </a:lnTo>
                <a:lnTo>
                  <a:pt x="2" y="85"/>
                </a:lnTo>
                <a:lnTo>
                  <a:pt x="1" y="82"/>
                </a:lnTo>
                <a:lnTo>
                  <a:pt x="1" y="79"/>
                </a:lnTo>
                <a:lnTo>
                  <a:pt x="1" y="75"/>
                </a:lnTo>
                <a:lnTo>
                  <a:pt x="1" y="71"/>
                </a:lnTo>
                <a:lnTo>
                  <a:pt x="1" y="67"/>
                </a:lnTo>
                <a:lnTo>
                  <a:pt x="1" y="62"/>
                </a:lnTo>
                <a:lnTo>
                  <a:pt x="1" y="57"/>
                </a:lnTo>
                <a:lnTo>
                  <a:pt x="1" y="52"/>
                </a:lnTo>
                <a:lnTo>
                  <a:pt x="1" y="47"/>
                </a:lnTo>
                <a:lnTo>
                  <a:pt x="1" y="42"/>
                </a:lnTo>
                <a:lnTo>
                  <a:pt x="1" y="36"/>
                </a:lnTo>
                <a:lnTo>
                  <a:pt x="1" y="31"/>
                </a:lnTo>
                <a:lnTo>
                  <a:pt x="1" y="26"/>
                </a:lnTo>
                <a:lnTo>
                  <a:pt x="1" y="21"/>
                </a:lnTo>
                <a:lnTo>
                  <a:pt x="0" y="15"/>
                </a:lnTo>
                <a:lnTo>
                  <a:pt x="0" y="11"/>
                </a:lnTo>
                <a:lnTo>
                  <a:pt x="0" y="8"/>
                </a:lnTo>
                <a:lnTo>
                  <a:pt x="0" y="5"/>
                </a:lnTo>
                <a:lnTo>
                  <a:pt x="1" y="3"/>
                </a:lnTo>
                <a:lnTo>
                  <a:pt x="1" y="1"/>
                </a:lnTo>
                <a:lnTo>
                  <a:pt x="1" y="0"/>
                </a:lnTo>
                <a:lnTo>
                  <a:pt x="2" y="0"/>
                </a:lnTo>
                <a:lnTo>
                  <a:pt x="3" y="0"/>
                </a:lnTo>
                <a:lnTo>
                  <a:pt x="4" y="1"/>
                </a:lnTo>
                <a:lnTo>
                  <a:pt x="4" y="1"/>
                </a:lnTo>
                <a:lnTo>
                  <a:pt x="6" y="3"/>
                </a:lnTo>
                <a:lnTo>
                  <a:pt x="7" y="4"/>
                </a:lnTo>
                <a:lnTo>
                  <a:pt x="7" y="5"/>
                </a:lnTo>
                <a:lnTo>
                  <a:pt x="8" y="7"/>
                </a:lnTo>
                <a:lnTo>
                  <a:pt x="9" y="9"/>
                </a:lnTo>
                <a:lnTo>
                  <a:pt x="10" y="10"/>
                </a:lnTo>
                <a:lnTo>
                  <a:pt x="10" y="11"/>
                </a:lnTo>
                <a:lnTo>
                  <a:pt x="11" y="13"/>
                </a:lnTo>
                <a:lnTo>
                  <a:pt x="12" y="15"/>
                </a:lnTo>
                <a:lnTo>
                  <a:pt x="13" y="18"/>
                </a:lnTo>
                <a:lnTo>
                  <a:pt x="13" y="20"/>
                </a:lnTo>
                <a:lnTo>
                  <a:pt x="14" y="23"/>
                </a:lnTo>
                <a:lnTo>
                  <a:pt x="14" y="25"/>
                </a:lnTo>
                <a:lnTo>
                  <a:pt x="15" y="28"/>
                </a:lnTo>
                <a:lnTo>
                  <a:pt x="15" y="30"/>
                </a:lnTo>
                <a:lnTo>
                  <a:pt x="16" y="34"/>
                </a:lnTo>
                <a:lnTo>
                  <a:pt x="16" y="37"/>
                </a:lnTo>
                <a:lnTo>
                  <a:pt x="16" y="41"/>
                </a:lnTo>
                <a:lnTo>
                  <a:pt x="16" y="46"/>
                </a:lnTo>
                <a:lnTo>
                  <a:pt x="15" y="49"/>
                </a:lnTo>
                <a:lnTo>
                  <a:pt x="15" y="54"/>
                </a:lnTo>
                <a:lnTo>
                  <a:pt x="14" y="59"/>
                </a:lnTo>
                <a:lnTo>
                  <a:pt x="13" y="64"/>
                </a:lnTo>
                <a:lnTo>
                  <a:pt x="13" y="68"/>
                </a:lnTo>
                <a:lnTo>
                  <a:pt x="13" y="73"/>
                </a:lnTo>
                <a:lnTo>
                  <a:pt x="13" y="77"/>
                </a:lnTo>
                <a:lnTo>
                  <a:pt x="13" y="81"/>
                </a:lnTo>
                <a:lnTo>
                  <a:pt x="13" y="85"/>
                </a:lnTo>
                <a:lnTo>
                  <a:pt x="13" y="88"/>
                </a:lnTo>
                <a:lnTo>
                  <a:pt x="13" y="92"/>
                </a:lnTo>
                <a:lnTo>
                  <a:pt x="13" y="95"/>
                </a:lnTo>
                <a:lnTo>
                  <a:pt x="13" y="99"/>
                </a:lnTo>
                <a:lnTo>
                  <a:pt x="14" y="102"/>
                </a:lnTo>
                <a:lnTo>
                  <a:pt x="14" y="105"/>
                </a:lnTo>
                <a:lnTo>
                  <a:pt x="15" y="107"/>
                </a:lnTo>
                <a:lnTo>
                  <a:pt x="16" y="110"/>
                </a:lnTo>
                <a:lnTo>
                  <a:pt x="16" y="112"/>
                </a:lnTo>
                <a:lnTo>
                  <a:pt x="17" y="115"/>
                </a:lnTo>
                <a:lnTo>
                  <a:pt x="13" y="1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8" name="Freeform 64">
            <a:extLst>
              <a:ext uri="{FF2B5EF4-FFF2-40B4-BE49-F238E27FC236}">
                <a16:creationId xmlns:a16="http://schemas.microsoft.com/office/drawing/2014/main" id="{D0EF7CBF-5A6C-8341-BA2D-A545FECFAA45}"/>
              </a:ext>
            </a:extLst>
          </p:cNvPr>
          <p:cNvSpPr>
            <a:spLocks/>
          </p:cNvSpPr>
          <p:nvPr/>
        </p:nvSpPr>
        <p:spPr bwMode="auto">
          <a:xfrm>
            <a:off x="8447088" y="2995613"/>
            <a:ext cx="38100" cy="196850"/>
          </a:xfrm>
          <a:custGeom>
            <a:avLst/>
            <a:gdLst>
              <a:gd name="T0" fmla="*/ 16 w 24"/>
              <a:gd name="T1" fmla="*/ 120 h 124"/>
              <a:gd name="T2" fmla="*/ 14 w 24"/>
              <a:gd name="T3" fmla="*/ 114 h 124"/>
              <a:gd name="T4" fmla="*/ 12 w 24"/>
              <a:gd name="T5" fmla="*/ 109 h 124"/>
              <a:gd name="T6" fmla="*/ 10 w 24"/>
              <a:gd name="T7" fmla="*/ 104 h 124"/>
              <a:gd name="T8" fmla="*/ 8 w 24"/>
              <a:gd name="T9" fmla="*/ 101 h 124"/>
              <a:gd name="T10" fmla="*/ 7 w 24"/>
              <a:gd name="T11" fmla="*/ 97 h 124"/>
              <a:gd name="T12" fmla="*/ 6 w 24"/>
              <a:gd name="T13" fmla="*/ 94 h 124"/>
              <a:gd name="T14" fmla="*/ 5 w 24"/>
              <a:gd name="T15" fmla="*/ 92 h 124"/>
              <a:gd name="T16" fmla="*/ 3 w 24"/>
              <a:gd name="T17" fmla="*/ 89 h 124"/>
              <a:gd name="T18" fmla="*/ 1 w 24"/>
              <a:gd name="T19" fmla="*/ 83 h 124"/>
              <a:gd name="T20" fmla="*/ 1 w 24"/>
              <a:gd name="T21" fmla="*/ 75 h 124"/>
              <a:gd name="T22" fmla="*/ 1 w 24"/>
              <a:gd name="T23" fmla="*/ 65 h 124"/>
              <a:gd name="T24" fmla="*/ 1 w 24"/>
              <a:gd name="T25" fmla="*/ 55 h 124"/>
              <a:gd name="T26" fmla="*/ 1 w 24"/>
              <a:gd name="T27" fmla="*/ 44 h 124"/>
              <a:gd name="T28" fmla="*/ 2 w 24"/>
              <a:gd name="T29" fmla="*/ 33 h 124"/>
              <a:gd name="T30" fmla="*/ 1 w 24"/>
              <a:gd name="T31" fmla="*/ 22 h 124"/>
              <a:gd name="T32" fmla="*/ 0 w 24"/>
              <a:gd name="T33" fmla="*/ 12 h 124"/>
              <a:gd name="T34" fmla="*/ 0 w 24"/>
              <a:gd name="T35" fmla="*/ 5 h 124"/>
              <a:gd name="T36" fmla="*/ 1 w 24"/>
              <a:gd name="T37" fmla="*/ 1 h 124"/>
              <a:gd name="T38" fmla="*/ 3 w 24"/>
              <a:gd name="T39" fmla="*/ 0 h 124"/>
              <a:gd name="T40" fmla="*/ 5 w 24"/>
              <a:gd name="T41" fmla="*/ 1 h 124"/>
              <a:gd name="T42" fmla="*/ 8 w 24"/>
              <a:gd name="T43" fmla="*/ 3 h 124"/>
              <a:gd name="T44" fmla="*/ 10 w 24"/>
              <a:gd name="T45" fmla="*/ 5 h 124"/>
              <a:gd name="T46" fmla="*/ 12 w 24"/>
              <a:gd name="T47" fmla="*/ 9 h 124"/>
              <a:gd name="T48" fmla="*/ 14 w 24"/>
              <a:gd name="T49" fmla="*/ 12 h 124"/>
              <a:gd name="T50" fmla="*/ 16 w 24"/>
              <a:gd name="T51" fmla="*/ 16 h 124"/>
              <a:gd name="T52" fmla="*/ 18 w 24"/>
              <a:gd name="T53" fmla="*/ 21 h 124"/>
              <a:gd name="T54" fmla="*/ 19 w 24"/>
              <a:gd name="T55" fmla="*/ 26 h 124"/>
              <a:gd name="T56" fmla="*/ 20 w 24"/>
              <a:gd name="T57" fmla="*/ 32 h 124"/>
              <a:gd name="T58" fmla="*/ 21 w 24"/>
              <a:gd name="T59" fmla="*/ 39 h 124"/>
              <a:gd name="T60" fmla="*/ 21 w 24"/>
              <a:gd name="T61" fmla="*/ 48 h 124"/>
              <a:gd name="T62" fmla="*/ 20 w 24"/>
              <a:gd name="T63" fmla="*/ 57 h 124"/>
              <a:gd name="T64" fmla="*/ 18 w 24"/>
              <a:gd name="T65" fmla="*/ 67 h 124"/>
              <a:gd name="T66" fmla="*/ 17 w 24"/>
              <a:gd name="T67" fmla="*/ 77 h 124"/>
              <a:gd name="T68" fmla="*/ 17 w 24"/>
              <a:gd name="T69" fmla="*/ 85 h 124"/>
              <a:gd name="T70" fmla="*/ 17 w 24"/>
              <a:gd name="T71" fmla="*/ 93 h 124"/>
              <a:gd name="T72" fmla="*/ 18 w 24"/>
              <a:gd name="T73" fmla="*/ 100 h 124"/>
              <a:gd name="T74" fmla="*/ 19 w 24"/>
              <a:gd name="T75" fmla="*/ 107 h 124"/>
              <a:gd name="T76" fmla="*/ 20 w 24"/>
              <a:gd name="T77" fmla="*/ 113 h 124"/>
              <a:gd name="T78" fmla="*/ 22 w 24"/>
              <a:gd name="T79"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24">
                <a:moveTo>
                  <a:pt x="17" y="123"/>
                </a:moveTo>
                <a:lnTo>
                  <a:pt x="16" y="120"/>
                </a:lnTo>
                <a:lnTo>
                  <a:pt x="15" y="117"/>
                </a:lnTo>
                <a:lnTo>
                  <a:pt x="14" y="114"/>
                </a:lnTo>
                <a:lnTo>
                  <a:pt x="13" y="111"/>
                </a:lnTo>
                <a:lnTo>
                  <a:pt x="12" y="109"/>
                </a:lnTo>
                <a:lnTo>
                  <a:pt x="11" y="107"/>
                </a:lnTo>
                <a:lnTo>
                  <a:pt x="10" y="104"/>
                </a:lnTo>
                <a:lnTo>
                  <a:pt x="9" y="102"/>
                </a:lnTo>
                <a:lnTo>
                  <a:pt x="8" y="101"/>
                </a:lnTo>
                <a:lnTo>
                  <a:pt x="8" y="99"/>
                </a:lnTo>
                <a:lnTo>
                  <a:pt x="7" y="97"/>
                </a:lnTo>
                <a:lnTo>
                  <a:pt x="6" y="96"/>
                </a:lnTo>
                <a:lnTo>
                  <a:pt x="6" y="94"/>
                </a:lnTo>
                <a:lnTo>
                  <a:pt x="5" y="93"/>
                </a:lnTo>
                <a:lnTo>
                  <a:pt x="5" y="92"/>
                </a:lnTo>
                <a:lnTo>
                  <a:pt x="4" y="91"/>
                </a:lnTo>
                <a:lnTo>
                  <a:pt x="3" y="89"/>
                </a:lnTo>
                <a:lnTo>
                  <a:pt x="2" y="86"/>
                </a:lnTo>
                <a:lnTo>
                  <a:pt x="1" y="83"/>
                </a:lnTo>
                <a:lnTo>
                  <a:pt x="1" y="79"/>
                </a:lnTo>
                <a:lnTo>
                  <a:pt x="1" y="75"/>
                </a:lnTo>
                <a:lnTo>
                  <a:pt x="1" y="70"/>
                </a:lnTo>
                <a:lnTo>
                  <a:pt x="1" y="65"/>
                </a:lnTo>
                <a:lnTo>
                  <a:pt x="1" y="60"/>
                </a:lnTo>
                <a:lnTo>
                  <a:pt x="1" y="55"/>
                </a:lnTo>
                <a:lnTo>
                  <a:pt x="1" y="49"/>
                </a:lnTo>
                <a:lnTo>
                  <a:pt x="1" y="44"/>
                </a:lnTo>
                <a:lnTo>
                  <a:pt x="2" y="38"/>
                </a:lnTo>
                <a:lnTo>
                  <a:pt x="2" y="33"/>
                </a:lnTo>
                <a:lnTo>
                  <a:pt x="1" y="27"/>
                </a:lnTo>
                <a:lnTo>
                  <a:pt x="1" y="22"/>
                </a:lnTo>
                <a:lnTo>
                  <a:pt x="0" y="16"/>
                </a:lnTo>
                <a:lnTo>
                  <a:pt x="0" y="12"/>
                </a:lnTo>
                <a:lnTo>
                  <a:pt x="0" y="8"/>
                </a:lnTo>
                <a:lnTo>
                  <a:pt x="0" y="5"/>
                </a:lnTo>
                <a:lnTo>
                  <a:pt x="1" y="3"/>
                </a:lnTo>
                <a:lnTo>
                  <a:pt x="1" y="1"/>
                </a:lnTo>
                <a:lnTo>
                  <a:pt x="2" y="0"/>
                </a:lnTo>
                <a:lnTo>
                  <a:pt x="3" y="0"/>
                </a:lnTo>
                <a:lnTo>
                  <a:pt x="4" y="0"/>
                </a:lnTo>
                <a:lnTo>
                  <a:pt x="5" y="1"/>
                </a:lnTo>
                <a:lnTo>
                  <a:pt x="6" y="1"/>
                </a:lnTo>
                <a:lnTo>
                  <a:pt x="8" y="3"/>
                </a:lnTo>
                <a:lnTo>
                  <a:pt x="9" y="4"/>
                </a:lnTo>
                <a:lnTo>
                  <a:pt x="10" y="5"/>
                </a:lnTo>
                <a:lnTo>
                  <a:pt x="11" y="7"/>
                </a:lnTo>
                <a:lnTo>
                  <a:pt x="12" y="9"/>
                </a:lnTo>
                <a:lnTo>
                  <a:pt x="13" y="10"/>
                </a:lnTo>
                <a:lnTo>
                  <a:pt x="14" y="12"/>
                </a:lnTo>
                <a:lnTo>
                  <a:pt x="15" y="14"/>
                </a:lnTo>
                <a:lnTo>
                  <a:pt x="16" y="16"/>
                </a:lnTo>
                <a:lnTo>
                  <a:pt x="17" y="19"/>
                </a:lnTo>
                <a:lnTo>
                  <a:pt x="18" y="21"/>
                </a:lnTo>
                <a:lnTo>
                  <a:pt x="19" y="24"/>
                </a:lnTo>
                <a:lnTo>
                  <a:pt x="19" y="26"/>
                </a:lnTo>
                <a:lnTo>
                  <a:pt x="20" y="29"/>
                </a:lnTo>
                <a:lnTo>
                  <a:pt x="20" y="32"/>
                </a:lnTo>
                <a:lnTo>
                  <a:pt x="21" y="36"/>
                </a:lnTo>
                <a:lnTo>
                  <a:pt x="21" y="39"/>
                </a:lnTo>
                <a:lnTo>
                  <a:pt x="21" y="43"/>
                </a:lnTo>
                <a:lnTo>
                  <a:pt x="21" y="48"/>
                </a:lnTo>
                <a:lnTo>
                  <a:pt x="20" y="52"/>
                </a:lnTo>
                <a:lnTo>
                  <a:pt x="20" y="57"/>
                </a:lnTo>
                <a:lnTo>
                  <a:pt x="19" y="62"/>
                </a:lnTo>
                <a:lnTo>
                  <a:pt x="18" y="67"/>
                </a:lnTo>
                <a:lnTo>
                  <a:pt x="18" y="72"/>
                </a:lnTo>
                <a:lnTo>
                  <a:pt x="17" y="77"/>
                </a:lnTo>
                <a:lnTo>
                  <a:pt x="17" y="81"/>
                </a:lnTo>
                <a:lnTo>
                  <a:pt x="17" y="85"/>
                </a:lnTo>
                <a:lnTo>
                  <a:pt x="17" y="89"/>
                </a:lnTo>
                <a:lnTo>
                  <a:pt x="17" y="93"/>
                </a:lnTo>
                <a:lnTo>
                  <a:pt x="17" y="97"/>
                </a:lnTo>
                <a:lnTo>
                  <a:pt x="18" y="100"/>
                </a:lnTo>
                <a:lnTo>
                  <a:pt x="18" y="104"/>
                </a:lnTo>
                <a:lnTo>
                  <a:pt x="19" y="107"/>
                </a:lnTo>
                <a:lnTo>
                  <a:pt x="19" y="110"/>
                </a:lnTo>
                <a:lnTo>
                  <a:pt x="20" y="113"/>
                </a:lnTo>
                <a:lnTo>
                  <a:pt x="21" y="116"/>
                </a:lnTo>
                <a:lnTo>
                  <a:pt x="22" y="118"/>
                </a:lnTo>
                <a:lnTo>
                  <a:pt x="23" y="12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09" name="Freeform 65">
            <a:extLst>
              <a:ext uri="{FF2B5EF4-FFF2-40B4-BE49-F238E27FC236}">
                <a16:creationId xmlns:a16="http://schemas.microsoft.com/office/drawing/2014/main" id="{F1491223-F41D-2F47-B54C-40292AAC596E}"/>
              </a:ext>
            </a:extLst>
          </p:cNvPr>
          <p:cNvSpPr>
            <a:spLocks/>
          </p:cNvSpPr>
          <p:nvPr/>
        </p:nvSpPr>
        <p:spPr bwMode="auto">
          <a:xfrm>
            <a:off x="8701088" y="2949575"/>
            <a:ext cx="125412" cy="190500"/>
          </a:xfrm>
          <a:custGeom>
            <a:avLst/>
            <a:gdLst>
              <a:gd name="T0" fmla="*/ 76 w 79"/>
              <a:gd name="T1" fmla="*/ 116 h 120"/>
              <a:gd name="T2" fmla="*/ 72 w 79"/>
              <a:gd name="T3" fmla="*/ 109 h 120"/>
              <a:gd name="T4" fmla="*/ 64 w 79"/>
              <a:gd name="T5" fmla="*/ 97 h 120"/>
              <a:gd name="T6" fmla="*/ 54 w 79"/>
              <a:gd name="T7" fmla="*/ 84 h 120"/>
              <a:gd name="T8" fmla="*/ 43 w 79"/>
              <a:gd name="T9" fmla="*/ 69 h 120"/>
              <a:gd name="T10" fmla="*/ 31 w 79"/>
              <a:gd name="T11" fmla="*/ 56 h 120"/>
              <a:gd name="T12" fmla="*/ 18 w 79"/>
              <a:gd name="T13" fmla="*/ 44 h 120"/>
              <a:gd name="T14" fmla="*/ 6 w 79"/>
              <a:gd name="T15" fmla="*/ 34 h 120"/>
              <a:gd name="T16" fmla="*/ 2 w 79"/>
              <a:gd name="T17" fmla="*/ 31 h 120"/>
              <a:gd name="T18" fmla="*/ 5 w 79"/>
              <a:gd name="T19" fmla="*/ 30 h 120"/>
              <a:gd name="T20" fmla="*/ 10 w 79"/>
              <a:gd name="T21" fmla="*/ 27 h 120"/>
              <a:gd name="T22" fmla="*/ 16 w 79"/>
              <a:gd name="T23" fmla="*/ 23 h 120"/>
              <a:gd name="T24" fmla="*/ 22 w 79"/>
              <a:gd name="T25" fmla="*/ 17 h 120"/>
              <a:gd name="T26" fmla="*/ 29 w 79"/>
              <a:gd name="T27" fmla="*/ 12 h 120"/>
              <a:gd name="T28" fmla="*/ 34 w 79"/>
              <a:gd name="T29" fmla="*/ 7 h 120"/>
              <a:gd name="T30" fmla="*/ 39 w 79"/>
              <a:gd name="T31" fmla="*/ 2 h 120"/>
              <a:gd name="T32" fmla="*/ 39 w 79"/>
              <a:gd name="T33" fmla="*/ 4 h 120"/>
              <a:gd name="T34" fmla="*/ 35 w 79"/>
              <a:gd name="T35" fmla="*/ 10 h 120"/>
              <a:gd name="T36" fmla="*/ 31 w 79"/>
              <a:gd name="T37" fmla="*/ 16 h 120"/>
              <a:gd name="T38" fmla="*/ 26 w 79"/>
              <a:gd name="T39" fmla="*/ 21 h 120"/>
              <a:gd name="T40" fmla="*/ 22 w 79"/>
              <a:gd name="T41" fmla="*/ 24 h 120"/>
              <a:gd name="T42" fmla="*/ 19 w 79"/>
              <a:gd name="T43" fmla="*/ 28 h 120"/>
              <a:gd name="T44" fmla="*/ 17 w 79"/>
              <a:gd name="T45" fmla="*/ 30 h 120"/>
              <a:gd name="T46" fmla="*/ 16 w 79"/>
              <a:gd name="T47" fmla="*/ 32 h 120"/>
              <a:gd name="T48" fmla="*/ 17 w 79"/>
              <a:gd name="T49" fmla="*/ 35 h 120"/>
              <a:gd name="T50" fmla="*/ 20 w 79"/>
              <a:gd name="T51" fmla="*/ 40 h 120"/>
              <a:gd name="T52" fmla="*/ 27 w 79"/>
              <a:gd name="T53" fmla="*/ 47 h 120"/>
              <a:gd name="T54" fmla="*/ 35 w 79"/>
              <a:gd name="T55" fmla="*/ 56 h 120"/>
              <a:gd name="T56" fmla="*/ 46 w 79"/>
              <a:gd name="T57" fmla="*/ 68 h 120"/>
              <a:gd name="T58" fmla="*/ 55 w 79"/>
              <a:gd name="T59" fmla="*/ 81 h 120"/>
              <a:gd name="T60" fmla="*/ 65 w 79"/>
              <a:gd name="T61" fmla="*/ 95 h 120"/>
              <a:gd name="T62" fmla="*/ 73 w 79"/>
              <a:gd name="T63" fmla="*/ 1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120">
                <a:moveTo>
                  <a:pt x="78" y="119"/>
                </a:moveTo>
                <a:lnTo>
                  <a:pt x="76" y="116"/>
                </a:lnTo>
                <a:lnTo>
                  <a:pt x="74" y="112"/>
                </a:lnTo>
                <a:lnTo>
                  <a:pt x="72" y="109"/>
                </a:lnTo>
                <a:lnTo>
                  <a:pt x="68" y="103"/>
                </a:lnTo>
                <a:lnTo>
                  <a:pt x="64" y="97"/>
                </a:lnTo>
                <a:lnTo>
                  <a:pt x="59" y="90"/>
                </a:lnTo>
                <a:lnTo>
                  <a:pt x="54" y="84"/>
                </a:lnTo>
                <a:lnTo>
                  <a:pt x="48" y="76"/>
                </a:lnTo>
                <a:lnTo>
                  <a:pt x="43" y="69"/>
                </a:lnTo>
                <a:lnTo>
                  <a:pt x="36" y="63"/>
                </a:lnTo>
                <a:lnTo>
                  <a:pt x="31" y="56"/>
                </a:lnTo>
                <a:lnTo>
                  <a:pt x="24" y="50"/>
                </a:lnTo>
                <a:lnTo>
                  <a:pt x="18" y="44"/>
                </a:lnTo>
                <a:lnTo>
                  <a:pt x="12" y="39"/>
                </a:lnTo>
                <a:lnTo>
                  <a:pt x="6" y="34"/>
                </a:lnTo>
                <a:lnTo>
                  <a:pt x="0" y="31"/>
                </a:lnTo>
                <a:lnTo>
                  <a:pt x="2" y="31"/>
                </a:lnTo>
                <a:lnTo>
                  <a:pt x="3" y="30"/>
                </a:lnTo>
                <a:lnTo>
                  <a:pt x="5" y="30"/>
                </a:lnTo>
                <a:lnTo>
                  <a:pt x="7" y="29"/>
                </a:lnTo>
                <a:lnTo>
                  <a:pt x="10" y="27"/>
                </a:lnTo>
                <a:lnTo>
                  <a:pt x="13" y="25"/>
                </a:lnTo>
                <a:lnTo>
                  <a:pt x="16" y="23"/>
                </a:lnTo>
                <a:lnTo>
                  <a:pt x="20" y="20"/>
                </a:lnTo>
                <a:lnTo>
                  <a:pt x="22" y="17"/>
                </a:lnTo>
                <a:lnTo>
                  <a:pt x="26" y="15"/>
                </a:lnTo>
                <a:lnTo>
                  <a:pt x="29" y="12"/>
                </a:lnTo>
                <a:lnTo>
                  <a:pt x="32" y="10"/>
                </a:lnTo>
                <a:lnTo>
                  <a:pt x="34" y="7"/>
                </a:lnTo>
                <a:lnTo>
                  <a:pt x="37" y="5"/>
                </a:lnTo>
                <a:lnTo>
                  <a:pt x="39" y="2"/>
                </a:lnTo>
                <a:lnTo>
                  <a:pt x="41" y="0"/>
                </a:lnTo>
                <a:lnTo>
                  <a:pt x="39" y="4"/>
                </a:lnTo>
                <a:lnTo>
                  <a:pt x="37" y="7"/>
                </a:lnTo>
                <a:lnTo>
                  <a:pt x="35" y="10"/>
                </a:lnTo>
                <a:lnTo>
                  <a:pt x="33" y="13"/>
                </a:lnTo>
                <a:lnTo>
                  <a:pt x="31" y="16"/>
                </a:lnTo>
                <a:lnTo>
                  <a:pt x="28" y="18"/>
                </a:lnTo>
                <a:lnTo>
                  <a:pt x="26" y="21"/>
                </a:lnTo>
                <a:lnTo>
                  <a:pt x="24" y="23"/>
                </a:lnTo>
                <a:lnTo>
                  <a:pt x="22" y="24"/>
                </a:lnTo>
                <a:lnTo>
                  <a:pt x="20" y="26"/>
                </a:lnTo>
                <a:lnTo>
                  <a:pt x="19" y="28"/>
                </a:lnTo>
                <a:lnTo>
                  <a:pt x="18" y="29"/>
                </a:lnTo>
                <a:lnTo>
                  <a:pt x="17" y="30"/>
                </a:lnTo>
                <a:lnTo>
                  <a:pt x="16" y="31"/>
                </a:lnTo>
                <a:lnTo>
                  <a:pt x="16" y="32"/>
                </a:lnTo>
                <a:lnTo>
                  <a:pt x="16" y="33"/>
                </a:lnTo>
                <a:lnTo>
                  <a:pt x="17" y="35"/>
                </a:lnTo>
                <a:lnTo>
                  <a:pt x="19" y="37"/>
                </a:lnTo>
                <a:lnTo>
                  <a:pt x="20" y="40"/>
                </a:lnTo>
                <a:lnTo>
                  <a:pt x="23" y="43"/>
                </a:lnTo>
                <a:lnTo>
                  <a:pt x="27" y="47"/>
                </a:lnTo>
                <a:lnTo>
                  <a:pt x="31" y="51"/>
                </a:lnTo>
                <a:lnTo>
                  <a:pt x="35" y="56"/>
                </a:lnTo>
                <a:lnTo>
                  <a:pt x="40" y="62"/>
                </a:lnTo>
                <a:lnTo>
                  <a:pt x="46" y="68"/>
                </a:lnTo>
                <a:lnTo>
                  <a:pt x="50" y="74"/>
                </a:lnTo>
                <a:lnTo>
                  <a:pt x="55" y="81"/>
                </a:lnTo>
                <a:lnTo>
                  <a:pt x="60" y="88"/>
                </a:lnTo>
                <a:lnTo>
                  <a:pt x="65" y="95"/>
                </a:lnTo>
                <a:lnTo>
                  <a:pt x="70" y="103"/>
                </a:lnTo>
                <a:lnTo>
                  <a:pt x="73" y="110"/>
                </a:lnTo>
                <a:lnTo>
                  <a:pt x="78" y="119"/>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0" name="Freeform 66">
            <a:extLst>
              <a:ext uri="{FF2B5EF4-FFF2-40B4-BE49-F238E27FC236}">
                <a16:creationId xmlns:a16="http://schemas.microsoft.com/office/drawing/2014/main" id="{CF016683-9E60-3D4F-9819-45BEBE973959}"/>
              </a:ext>
            </a:extLst>
          </p:cNvPr>
          <p:cNvSpPr>
            <a:spLocks/>
          </p:cNvSpPr>
          <p:nvPr/>
        </p:nvSpPr>
        <p:spPr bwMode="auto">
          <a:xfrm>
            <a:off x="8701089" y="2949576"/>
            <a:ext cx="134937" cy="200025"/>
          </a:xfrm>
          <a:custGeom>
            <a:avLst/>
            <a:gdLst>
              <a:gd name="T0" fmla="*/ 84 w 85"/>
              <a:gd name="T1" fmla="*/ 125 h 126"/>
              <a:gd name="T2" fmla="*/ 82 w 85"/>
              <a:gd name="T3" fmla="*/ 122 h 126"/>
              <a:gd name="T4" fmla="*/ 80 w 85"/>
              <a:gd name="T5" fmla="*/ 118 h 126"/>
              <a:gd name="T6" fmla="*/ 77 w 85"/>
              <a:gd name="T7" fmla="*/ 114 h 126"/>
              <a:gd name="T8" fmla="*/ 73 w 85"/>
              <a:gd name="T9" fmla="*/ 108 h 126"/>
              <a:gd name="T10" fmla="*/ 69 w 85"/>
              <a:gd name="T11" fmla="*/ 102 h 126"/>
              <a:gd name="T12" fmla="*/ 64 w 85"/>
              <a:gd name="T13" fmla="*/ 95 h 126"/>
              <a:gd name="T14" fmla="*/ 58 w 85"/>
              <a:gd name="T15" fmla="*/ 88 h 126"/>
              <a:gd name="T16" fmla="*/ 52 w 85"/>
              <a:gd name="T17" fmla="*/ 80 h 126"/>
              <a:gd name="T18" fmla="*/ 46 w 85"/>
              <a:gd name="T19" fmla="*/ 73 h 126"/>
              <a:gd name="T20" fmla="*/ 39 w 85"/>
              <a:gd name="T21" fmla="*/ 66 h 126"/>
              <a:gd name="T22" fmla="*/ 33 w 85"/>
              <a:gd name="T23" fmla="*/ 59 h 126"/>
              <a:gd name="T24" fmla="*/ 26 w 85"/>
              <a:gd name="T25" fmla="*/ 52 h 126"/>
              <a:gd name="T26" fmla="*/ 19 w 85"/>
              <a:gd name="T27" fmla="*/ 46 h 126"/>
              <a:gd name="T28" fmla="*/ 13 w 85"/>
              <a:gd name="T29" fmla="*/ 41 h 126"/>
              <a:gd name="T30" fmla="*/ 6 w 85"/>
              <a:gd name="T31" fmla="*/ 36 h 126"/>
              <a:gd name="T32" fmla="*/ 0 w 85"/>
              <a:gd name="T33" fmla="*/ 33 h 126"/>
              <a:gd name="T34" fmla="*/ 2 w 85"/>
              <a:gd name="T35" fmla="*/ 33 h 126"/>
              <a:gd name="T36" fmla="*/ 3 w 85"/>
              <a:gd name="T37" fmla="*/ 32 h 126"/>
              <a:gd name="T38" fmla="*/ 5 w 85"/>
              <a:gd name="T39" fmla="*/ 31 h 126"/>
              <a:gd name="T40" fmla="*/ 8 w 85"/>
              <a:gd name="T41" fmla="*/ 30 h 126"/>
              <a:gd name="T42" fmla="*/ 11 w 85"/>
              <a:gd name="T43" fmla="*/ 28 h 126"/>
              <a:gd name="T44" fmla="*/ 14 w 85"/>
              <a:gd name="T45" fmla="*/ 26 h 126"/>
              <a:gd name="T46" fmla="*/ 17 w 85"/>
              <a:gd name="T47" fmla="*/ 24 h 126"/>
              <a:gd name="T48" fmla="*/ 21 w 85"/>
              <a:gd name="T49" fmla="*/ 21 h 126"/>
              <a:gd name="T50" fmla="*/ 24 w 85"/>
              <a:gd name="T51" fmla="*/ 18 h 126"/>
              <a:gd name="T52" fmla="*/ 28 w 85"/>
              <a:gd name="T53" fmla="*/ 16 h 126"/>
              <a:gd name="T54" fmla="*/ 31 w 85"/>
              <a:gd name="T55" fmla="*/ 13 h 126"/>
              <a:gd name="T56" fmla="*/ 34 w 85"/>
              <a:gd name="T57" fmla="*/ 10 h 126"/>
              <a:gd name="T58" fmla="*/ 37 w 85"/>
              <a:gd name="T59" fmla="*/ 7 h 126"/>
              <a:gd name="T60" fmla="*/ 40 w 85"/>
              <a:gd name="T61" fmla="*/ 5 h 126"/>
              <a:gd name="T62" fmla="*/ 42 w 85"/>
              <a:gd name="T63" fmla="*/ 2 h 126"/>
              <a:gd name="T64" fmla="*/ 44 w 85"/>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126">
                <a:moveTo>
                  <a:pt x="84" y="125"/>
                </a:moveTo>
                <a:lnTo>
                  <a:pt x="82" y="122"/>
                </a:lnTo>
                <a:lnTo>
                  <a:pt x="80" y="118"/>
                </a:lnTo>
                <a:lnTo>
                  <a:pt x="77" y="114"/>
                </a:lnTo>
                <a:lnTo>
                  <a:pt x="73" y="108"/>
                </a:lnTo>
                <a:lnTo>
                  <a:pt x="69" y="102"/>
                </a:lnTo>
                <a:lnTo>
                  <a:pt x="64" y="95"/>
                </a:lnTo>
                <a:lnTo>
                  <a:pt x="58" y="88"/>
                </a:lnTo>
                <a:lnTo>
                  <a:pt x="52" y="80"/>
                </a:lnTo>
                <a:lnTo>
                  <a:pt x="46" y="73"/>
                </a:lnTo>
                <a:lnTo>
                  <a:pt x="39" y="66"/>
                </a:lnTo>
                <a:lnTo>
                  <a:pt x="33" y="59"/>
                </a:lnTo>
                <a:lnTo>
                  <a:pt x="26" y="52"/>
                </a:lnTo>
                <a:lnTo>
                  <a:pt x="19" y="46"/>
                </a:lnTo>
                <a:lnTo>
                  <a:pt x="13" y="41"/>
                </a:lnTo>
                <a:lnTo>
                  <a:pt x="6" y="36"/>
                </a:lnTo>
                <a:lnTo>
                  <a:pt x="0" y="33"/>
                </a:lnTo>
                <a:lnTo>
                  <a:pt x="2" y="33"/>
                </a:lnTo>
                <a:lnTo>
                  <a:pt x="3" y="32"/>
                </a:lnTo>
                <a:lnTo>
                  <a:pt x="5" y="31"/>
                </a:lnTo>
                <a:lnTo>
                  <a:pt x="8" y="30"/>
                </a:lnTo>
                <a:lnTo>
                  <a:pt x="11" y="28"/>
                </a:lnTo>
                <a:lnTo>
                  <a:pt x="14" y="26"/>
                </a:lnTo>
                <a:lnTo>
                  <a:pt x="17" y="24"/>
                </a:lnTo>
                <a:lnTo>
                  <a:pt x="21" y="21"/>
                </a:lnTo>
                <a:lnTo>
                  <a:pt x="24" y="18"/>
                </a:lnTo>
                <a:lnTo>
                  <a:pt x="28" y="16"/>
                </a:lnTo>
                <a:lnTo>
                  <a:pt x="31" y="13"/>
                </a:lnTo>
                <a:lnTo>
                  <a:pt x="34" y="10"/>
                </a:lnTo>
                <a:lnTo>
                  <a:pt x="37" y="7"/>
                </a:lnTo>
                <a:lnTo>
                  <a:pt x="40" y="5"/>
                </a:lnTo>
                <a:lnTo>
                  <a:pt x="42" y="2"/>
                </a:lnTo>
                <a:lnTo>
                  <a:pt x="4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1" name="Freeform 67">
            <a:extLst>
              <a:ext uri="{FF2B5EF4-FFF2-40B4-BE49-F238E27FC236}">
                <a16:creationId xmlns:a16="http://schemas.microsoft.com/office/drawing/2014/main" id="{BFCFD36E-1A93-CA47-9045-1047DC9EF299}"/>
              </a:ext>
            </a:extLst>
          </p:cNvPr>
          <p:cNvSpPr>
            <a:spLocks/>
          </p:cNvSpPr>
          <p:nvPr/>
        </p:nvSpPr>
        <p:spPr bwMode="auto">
          <a:xfrm>
            <a:off x="8328025" y="2690813"/>
            <a:ext cx="184150" cy="901700"/>
          </a:xfrm>
          <a:custGeom>
            <a:avLst/>
            <a:gdLst>
              <a:gd name="T0" fmla="*/ 23 w 116"/>
              <a:gd name="T1" fmla="*/ 4 h 568"/>
              <a:gd name="T2" fmla="*/ 14 w 116"/>
              <a:gd name="T3" fmla="*/ 11 h 568"/>
              <a:gd name="T4" fmla="*/ 7 w 116"/>
              <a:gd name="T5" fmla="*/ 17 h 568"/>
              <a:gd name="T6" fmla="*/ 3 w 116"/>
              <a:gd name="T7" fmla="*/ 23 h 568"/>
              <a:gd name="T8" fmla="*/ 1 w 116"/>
              <a:gd name="T9" fmla="*/ 27 h 568"/>
              <a:gd name="T10" fmla="*/ 0 w 116"/>
              <a:gd name="T11" fmla="*/ 31 h 568"/>
              <a:gd name="T12" fmla="*/ 0 w 116"/>
              <a:gd name="T13" fmla="*/ 35 h 568"/>
              <a:gd name="T14" fmla="*/ 0 w 116"/>
              <a:gd name="T15" fmla="*/ 40 h 568"/>
              <a:gd name="T16" fmla="*/ 0 w 116"/>
              <a:gd name="T17" fmla="*/ 86 h 568"/>
              <a:gd name="T18" fmla="*/ 1 w 116"/>
              <a:gd name="T19" fmla="*/ 170 h 568"/>
              <a:gd name="T20" fmla="*/ 1 w 116"/>
              <a:gd name="T21" fmla="*/ 249 h 568"/>
              <a:gd name="T22" fmla="*/ 1 w 116"/>
              <a:gd name="T23" fmla="*/ 322 h 568"/>
              <a:gd name="T24" fmla="*/ 1 w 116"/>
              <a:gd name="T25" fmla="*/ 389 h 568"/>
              <a:gd name="T26" fmla="*/ 1 w 116"/>
              <a:gd name="T27" fmla="*/ 449 h 568"/>
              <a:gd name="T28" fmla="*/ 1 w 116"/>
              <a:gd name="T29" fmla="*/ 501 h 568"/>
              <a:gd name="T30" fmla="*/ 1 w 116"/>
              <a:gd name="T31" fmla="*/ 546 h 568"/>
              <a:gd name="T32" fmla="*/ 2 w 116"/>
              <a:gd name="T33" fmla="*/ 565 h 568"/>
              <a:gd name="T34" fmla="*/ 10 w 116"/>
              <a:gd name="T35" fmla="*/ 566 h 568"/>
              <a:gd name="T36" fmla="*/ 25 w 116"/>
              <a:gd name="T37" fmla="*/ 567 h 568"/>
              <a:gd name="T38" fmla="*/ 44 w 116"/>
              <a:gd name="T39" fmla="*/ 567 h 568"/>
              <a:gd name="T40" fmla="*/ 64 w 116"/>
              <a:gd name="T41" fmla="*/ 566 h 568"/>
              <a:gd name="T42" fmla="*/ 83 w 116"/>
              <a:gd name="T43" fmla="*/ 566 h 568"/>
              <a:gd name="T44" fmla="*/ 98 w 116"/>
              <a:gd name="T45" fmla="*/ 565 h 568"/>
              <a:gd name="T46" fmla="*/ 107 w 116"/>
              <a:gd name="T47" fmla="*/ 565 h 568"/>
              <a:gd name="T48" fmla="*/ 113 w 116"/>
              <a:gd name="T49" fmla="*/ 562 h 568"/>
              <a:gd name="T50" fmla="*/ 115 w 116"/>
              <a:gd name="T51" fmla="*/ 545 h 568"/>
              <a:gd name="T52" fmla="*/ 111 w 116"/>
              <a:gd name="T53" fmla="*/ 515 h 568"/>
              <a:gd name="T54" fmla="*/ 103 w 116"/>
              <a:gd name="T55" fmla="*/ 477 h 568"/>
              <a:gd name="T56" fmla="*/ 93 w 116"/>
              <a:gd name="T57" fmla="*/ 437 h 568"/>
              <a:gd name="T58" fmla="*/ 82 w 116"/>
              <a:gd name="T59" fmla="*/ 400 h 568"/>
              <a:gd name="T60" fmla="*/ 73 w 116"/>
              <a:gd name="T61" fmla="*/ 371 h 568"/>
              <a:gd name="T62" fmla="*/ 68 w 116"/>
              <a:gd name="T63" fmla="*/ 356 h 568"/>
              <a:gd name="T64" fmla="*/ 66 w 116"/>
              <a:gd name="T65" fmla="*/ 349 h 568"/>
              <a:gd name="T66" fmla="*/ 63 w 116"/>
              <a:gd name="T67" fmla="*/ 330 h 568"/>
              <a:gd name="T68" fmla="*/ 59 w 116"/>
              <a:gd name="T69" fmla="*/ 302 h 568"/>
              <a:gd name="T70" fmla="*/ 53 w 116"/>
              <a:gd name="T71" fmla="*/ 269 h 568"/>
              <a:gd name="T72" fmla="*/ 47 w 116"/>
              <a:gd name="T73" fmla="*/ 233 h 568"/>
              <a:gd name="T74" fmla="*/ 41 w 116"/>
              <a:gd name="T75" fmla="*/ 198 h 568"/>
              <a:gd name="T76" fmla="*/ 35 w 116"/>
              <a:gd name="T77" fmla="*/ 166 h 568"/>
              <a:gd name="T78" fmla="*/ 31 w 116"/>
              <a:gd name="T79" fmla="*/ 142 h 568"/>
              <a:gd name="T80" fmla="*/ 29 w 116"/>
              <a:gd name="T81" fmla="*/ 129 h 568"/>
              <a:gd name="T82" fmla="*/ 28 w 116"/>
              <a:gd name="T83" fmla="*/ 117 h 568"/>
              <a:gd name="T84" fmla="*/ 26 w 116"/>
              <a:gd name="T85" fmla="*/ 101 h 568"/>
              <a:gd name="T86" fmla="*/ 24 w 116"/>
              <a:gd name="T87" fmla="*/ 83 h 568"/>
              <a:gd name="T88" fmla="*/ 23 w 116"/>
              <a:gd name="T89" fmla="*/ 64 h 568"/>
              <a:gd name="T90" fmla="*/ 23 w 116"/>
              <a:gd name="T91" fmla="*/ 44 h 568"/>
              <a:gd name="T92" fmla="*/ 24 w 116"/>
              <a:gd name="T93" fmla="*/ 25 h 568"/>
              <a:gd name="T94" fmla="*/ 27 w 116"/>
              <a:gd name="T95" fmla="*/ 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568">
                <a:moveTo>
                  <a:pt x="30" y="0"/>
                </a:moveTo>
                <a:lnTo>
                  <a:pt x="23" y="4"/>
                </a:lnTo>
                <a:lnTo>
                  <a:pt x="18" y="8"/>
                </a:lnTo>
                <a:lnTo>
                  <a:pt x="14" y="11"/>
                </a:lnTo>
                <a:lnTo>
                  <a:pt x="10" y="15"/>
                </a:lnTo>
                <a:lnTo>
                  <a:pt x="7" y="17"/>
                </a:lnTo>
                <a:lnTo>
                  <a:pt x="5" y="20"/>
                </a:lnTo>
                <a:lnTo>
                  <a:pt x="3" y="23"/>
                </a:lnTo>
                <a:lnTo>
                  <a:pt x="2" y="25"/>
                </a:lnTo>
                <a:lnTo>
                  <a:pt x="1" y="27"/>
                </a:lnTo>
                <a:lnTo>
                  <a:pt x="0" y="29"/>
                </a:lnTo>
                <a:lnTo>
                  <a:pt x="0" y="31"/>
                </a:lnTo>
                <a:lnTo>
                  <a:pt x="0" y="33"/>
                </a:lnTo>
                <a:lnTo>
                  <a:pt x="0" y="35"/>
                </a:lnTo>
                <a:lnTo>
                  <a:pt x="0" y="37"/>
                </a:lnTo>
                <a:lnTo>
                  <a:pt x="0" y="40"/>
                </a:lnTo>
                <a:lnTo>
                  <a:pt x="0" y="42"/>
                </a:lnTo>
                <a:lnTo>
                  <a:pt x="0" y="86"/>
                </a:lnTo>
                <a:lnTo>
                  <a:pt x="1" y="129"/>
                </a:lnTo>
                <a:lnTo>
                  <a:pt x="1" y="170"/>
                </a:lnTo>
                <a:lnTo>
                  <a:pt x="1" y="210"/>
                </a:lnTo>
                <a:lnTo>
                  <a:pt x="1" y="249"/>
                </a:lnTo>
                <a:lnTo>
                  <a:pt x="1" y="286"/>
                </a:lnTo>
                <a:lnTo>
                  <a:pt x="1" y="322"/>
                </a:lnTo>
                <a:lnTo>
                  <a:pt x="1" y="356"/>
                </a:lnTo>
                <a:lnTo>
                  <a:pt x="1" y="389"/>
                </a:lnTo>
                <a:lnTo>
                  <a:pt x="1" y="420"/>
                </a:lnTo>
                <a:lnTo>
                  <a:pt x="1" y="449"/>
                </a:lnTo>
                <a:lnTo>
                  <a:pt x="1" y="476"/>
                </a:lnTo>
                <a:lnTo>
                  <a:pt x="1" y="501"/>
                </a:lnTo>
                <a:lnTo>
                  <a:pt x="1" y="525"/>
                </a:lnTo>
                <a:lnTo>
                  <a:pt x="1" y="546"/>
                </a:lnTo>
                <a:lnTo>
                  <a:pt x="0" y="565"/>
                </a:lnTo>
                <a:lnTo>
                  <a:pt x="2" y="565"/>
                </a:lnTo>
                <a:lnTo>
                  <a:pt x="5" y="566"/>
                </a:lnTo>
                <a:lnTo>
                  <a:pt x="10" y="566"/>
                </a:lnTo>
                <a:lnTo>
                  <a:pt x="17" y="567"/>
                </a:lnTo>
                <a:lnTo>
                  <a:pt x="25" y="567"/>
                </a:lnTo>
                <a:lnTo>
                  <a:pt x="34" y="567"/>
                </a:lnTo>
                <a:lnTo>
                  <a:pt x="44" y="567"/>
                </a:lnTo>
                <a:lnTo>
                  <a:pt x="54" y="566"/>
                </a:lnTo>
                <a:lnTo>
                  <a:pt x="64" y="566"/>
                </a:lnTo>
                <a:lnTo>
                  <a:pt x="73" y="566"/>
                </a:lnTo>
                <a:lnTo>
                  <a:pt x="83" y="566"/>
                </a:lnTo>
                <a:lnTo>
                  <a:pt x="91" y="565"/>
                </a:lnTo>
                <a:lnTo>
                  <a:pt x="98" y="565"/>
                </a:lnTo>
                <a:lnTo>
                  <a:pt x="103" y="565"/>
                </a:lnTo>
                <a:lnTo>
                  <a:pt x="107" y="565"/>
                </a:lnTo>
                <a:lnTo>
                  <a:pt x="109" y="565"/>
                </a:lnTo>
                <a:lnTo>
                  <a:pt x="113" y="562"/>
                </a:lnTo>
                <a:lnTo>
                  <a:pt x="115" y="556"/>
                </a:lnTo>
                <a:lnTo>
                  <a:pt x="115" y="545"/>
                </a:lnTo>
                <a:lnTo>
                  <a:pt x="113" y="531"/>
                </a:lnTo>
                <a:lnTo>
                  <a:pt x="111" y="515"/>
                </a:lnTo>
                <a:lnTo>
                  <a:pt x="107" y="497"/>
                </a:lnTo>
                <a:lnTo>
                  <a:pt x="103" y="477"/>
                </a:lnTo>
                <a:lnTo>
                  <a:pt x="98" y="457"/>
                </a:lnTo>
                <a:lnTo>
                  <a:pt x="93" y="437"/>
                </a:lnTo>
                <a:lnTo>
                  <a:pt x="87" y="418"/>
                </a:lnTo>
                <a:lnTo>
                  <a:pt x="82" y="400"/>
                </a:lnTo>
                <a:lnTo>
                  <a:pt x="77" y="385"/>
                </a:lnTo>
                <a:lnTo>
                  <a:pt x="73" y="371"/>
                </a:lnTo>
                <a:lnTo>
                  <a:pt x="70" y="362"/>
                </a:lnTo>
                <a:lnTo>
                  <a:pt x="68" y="356"/>
                </a:lnTo>
                <a:lnTo>
                  <a:pt x="67" y="354"/>
                </a:lnTo>
                <a:lnTo>
                  <a:pt x="66" y="349"/>
                </a:lnTo>
                <a:lnTo>
                  <a:pt x="65" y="341"/>
                </a:lnTo>
                <a:lnTo>
                  <a:pt x="63" y="330"/>
                </a:lnTo>
                <a:lnTo>
                  <a:pt x="61" y="317"/>
                </a:lnTo>
                <a:lnTo>
                  <a:pt x="59" y="302"/>
                </a:lnTo>
                <a:lnTo>
                  <a:pt x="56" y="286"/>
                </a:lnTo>
                <a:lnTo>
                  <a:pt x="53" y="269"/>
                </a:lnTo>
                <a:lnTo>
                  <a:pt x="50" y="251"/>
                </a:lnTo>
                <a:lnTo>
                  <a:pt x="47" y="233"/>
                </a:lnTo>
                <a:lnTo>
                  <a:pt x="44" y="215"/>
                </a:lnTo>
                <a:lnTo>
                  <a:pt x="41" y="198"/>
                </a:lnTo>
                <a:lnTo>
                  <a:pt x="38" y="181"/>
                </a:lnTo>
                <a:lnTo>
                  <a:pt x="35" y="166"/>
                </a:lnTo>
                <a:lnTo>
                  <a:pt x="33" y="153"/>
                </a:lnTo>
                <a:lnTo>
                  <a:pt x="31" y="142"/>
                </a:lnTo>
                <a:lnTo>
                  <a:pt x="30" y="133"/>
                </a:lnTo>
                <a:lnTo>
                  <a:pt x="29" y="129"/>
                </a:lnTo>
                <a:lnTo>
                  <a:pt x="28" y="123"/>
                </a:lnTo>
                <a:lnTo>
                  <a:pt x="28" y="117"/>
                </a:lnTo>
                <a:lnTo>
                  <a:pt x="27" y="109"/>
                </a:lnTo>
                <a:lnTo>
                  <a:pt x="26" y="101"/>
                </a:lnTo>
                <a:lnTo>
                  <a:pt x="25" y="93"/>
                </a:lnTo>
                <a:lnTo>
                  <a:pt x="24" y="83"/>
                </a:lnTo>
                <a:lnTo>
                  <a:pt x="23" y="74"/>
                </a:lnTo>
                <a:lnTo>
                  <a:pt x="23" y="64"/>
                </a:lnTo>
                <a:lnTo>
                  <a:pt x="23" y="54"/>
                </a:lnTo>
                <a:lnTo>
                  <a:pt x="23" y="44"/>
                </a:lnTo>
                <a:lnTo>
                  <a:pt x="23" y="35"/>
                </a:lnTo>
                <a:lnTo>
                  <a:pt x="24" y="25"/>
                </a:lnTo>
                <a:lnTo>
                  <a:pt x="25" y="16"/>
                </a:lnTo>
                <a:lnTo>
                  <a:pt x="27" y="8"/>
                </a:lnTo>
                <a:lnTo>
                  <a:pt x="30" y="0"/>
                </a:lnTo>
              </a:path>
            </a:pathLst>
          </a:custGeom>
          <a:solidFill>
            <a:srgbClr val="B2997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2" name="Freeform 68">
            <a:extLst>
              <a:ext uri="{FF2B5EF4-FFF2-40B4-BE49-F238E27FC236}">
                <a16:creationId xmlns:a16="http://schemas.microsoft.com/office/drawing/2014/main" id="{8A23F316-5DAD-9243-9459-B9893C5BA52E}"/>
              </a:ext>
            </a:extLst>
          </p:cNvPr>
          <p:cNvSpPr>
            <a:spLocks/>
          </p:cNvSpPr>
          <p:nvPr/>
        </p:nvSpPr>
        <p:spPr bwMode="auto">
          <a:xfrm>
            <a:off x="8666164" y="3292476"/>
            <a:ext cx="750887" cy="290513"/>
          </a:xfrm>
          <a:custGeom>
            <a:avLst/>
            <a:gdLst>
              <a:gd name="T0" fmla="*/ 0 w 473"/>
              <a:gd name="T1" fmla="*/ 180 h 183"/>
              <a:gd name="T2" fmla="*/ 0 w 473"/>
              <a:gd name="T3" fmla="*/ 178 h 183"/>
              <a:gd name="T4" fmla="*/ 2 w 473"/>
              <a:gd name="T5" fmla="*/ 173 h 183"/>
              <a:gd name="T6" fmla="*/ 4 w 473"/>
              <a:gd name="T7" fmla="*/ 167 h 183"/>
              <a:gd name="T8" fmla="*/ 8 w 473"/>
              <a:gd name="T9" fmla="*/ 157 h 183"/>
              <a:gd name="T10" fmla="*/ 12 w 473"/>
              <a:gd name="T11" fmla="*/ 145 h 183"/>
              <a:gd name="T12" fmla="*/ 16 w 473"/>
              <a:gd name="T13" fmla="*/ 132 h 183"/>
              <a:gd name="T14" fmla="*/ 21 w 473"/>
              <a:gd name="T15" fmla="*/ 118 h 183"/>
              <a:gd name="T16" fmla="*/ 27 w 473"/>
              <a:gd name="T17" fmla="*/ 103 h 183"/>
              <a:gd name="T18" fmla="*/ 32 w 473"/>
              <a:gd name="T19" fmla="*/ 87 h 183"/>
              <a:gd name="T20" fmla="*/ 38 w 473"/>
              <a:gd name="T21" fmla="*/ 73 h 183"/>
              <a:gd name="T22" fmla="*/ 43 w 473"/>
              <a:gd name="T23" fmla="*/ 57 h 183"/>
              <a:gd name="T24" fmla="*/ 49 w 473"/>
              <a:gd name="T25" fmla="*/ 43 h 183"/>
              <a:gd name="T26" fmla="*/ 54 w 473"/>
              <a:gd name="T27" fmla="*/ 30 h 183"/>
              <a:gd name="T28" fmla="*/ 59 w 473"/>
              <a:gd name="T29" fmla="*/ 17 h 183"/>
              <a:gd name="T30" fmla="*/ 63 w 473"/>
              <a:gd name="T31" fmla="*/ 8 h 183"/>
              <a:gd name="T32" fmla="*/ 67 w 473"/>
              <a:gd name="T33" fmla="*/ 0 h 183"/>
              <a:gd name="T34" fmla="*/ 87 w 473"/>
              <a:gd name="T35" fmla="*/ 12 h 183"/>
              <a:gd name="T36" fmla="*/ 111 w 473"/>
              <a:gd name="T37" fmla="*/ 23 h 183"/>
              <a:gd name="T38" fmla="*/ 136 w 473"/>
              <a:gd name="T39" fmla="*/ 37 h 183"/>
              <a:gd name="T40" fmla="*/ 164 w 473"/>
              <a:gd name="T41" fmla="*/ 49 h 183"/>
              <a:gd name="T42" fmla="*/ 194 w 473"/>
              <a:gd name="T43" fmla="*/ 63 h 183"/>
              <a:gd name="T44" fmla="*/ 223 w 473"/>
              <a:gd name="T45" fmla="*/ 77 h 183"/>
              <a:gd name="T46" fmla="*/ 255 w 473"/>
              <a:gd name="T47" fmla="*/ 91 h 183"/>
              <a:gd name="T48" fmla="*/ 285 w 473"/>
              <a:gd name="T49" fmla="*/ 105 h 183"/>
              <a:gd name="T50" fmla="*/ 316 w 473"/>
              <a:gd name="T51" fmla="*/ 118 h 183"/>
              <a:gd name="T52" fmla="*/ 346 w 473"/>
              <a:gd name="T53" fmla="*/ 131 h 183"/>
              <a:gd name="T54" fmla="*/ 373 w 473"/>
              <a:gd name="T55" fmla="*/ 142 h 183"/>
              <a:gd name="T56" fmla="*/ 400 w 473"/>
              <a:gd name="T57" fmla="*/ 153 h 183"/>
              <a:gd name="T58" fmla="*/ 423 w 473"/>
              <a:gd name="T59" fmla="*/ 163 h 183"/>
              <a:gd name="T60" fmla="*/ 443 w 473"/>
              <a:gd name="T61" fmla="*/ 170 h 183"/>
              <a:gd name="T62" fmla="*/ 459 w 473"/>
              <a:gd name="T63" fmla="*/ 177 h 183"/>
              <a:gd name="T64" fmla="*/ 472 w 473"/>
              <a:gd name="T65" fmla="*/ 182 h 183"/>
              <a:gd name="T66" fmla="*/ 0 w 473"/>
              <a:gd name="T67" fmla="*/ 1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3" h="183">
                <a:moveTo>
                  <a:pt x="0" y="180"/>
                </a:moveTo>
                <a:lnTo>
                  <a:pt x="0" y="178"/>
                </a:lnTo>
                <a:lnTo>
                  <a:pt x="2" y="173"/>
                </a:lnTo>
                <a:lnTo>
                  <a:pt x="4" y="167"/>
                </a:lnTo>
                <a:lnTo>
                  <a:pt x="8" y="157"/>
                </a:lnTo>
                <a:lnTo>
                  <a:pt x="12" y="145"/>
                </a:lnTo>
                <a:lnTo>
                  <a:pt x="16" y="132"/>
                </a:lnTo>
                <a:lnTo>
                  <a:pt x="21" y="118"/>
                </a:lnTo>
                <a:lnTo>
                  <a:pt x="27" y="103"/>
                </a:lnTo>
                <a:lnTo>
                  <a:pt x="32" y="87"/>
                </a:lnTo>
                <a:lnTo>
                  <a:pt x="38" y="73"/>
                </a:lnTo>
                <a:lnTo>
                  <a:pt x="43" y="57"/>
                </a:lnTo>
                <a:lnTo>
                  <a:pt x="49" y="43"/>
                </a:lnTo>
                <a:lnTo>
                  <a:pt x="54" y="30"/>
                </a:lnTo>
                <a:lnTo>
                  <a:pt x="59" y="17"/>
                </a:lnTo>
                <a:lnTo>
                  <a:pt x="63" y="8"/>
                </a:lnTo>
                <a:lnTo>
                  <a:pt x="67" y="0"/>
                </a:lnTo>
                <a:lnTo>
                  <a:pt x="87" y="12"/>
                </a:lnTo>
                <a:lnTo>
                  <a:pt x="111" y="23"/>
                </a:lnTo>
                <a:lnTo>
                  <a:pt x="136" y="37"/>
                </a:lnTo>
                <a:lnTo>
                  <a:pt x="164" y="49"/>
                </a:lnTo>
                <a:lnTo>
                  <a:pt x="194" y="63"/>
                </a:lnTo>
                <a:lnTo>
                  <a:pt x="223" y="77"/>
                </a:lnTo>
                <a:lnTo>
                  <a:pt x="255" y="91"/>
                </a:lnTo>
                <a:lnTo>
                  <a:pt x="285" y="105"/>
                </a:lnTo>
                <a:lnTo>
                  <a:pt x="316" y="118"/>
                </a:lnTo>
                <a:lnTo>
                  <a:pt x="346" y="131"/>
                </a:lnTo>
                <a:lnTo>
                  <a:pt x="373" y="142"/>
                </a:lnTo>
                <a:lnTo>
                  <a:pt x="400" y="153"/>
                </a:lnTo>
                <a:lnTo>
                  <a:pt x="423" y="163"/>
                </a:lnTo>
                <a:lnTo>
                  <a:pt x="443" y="170"/>
                </a:lnTo>
                <a:lnTo>
                  <a:pt x="459" y="177"/>
                </a:lnTo>
                <a:lnTo>
                  <a:pt x="472" y="182"/>
                </a:lnTo>
                <a:lnTo>
                  <a:pt x="0" y="180"/>
                </a:lnTo>
              </a:path>
            </a:pathLst>
          </a:custGeom>
          <a:solidFill>
            <a:srgbClr val="FFF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3" name="Freeform 69">
            <a:extLst>
              <a:ext uri="{FF2B5EF4-FFF2-40B4-BE49-F238E27FC236}">
                <a16:creationId xmlns:a16="http://schemas.microsoft.com/office/drawing/2014/main" id="{030B162A-2037-0D46-851E-E878504DECC8}"/>
              </a:ext>
            </a:extLst>
          </p:cNvPr>
          <p:cNvSpPr>
            <a:spLocks/>
          </p:cNvSpPr>
          <p:nvPr/>
        </p:nvSpPr>
        <p:spPr bwMode="auto">
          <a:xfrm>
            <a:off x="8666163" y="3292475"/>
            <a:ext cx="760412" cy="300038"/>
          </a:xfrm>
          <a:custGeom>
            <a:avLst/>
            <a:gdLst>
              <a:gd name="T0" fmla="*/ 0 w 479"/>
              <a:gd name="T1" fmla="*/ 186 h 189"/>
              <a:gd name="T2" fmla="*/ 0 w 479"/>
              <a:gd name="T3" fmla="*/ 184 h 189"/>
              <a:gd name="T4" fmla="*/ 2 w 479"/>
              <a:gd name="T5" fmla="*/ 179 h 189"/>
              <a:gd name="T6" fmla="*/ 4 w 479"/>
              <a:gd name="T7" fmla="*/ 172 h 189"/>
              <a:gd name="T8" fmla="*/ 8 w 479"/>
              <a:gd name="T9" fmla="*/ 162 h 189"/>
              <a:gd name="T10" fmla="*/ 12 w 479"/>
              <a:gd name="T11" fmla="*/ 150 h 189"/>
              <a:gd name="T12" fmla="*/ 16 w 479"/>
              <a:gd name="T13" fmla="*/ 136 h 189"/>
              <a:gd name="T14" fmla="*/ 21 w 479"/>
              <a:gd name="T15" fmla="*/ 122 h 189"/>
              <a:gd name="T16" fmla="*/ 27 w 479"/>
              <a:gd name="T17" fmla="*/ 106 h 189"/>
              <a:gd name="T18" fmla="*/ 32 w 479"/>
              <a:gd name="T19" fmla="*/ 90 h 189"/>
              <a:gd name="T20" fmla="*/ 38 w 479"/>
              <a:gd name="T21" fmla="*/ 75 h 189"/>
              <a:gd name="T22" fmla="*/ 44 w 479"/>
              <a:gd name="T23" fmla="*/ 59 h 189"/>
              <a:gd name="T24" fmla="*/ 50 w 479"/>
              <a:gd name="T25" fmla="*/ 44 h 189"/>
              <a:gd name="T26" fmla="*/ 55 w 479"/>
              <a:gd name="T27" fmla="*/ 31 h 189"/>
              <a:gd name="T28" fmla="*/ 60 w 479"/>
              <a:gd name="T29" fmla="*/ 18 h 189"/>
              <a:gd name="T30" fmla="*/ 64 w 479"/>
              <a:gd name="T31" fmla="*/ 8 h 189"/>
              <a:gd name="T32" fmla="*/ 68 w 479"/>
              <a:gd name="T33" fmla="*/ 0 h 189"/>
              <a:gd name="T34" fmla="*/ 88 w 479"/>
              <a:gd name="T35" fmla="*/ 12 h 189"/>
              <a:gd name="T36" fmla="*/ 112 w 479"/>
              <a:gd name="T37" fmla="*/ 24 h 189"/>
              <a:gd name="T38" fmla="*/ 138 w 479"/>
              <a:gd name="T39" fmla="*/ 38 h 189"/>
              <a:gd name="T40" fmla="*/ 166 w 479"/>
              <a:gd name="T41" fmla="*/ 51 h 189"/>
              <a:gd name="T42" fmla="*/ 196 w 479"/>
              <a:gd name="T43" fmla="*/ 65 h 189"/>
              <a:gd name="T44" fmla="*/ 226 w 479"/>
              <a:gd name="T45" fmla="*/ 80 h 189"/>
              <a:gd name="T46" fmla="*/ 258 w 479"/>
              <a:gd name="T47" fmla="*/ 94 h 189"/>
              <a:gd name="T48" fmla="*/ 289 w 479"/>
              <a:gd name="T49" fmla="*/ 108 h 189"/>
              <a:gd name="T50" fmla="*/ 320 w 479"/>
              <a:gd name="T51" fmla="*/ 122 h 189"/>
              <a:gd name="T52" fmla="*/ 350 w 479"/>
              <a:gd name="T53" fmla="*/ 135 h 189"/>
              <a:gd name="T54" fmla="*/ 378 w 479"/>
              <a:gd name="T55" fmla="*/ 147 h 189"/>
              <a:gd name="T56" fmla="*/ 405 w 479"/>
              <a:gd name="T57" fmla="*/ 158 h 189"/>
              <a:gd name="T58" fmla="*/ 428 w 479"/>
              <a:gd name="T59" fmla="*/ 168 h 189"/>
              <a:gd name="T60" fmla="*/ 449 w 479"/>
              <a:gd name="T61" fmla="*/ 176 h 189"/>
              <a:gd name="T62" fmla="*/ 465 w 479"/>
              <a:gd name="T63" fmla="*/ 183 h 189"/>
              <a:gd name="T64" fmla="*/ 478 w 479"/>
              <a:gd name="T65"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9" h="189">
                <a:moveTo>
                  <a:pt x="0" y="186"/>
                </a:moveTo>
                <a:lnTo>
                  <a:pt x="0" y="184"/>
                </a:lnTo>
                <a:lnTo>
                  <a:pt x="2" y="179"/>
                </a:lnTo>
                <a:lnTo>
                  <a:pt x="4" y="172"/>
                </a:lnTo>
                <a:lnTo>
                  <a:pt x="8" y="162"/>
                </a:lnTo>
                <a:lnTo>
                  <a:pt x="12" y="150"/>
                </a:lnTo>
                <a:lnTo>
                  <a:pt x="16" y="136"/>
                </a:lnTo>
                <a:lnTo>
                  <a:pt x="21" y="122"/>
                </a:lnTo>
                <a:lnTo>
                  <a:pt x="27" y="106"/>
                </a:lnTo>
                <a:lnTo>
                  <a:pt x="32" y="90"/>
                </a:lnTo>
                <a:lnTo>
                  <a:pt x="38" y="75"/>
                </a:lnTo>
                <a:lnTo>
                  <a:pt x="44" y="59"/>
                </a:lnTo>
                <a:lnTo>
                  <a:pt x="50" y="44"/>
                </a:lnTo>
                <a:lnTo>
                  <a:pt x="55" y="31"/>
                </a:lnTo>
                <a:lnTo>
                  <a:pt x="60" y="18"/>
                </a:lnTo>
                <a:lnTo>
                  <a:pt x="64" y="8"/>
                </a:lnTo>
                <a:lnTo>
                  <a:pt x="68" y="0"/>
                </a:lnTo>
                <a:lnTo>
                  <a:pt x="88" y="12"/>
                </a:lnTo>
                <a:lnTo>
                  <a:pt x="112" y="24"/>
                </a:lnTo>
                <a:lnTo>
                  <a:pt x="138" y="38"/>
                </a:lnTo>
                <a:lnTo>
                  <a:pt x="166" y="51"/>
                </a:lnTo>
                <a:lnTo>
                  <a:pt x="196" y="65"/>
                </a:lnTo>
                <a:lnTo>
                  <a:pt x="226" y="80"/>
                </a:lnTo>
                <a:lnTo>
                  <a:pt x="258" y="94"/>
                </a:lnTo>
                <a:lnTo>
                  <a:pt x="289" y="108"/>
                </a:lnTo>
                <a:lnTo>
                  <a:pt x="320" y="122"/>
                </a:lnTo>
                <a:lnTo>
                  <a:pt x="350" y="135"/>
                </a:lnTo>
                <a:lnTo>
                  <a:pt x="378" y="147"/>
                </a:lnTo>
                <a:lnTo>
                  <a:pt x="405" y="158"/>
                </a:lnTo>
                <a:lnTo>
                  <a:pt x="428" y="168"/>
                </a:lnTo>
                <a:lnTo>
                  <a:pt x="449" y="176"/>
                </a:lnTo>
                <a:lnTo>
                  <a:pt x="465" y="183"/>
                </a:lnTo>
                <a:lnTo>
                  <a:pt x="478" y="18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4" name="Freeform 70">
            <a:extLst>
              <a:ext uri="{FF2B5EF4-FFF2-40B4-BE49-F238E27FC236}">
                <a16:creationId xmlns:a16="http://schemas.microsoft.com/office/drawing/2014/main" id="{176364A9-50E7-5346-9B88-E53A1A583D6A}"/>
              </a:ext>
            </a:extLst>
          </p:cNvPr>
          <p:cNvSpPr>
            <a:spLocks/>
          </p:cNvSpPr>
          <p:nvPr/>
        </p:nvSpPr>
        <p:spPr bwMode="auto">
          <a:xfrm>
            <a:off x="8975726" y="3313113"/>
            <a:ext cx="180975" cy="95250"/>
          </a:xfrm>
          <a:custGeom>
            <a:avLst/>
            <a:gdLst>
              <a:gd name="T0" fmla="*/ 9 w 114"/>
              <a:gd name="T1" fmla="*/ 40 h 60"/>
              <a:gd name="T2" fmla="*/ 12 w 114"/>
              <a:gd name="T3" fmla="*/ 37 h 60"/>
              <a:gd name="T4" fmla="*/ 16 w 114"/>
              <a:gd name="T5" fmla="*/ 34 h 60"/>
              <a:gd name="T6" fmla="*/ 21 w 114"/>
              <a:gd name="T7" fmla="*/ 31 h 60"/>
              <a:gd name="T8" fmla="*/ 27 w 114"/>
              <a:gd name="T9" fmla="*/ 28 h 60"/>
              <a:gd name="T10" fmla="*/ 32 w 114"/>
              <a:gd name="T11" fmla="*/ 25 h 60"/>
              <a:gd name="T12" fmla="*/ 39 w 114"/>
              <a:gd name="T13" fmla="*/ 21 h 60"/>
              <a:gd name="T14" fmla="*/ 47 w 114"/>
              <a:gd name="T15" fmla="*/ 18 h 60"/>
              <a:gd name="T16" fmla="*/ 53 w 114"/>
              <a:gd name="T17" fmla="*/ 15 h 60"/>
              <a:gd name="T18" fmla="*/ 61 w 114"/>
              <a:gd name="T19" fmla="*/ 12 h 60"/>
              <a:gd name="T20" fmla="*/ 67 w 114"/>
              <a:gd name="T21" fmla="*/ 9 h 60"/>
              <a:gd name="T22" fmla="*/ 74 w 114"/>
              <a:gd name="T23" fmla="*/ 6 h 60"/>
              <a:gd name="T24" fmla="*/ 80 w 114"/>
              <a:gd name="T25" fmla="*/ 5 h 60"/>
              <a:gd name="T26" fmla="*/ 85 w 114"/>
              <a:gd name="T27" fmla="*/ 3 h 60"/>
              <a:gd name="T28" fmla="*/ 88 w 114"/>
              <a:gd name="T29" fmla="*/ 1 h 60"/>
              <a:gd name="T30" fmla="*/ 91 w 114"/>
              <a:gd name="T31" fmla="*/ 0 h 60"/>
              <a:gd name="T32" fmla="*/ 93 w 114"/>
              <a:gd name="T33" fmla="*/ 0 h 60"/>
              <a:gd name="T34" fmla="*/ 93 w 114"/>
              <a:gd name="T35" fmla="*/ 3 h 60"/>
              <a:gd name="T36" fmla="*/ 94 w 114"/>
              <a:gd name="T37" fmla="*/ 5 h 60"/>
              <a:gd name="T38" fmla="*/ 95 w 114"/>
              <a:gd name="T39" fmla="*/ 7 h 60"/>
              <a:gd name="T40" fmla="*/ 96 w 114"/>
              <a:gd name="T41" fmla="*/ 9 h 60"/>
              <a:gd name="T42" fmla="*/ 97 w 114"/>
              <a:gd name="T43" fmla="*/ 11 h 60"/>
              <a:gd name="T44" fmla="*/ 98 w 114"/>
              <a:gd name="T45" fmla="*/ 12 h 60"/>
              <a:gd name="T46" fmla="*/ 99 w 114"/>
              <a:gd name="T47" fmla="*/ 13 h 60"/>
              <a:gd name="T48" fmla="*/ 100 w 114"/>
              <a:gd name="T49" fmla="*/ 14 h 60"/>
              <a:gd name="T50" fmla="*/ 101 w 114"/>
              <a:gd name="T51" fmla="*/ 15 h 60"/>
              <a:gd name="T52" fmla="*/ 102 w 114"/>
              <a:gd name="T53" fmla="*/ 15 h 60"/>
              <a:gd name="T54" fmla="*/ 104 w 114"/>
              <a:gd name="T55" fmla="*/ 15 h 60"/>
              <a:gd name="T56" fmla="*/ 105 w 114"/>
              <a:gd name="T57" fmla="*/ 15 h 60"/>
              <a:gd name="T58" fmla="*/ 106 w 114"/>
              <a:gd name="T59" fmla="*/ 15 h 60"/>
              <a:gd name="T60" fmla="*/ 108 w 114"/>
              <a:gd name="T61" fmla="*/ 15 h 60"/>
              <a:gd name="T62" fmla="*/ 110 w 114"/>
              <a:gd name="T63" fmla="*/ 15 h 60"/>
              <a:gd name="T64" fmla="*/ 113 w 114"/>
              <a:gd name="T65" fmla="*/ 15 h 60"/>
              <a:gd name="T66" fmla="*/ 109 w 114"/>
              <a:gd name="T67" fmla="*/ 17 h 60"/>
              <a:gd name="T68" fmla="*/ 105 w 114"/>
              <a:gd name="T69" fmla="*/ 20 h 60"/>
              <a:gd name="T70" fmla="*/ 101 w 114"/>
              <a:gd name="T71" fmla="*/ 23 h 60"/>
              <a:gd name="T72" fmla="*/ 94 w 114"/>
              <a:gd name="T73" fmla="*/ 26 h 60"/>
              <a:gd name="T74" fmla="*/ 88 w 114"/>
              <a:gd name="T75" fmla="*/ 30 h 60"/>
              <a:gd name="T76" fmla="*/ 81 w 114"/>
              <a:gd name="T77" fmla="*/ 34 h 60"/>
              <a:gd name="T78" fmla="*/ 73 w 114"/>
              <a:gd name="T79" fmla="*/ 38 h 60"/>
              <a:gd name="T80" fmla="*/ 66 w 114"/>
              <a:gd name="T81" fmla="*/ 42 h 60"/>
              <a:gd name="T82" fmla="*/ 59 w 114"/>
              <a:gd name="T83" fmla="*/ 45 h 60"/>
              <a:gd name="T84" fmla="*/ 51 w 114"/>
              <a:gd name="T85" fmla="*/ 49 h 60"/>
              <a:gd name="T86" fmla="*/ 45 w 114"/>
              <a:gd name="T87" fmla="*/ 52 h 60"/>
              <a:gd name="T88" fmla="*/ 39 w 114"/>
              <a:gd name="T89" fmla="*/ 54 h 60"/>
              <a:gd name="T90" fmla="*/ 34 w 114"/>
              <a:gd name="T91" fmla="*/ 56 h 60"/>
              <a:gd name="T92" fmla="*/ 30 w 114"/>
              <a:gd name="T93" fmla="*/ 58 h 60"/>
              <a:gd name="T94" fmla="*/ 28 w 114"/>
              <a:gd name="T95" fmla="*/ 59 h 60"/>
              <a:gd name="T96" fmla="*/ 26 w 114"/>
              <a:gd name="T97" fmla="*/ 58 h 60"/>
              <a:gd name="T98" fmla="*/ 25 w 114"/>
              <a:gd name="T99" fmla="*/ 58 h 60"/>
              <a:gd name="T100" fmla="*/ 23 w 114"/>
              <a:gd name="T101" fmla="*/ 57 h 60"/>
              <a:gd name="T102" fmla="*/ 21 w 114"/>
              <a:gd name="T103" fmla="*/ 56 h 60"/>
              <a:gd name="T104" fmla="*/ 19 w 114"/>
              <a:gd name="T105" fmla="*/ 55 h 60"/>
              <a:gd name="T106" fmla="*/ 17 w 114"/>
              <a:gd name="T107" fmla="*/ 54 h 60"/>
              <a:gd name="T108" fmla="*/ 10 w 114"/>
              <a:gd name="T109" fmla="*/ 51 h 60"/>
              <a:gd name="T110" fmla="*/ 9 w 114"/>
              <a:gd name="T111" fmla="*/ 50 h 60"/>
              <a:gd name="T112" fmla="*/ 7 w 114"/>
              <a:gd name="T113" fmla="*/ 49 h 60"/>
              <a:gd name="T114" fmla="*/ 5 w 114"/>
              <a:gd name="T115" fmla="*/ 48 h 60"/>
              <a:gd name="T116" fmla="*/ 3 w 114"/>
              <a:gd name="T117" fmla="*/ 47 h 60"/>
              <a:gd name="T118" fmla="*/ 2 w 114"/>
              <a:gd name="T119" fmla="*/ 46 h 60"/>
              <a:gd name="T120" fmla="*/ 1 w 114"/>
              <a:gd name="T121" fmla="*/ 45 h 60"/>
              <a:gd name="T122" fmla="*/ 0 w 114"/>
              <a:gd name="T123" fmla="*/ 45 h 60"/>
              <a:gd name="T124" fmla="*/ 9 w 114"/>
              <a:gd name="T12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60">
                <a:moveTo>
                  <a:pt x="9" y="40"/>
                </a:moveTo>
                <a:lnTo>
                  <a:pt x="12" y="37"/>
                </a:lnTo>
                <a:lnTo>
                  <a:pt x="16" y="34"/>
                </a:lnTo>
                <a:lnTo>
                  <a:pt x="21" y="31"/>
                </a:lnTo>
                <a:lnTo>
                  <a:pt x="27" y="28"/>
                </a:lnTo>
                <a:lnTo>
                  <a:pt x="32" y="25"/>
                </a:lnTo>
                <a:lnTo>
                  <a:pt x="39" y="21"/>
                </a:lnTo>
                <a:lnTo>
                  <a:pt x="47" y="18"/>
                </a:lnTo>
                <a:lnTo>
                  <a:pt x="53" y="15"/>
                </a:lnTo>
                <a:lnTo>
                  <a:pt x="61" y="12"/>
                </a:lnTo>
                <a:lnTo>
                  <a:pt x="67" y="9"/>
                </a:lnTo>
                <a:lnTo>
                  <a:pt x="74" y="6"/>
                </a:lnTo>
                <a:lnTo>
                  <a:pt x="80" y="5"/>
                </a:lnTo>
                <a:lnTo>
                  <a:pt x="85" y="3"/>
                </a:lnTo>
                <a:lnTo>
                  <a:pt x="88" y="1"/>
                </a:lnTo>
                <a:lnTo>
                  <a:pt x="91" y="0"/>
                </a:lnTo>
                <a:lnTo>
                  <a:pt x="93" y="0"/>
                </a:lnTo>
                <a:lnTo>
                  <a:pt x="93" y="3"/>
                </a:lnTo>
                <a:lnTo>
                  <a:pt x="94" y="5"/>
                </a:lnTo>
                <a:lnTo>
                  <a:pt x="95" y="7"/>
                </a:lnTo>
                <a:lnTo>
                  <a:pt x="96" y="9"/>
                </a:lnTo>
                <a:lnTo>
                  <a:pt x="97" y="11"/>
                </a:lnTo>
                <a:lnTo>
                  <a:pt x="98" y="12"/>
                </a:lnTo>
                <a:lnTo>
                  <a:pt x="99" y="13"/>
                </a:lnTo>
                <a:lnTo>
                  <a:pt x="100" y="14"/>
                </a:lnTo>
                <a:lnTo>
                  <a:pt x="101" y="15"/>
                </a:lnTo>
                <a:lnTo>
                  <a:pt x="102" y="15"/>
                </a:lnTo>
                <a:lnTo>
                  <a:pt x="104" y="15"/>
                </a:lnTo>
                <a:lnTo>
                  <a:pt x="105" y="15"/>
                </a:lnTo>
                <a:lnTo>
                  <a:pt x="106" y="15"/>
                </a:lnTo>
                <a:lnTo>
                  <a:pt x="108" y="15"/>
                </a:lnTo>
                <a:lnTo>
                  <a:pt x="110" y="15"/>
                </a:lnTo>
                <a:lnTo>
                  <a:pt x="113" y="15"/>
                </a:lnTo>
                <a:lnTo>
                  <a:pt x="109" y="17"/>
                </a:lnTo>
                <a:lnTo>
                  <a:pt x="105" y="20"/>
                </a:lnTo>
                <a:lnTo>
                  <a:pt x="101" y="23"/>
                </a:lnTo>
                <a:lnTo>
                  <a:pt x="94" y="26"/>
                </a:lnTo>
                <a:lnTo>
                  <a:pt x="88" y="30"/>
                </a:lnTo>
                <a:lnTo>
                  <a:pt x="81" y="34"/>
                </a:lnTo>
                <a:lnTo>
                  <a:pt x="73" y="38"/>
                </a:lnTo>
                <a:lnTo>
                  <a:pt x="66" y="42"/>
                </a:lnTo>
                <a:lnTo>
                  <a:pt x="59" y="45"/>
                </a:lnTo>
                <a:lnTo>
                  <a:pt x="51" y="49"/>
                </a:lnTo>
                <a:lnTo>
                  <a:pt x="45" y="52"/>
                </a:lnTo>
                <a:lnTo>
                  <a:pt x="39" y="54"/>
                </a:lnTo>
                <a:lnTo>
                  <a:pt x="34" y="56"/>
                </a:lnTo>
                <a:lnTo>
                  <a:pt x="30" y="58"/>
                </a:lnTo>
                <a:lnTo>
                  <a:pt x="28" y="59"/>
                </a:lnTo>
                <a:lnTo>
                  <a:pt x="26" y="58"/>
                </a:lnTo>
                <a:lnTo>
                  <a:pt x="25" y="58"/>
                </a:lnTo>
                <a:lnTo>
                  <a:pt x="23" y="57"/>
                </a:lnTo>
                <a:lnTo>
                  <a:pt x="21" y="56"/>
                </a:lnTo>
                <a:lnTo>
                  <a:pt x="19" y="55"/>
                </a:lnTo>
                <a:lnTo>
                  <a:pt x="17" y="54"/>
                </a:lnTo>
                <a:lnTo>
                  <a:pt x="10" y="51"/>
                </a:lnTo>
                <a:lnTo>
                  <a:pt x="9" y="50"/>
                </a:lnTo>
                <a:lnTo>
                  <a:pt x="7" y="49"/>
                </a:lnTo>
                <a:lnTo>
                  <a:pt x="5" y="48"/>
                </a:lnTo>
                <a:lnTo>
                  <a:pt x="3" y="47"/>
                </a:lnTo>
                <a:lnTo>
                  <a:pt x="2" y="46"/>
                </a:lnTo>
                <a:lnTo>
                  <a:pt x="1" y="45"/>
                </a:lnTo>
                <a:lnTo>
                  <a:pt x="0" y="45"/>
                </a:lnTo>
                <a:lnTo>
                  <a:pt x="9" y="4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Freeform 71">
            <a:extLst>
              <a:ext uri="{FF2B5EF4-FFF2-40B4-BE49-F238E27FC236}">
                <a16:creationId xmlns:a16="http://schemas.microsoft.com/office/drawing/2014/main" id="{C751368E-EB59-4043-9EA3-14E62F76A64D}"/>
              </a:ext>
            </a:extLst>
          </p:cNvPr>
          <p:cNvSpPr>
            <a:spLocks/>
          </p:cNvSpPr>
          <p:nvPr/>
        </p:nvSpPr>
        <p:spPr bwMode="auto">
          <a:xfrm>
            <a:off x="8645526" y="3502026"/>
            <a:ext cx="41275" cy="66675"/>
          </a:xfrm>
          <a:custGeom>
            <a:avLst/>
            <a:gdLst>
              <a:gd name="T0" fmla="*/ 14 w 26"/>
              <a:gd name="T1" fmla="*/ 36 h 42"/>
              <a:gd name="T2" fmla="*/ 12 w 26"/>
              <a:gd name="T3" fmla="*/ 37 h 42"/>
              <a:gd name="T4" fmla="*/ 10 w 26"/>
              <a:gd name="T5" fmla="*/ 38 h 42"/>
              <a:gd name="T6" fmla="*/ 10 w 26"/>
              <a:gd name="T7" fmla="*/ 38 h 42"/>
              <a:gd name="T8" fmla="*/ 9 w 26"/>
              <a:gd name="T9" fmla="*/ 38 h 42"/>
              <a:gd name="T10" fmla="*/ 8 w 26"/>
              <a:gd name="T11" fmla="*/ 38 h 42"/>
              <a:gd name="T12" fmla="*/ 8 w 26"/>
              <a:gd name="T13" fmla="*/ 39 h 42"/>
              <a:gd name="T14" fmla="*/ 7 w 26"/>
              <a:gd name="T15" fmla="*/ 39 h 42"/>
              <a:gd name="T16" fmla="*/ 6 w 26"/>
              <a:gd name="T17" fmla="*/ 40 h 42"/>
              <a:gd name="T18" fmla="*/ 6 w 26"/>
              <a:gd name="T19" fmla="*/ 40 h 42"/>
              <a:gd name="T20" fmla="*/ 4 w 26"/>
              <a:gd name="T21" fmla="*/ 41 h 42"/>
              <a:gd name="T22" fmla="*/ 3 w 26"/>
              <a:gd name="T23" fmla="*/ 41 h 42"/>
              <a:gd name="T24" fmla="*/ 2 w 26"/>
              <a:gd name="T25" fmla="*/ 41 h 42"/>
              <a:gd name="T26" fmla="*/ 2 w 26"/>
              <a:gd name="T27" fmla="*/ 41 h 42"/>
              <a:gd name="T28" fmla="*/ 2 w 26"/>
              <a:gd name="T29" fmla="*/ 39 h 42"/>
              <a:gd name="T30" fmla="*/ 2 w 26"/>
              <a:gd name="T31" fmla="*/ 38 h 42"/>
              <a:gd name="T32" fmla="*/ 2 w 26"/>
              <a:gd name="T33" fmla="*/ 36 h 42"/>
              <a:gd name="T34" fmla="*/ 1 w 26"/>
              <a:gd name="T35" fmla="*/ 31 h 42"/>
              <a:gd name="T36" fmla="*/ 1 w 26"/>
              <a:gd name="T37" fmla="*/ 30 h 42"/>
              <a:gd name="T38" fmla="*/ 0 w 26"/>
              <a:gd name="T39" fmla="*/ 28 h 42"/>
              <a:gd name="T40" fmla="*/ 0 w 26"/>
              <a:gd name="T41" fmla="*/ 25 h 42"/>
              <a:gd name="T42" fmla="*/ 0 w 26"/>
              <a:gd name="T43" fmla="*/ 24 h 42"/>
              <a:gd name="T44" fmla="*/ 0 w 26"/>
              <a:gd name="T45" fmla="*/ 22 h 42"/>
              <a:gd name="T46" fmla="*/ 1 w 26"/>
              <a:gd name="T47" fmla="*/ 20 h 42"/>
              <a:gd name="T48" fmla="*/ 1 w 26"/>
              <a:gd name="T49" fmla="*/ 18 h 42"/>
              <a:gd name="T50" fmla="*/ 2 w 26"/>
              <a:gd name="T51" fmla="*/ 17 h 42"/>
              <a:gd name="T52" fmla="*/ 2 w 26"/>
              <a:gd name="T53" fmla="*/ 15 h 42"/>
              <a:gd name="T54" fmla="*/ 4 w 26"/>
              <a:gd name="T55" fmla="*/ 13 h 42"/>
              <a:gd name="T56" fmla="*/ 5 w 26"/>
              <a:gd name="T57" fmla="*/ 12 h 42"/>
              <a:gd name="T58" fmla="*/ 7 w 26"/>
              <a:gd name="T59" fmla="*/ 11 h 42"/>
              <a:gd name="T60" fmla="*/ 9 w 26"/>
              <a:gd name="T61" fmla="*/ 10 h 42"/>
              <a:gd name="T62" fmla="*/ 10 w 26"/>
              <a:gd name="T63" fmla="*/ 9 h 42"/>
              <a:gd name="T64" fmla="*/ 12 w 26"/>
              <a:gd name="T65" fmla="*/ 7 h 42"/>
              <a:gd name="T66" fmla="*/ 15 w 26"/>
              <a:gd name="T67" fmla="*/ 6 h 42"/>
              <a:gd name="T68" fmla="*/ 16 w 26"/>
              <a:gd name="T69" fmla="*/ 5 h 42"/>
              <a:gd name="T70" fmla="*/ 18 w 26"/>
              <a:gd name="T71" fmla="*/ 4 h 42"/>
              <a:gd name="T72" fmla="*/ 19 w 26"/>
              <a:gd name="T73" fmla="*/ 3 h 42"/>
              <a:gd name="T74" fmla="*/ 20 w 26"/>
              <a:gd name="T75" fmla="*/ 3 h 42"/>
              <a:gd name="T76" fmla="*/ 22 w 26"/>
              <a:gd name="T77" fmla="*/ 2 h 42"/>
              <a:gd name="T78" fmla="*/ 23 w 26"/>
              <a:gd name="T79" fmla="*/ 1 h 42"/>
              <a:gd name="T80" fmla="*/ 23 w 26"/>
              <a:gd name="T81" fmla="*/ 1 h 42"/>
              <a:gd name="T82" fmla="*/ 24 w 26"/>
              <a:gd name="T83" fmla="*/ 0 h 42"/>
              <a:gd name="T84" fmla="*/ 25 w 26"/>
              <a:gd name="T85" fmla="*/ 0 h 42"/>
              <a:gd name="T86" fmla="*/ 14 w 26"/>
              <a:gd name="T87"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42">
                <a:moveTo>
                  <a:pt x="14" y="36"/>
                </a:moveTo>
                <a:lnTo>
                  <a:pt x="12" y="37"/>
                </a:lnTo>
                <a:lnTo>
                  <a:pt x="10" y="38"/>
                </a:lnTo>
                <a:lnTo>
                  <a:pt x="10" y="38"/>
                </a:lnTo>
                <a:lnTo>
                  <a:pt x="9" y="38"/>
                </a:lnTo>
                <a:lnTo>
                  <a:pt x="8" y="38"/>
                </a:lnTo>
                <a:lnTo>
                  <a:pt x="8" y="39"/>
                </a:lnTo>
                <a:lnTo>
                  <a:pt x="7" y="39"/>
                </a:lnTo>
                <a:lnTo>
                  <a:pt x="6" y="40"/>
                </a:lnTo>
                <a:lnTo>
                  <a:pt x="6" y="40"/>
                </a:lnTo>
                <a:lnTo>
                  <a:pt x="4" y="41"/>
                </a:lnTo>
                <a:lnTo>
                  <a:pt x="3" y="41"/>
                </a:lnTo>
                <a:lnTo>
                  <a:pt x="2" y="41"/>
                </a:lnTo>
                <a:lnTo>
                  <a:pt x="2" y="41"/>
                </a:lnTo>
                <a:lnTo>
                  <a:pt x="2" y="39"/>
                </a:lnTo>
                <a:lnTo>
                  <a:pt x="2" y="38"/>
                </a:lnTo>
                <a:lnTo>
                  <a:pt x="2" y="36"/>
                </a:lnTo>
                <a:lnTo>
                  <a:pt x="1" y="31"/>
                </a:lnTo>
                <a:lnTo>
                  <a:pt x="1" y="30"/>
                </a:lnTo>
                <a:lnTo>
                  <a:pt x="0" y="28"/>
                </a:lnTo>
                <a:lnTo>
                  <a:pt x="0" y="25"/>
                </a:lnTo>
                <a:lnTo>
                  <a:pt x="0" y="24"/>
                </a:lnTo>
                <a:lnTo>
                  <a:pt x="0" y="22"/>
                </a:lnTo>
                <a:lnTo>
                  <a:pt x="1" y="20"/>
                </a:lnTo>
                <a:lnTo>
                  <a:pt x="1" y="18"/>
                </a:lnTo>
                <a:lnTo>
                  <a:pt x="2" y="17"/>
                </a:lnTo>
                <a:lnTo>
                  <a:pt x="2" y="15"/>
                </a:lnTo>
                <a:lnTo>
                  <a:pt x="4" y="13"/>
                </a:lnTo>
                <a:lnTo>
                  <a:pt x="5" y="12"/>
                </a:lnTo>
                <a:lnTo>
                  <a:pt x="7" y="11"/>
                </a:lnTo>
                <a:lnTo>
                  <a:pt x="9" y="10"/>
                </a:lnTo>
                <a:lnTo>
                  <a:pt x="10" y="9"/>
                </a:lnTo>
                <a:lnTo>
                  <a:pt x="12" y="7"/>
                </a:lnTo>
                <a:lnTo>
                  <a:pt x="15" y="6"/>
                </a:lnTo>
                <a:lnTo>
                  <a:pt x="16" y="5"/>
                </a:lnTo>
                <a:lnTo>
                  <a:pt x="18" y="4"/>
                </a:lnTo>
                <a:lnTo>
                  <a:pt x="19" y="3"/>
                </a:lnTo>
                <a:lnTo>
                  <a:pt x="20" y="3"/>
                </a:lnTo>
                <a:lnTo>
                  <a:pt x="22" y="2"/>
                </a:lnTo>
                <a:lnTo>
                  <a:pt x="23" y="1"/>
                </a:lnTo>
                <a:lnTo>
                  <a:pt x="23" y="1"/>
                </a:lnTo>
                <a:lnTo>
                  <a:pt x="24" y="0"/>
                </a:lnTo>
                <a:lnTo>
                  <a:pt x="25" y="0"/>
                </a:lnTo>
                <a:lnTo>
                  <a:pt x="14" y="36"/>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6" name="Freeform 72">
            <a:extLst>
              <a:ext uri="{FF2B5EF4-FFF2-40B4-BE49-F238E27FC236}">
                <a16:creationId xmlns:a16="http://schemas.microsoft.com/office/drawing/2014/main" id="{C9ABEF48-A11F-8943-AEB5-C22535B19792}"/>
              </a:ext>
            </a:extLst>
          </p:cNvPr>
          <p:cNvSpPr>
            <a:spLocks/>
          </p:cNvSpPr>
          <p:nvPr/>
        </p:nvSpPr>
        <p:spPr bwMode="auto">
          <a:xfrm>
            <a:off x="8328026" y="2743201"/>
            <a:ext cx="1319213" cy="849313"/>
          </a:xfrm>
          <a:custGeom>
            <a:avLst/>
            <a:gdLst>
              <a:gd name="T0" fmla="*/ 0 w 831"/>
              <a:gd name="T1" fmla="*/ 0 h 535"/>
              <a:gd name="T2" fmla="*/ 0 w 831"/>
              <a:gd name="T3" fmla="*/ 534 h 535"/>
              <a:gd name="T4" fmla="*/ 830 w 831"/>
              <a:gd name="T5" fmla="*/ 534 h 535"/>
              <a:gd name="T6" fmla="*/ 0 w 831"/>
              <a:gd name="T7" fmla="*/ 0 h 535"/>
            </a:gdLst>
            <a:ahLst/>
            <a:cxnLst>
              <a:cxn ang="0">
                <a:pos x="T0" y="T1"/>
              </a:cxn>
              <a:cxn ang="0">
                <a:pos x="T2" y="T3"/>
              </a:cxn>
              <a:cxn ang="0">
                <a:pos x="T4" y="T5"/>
              </a:cxn>
              <a:cxn ang="0">
                <a:pos x="T6" y="T7"/>
              </a:cxn>
            </a:cxnLst>
            <a:rect l="0" t="0" r="r" b="b"/>
            <a:pathLst>
              <a:path w="831" h="535">
                <a:moveTo>
                  <a:pt x="0" y="0"/>
                </a:moveTo>
                <a:lnTo>
                  <a:pt x="0" y="534"/>
                </a:lnTo>
                <a:lnTo>
                  <a:pt x="830" y="534"/>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a:extLst>
              <a:ext uri="{FF2B5EF4-FFF2-40B4-BE49-F238E27FC236}">
                <a16:creationId xmlns:a16="http://schemas.microsoft.com/office/drawing/2014/main" id="{20C77AE0-EBF2-BA46-A267-DD45A4A627C8}"/>
              </a:ext>
            </a:extLst>
          </p:cNvPr>
          <p:cNvSpPr>
            <a:spLocks/>
          </p:cNvSpPr>
          <p:nvPr/>
        </p:nvSpPr>
        <p:spPr bwMode="auto">
          <a:xfrm>
            <a:off x="8258175" y="4576764"/>
            <a:ext cx="363538" cy="441325"/>
          </a:xfrm>
          <a:custGeom>
            <a:avLst/>
            <a:gdLst>
              <a:gd name="T0" fmla="*/ 80 w 229"/>
              <a:gd name="T1" fmla="*/ 0 h 278"/>
              <a:gd name="T2" fmla="*/ 100 w 229"/>
              <a:gd name="T3" fmla="*/ 2 h 278"/>
              <a:gd name="T4" fmla="*/ 115 w 229"/>
              <a:gd name="T5" fmla="*/ 7 h 278"/>
              <a:gd name="T6" fmla="*/ 128 w 229"/>
              <a:gd name="T7" fmla="*/ 15 h 278"/>
              <a:gd name="T8" fmla="*/ 138 w 229"/>
              <a:gd name="T9" fmla="*/ 23 h 278"/>
              <a:gd name="T10" fmla="*/ 147 w 229"/>
              <a:gd name="T11" fmla="*/ 32 h 278"/>
              <a:gd name="T12" fmla="*/ 163 w 229"/>
              <a:gd name="T13" fmla="*/ 53 h 278"/>
              <a:gd name="T14" fmla="*/ 184 w 229"/>
              <a:gd name="T15" fmla="*/ 83 h 278"/>
              <a:gd name="T16" fmla="*/ 205 w 229"/>
              <a:gd name="T17" fmla="*/ 115 h 278"/>
              <a:gd name="T18" fmla="*/ 221 w 229"/>
              <a:gd name="T19" fmla="*/ 147 h 278"/>
              <a:gd name="T20" fmla="*/ 228 w 229"/>
              <a:gd name="T21" fmla="*/ 169 h 278"/>
              <a:gd name="T22" fmla="*/ 224 w 229"/>
              <a:gd name="T23" fmla="*/ 187 h 278"/>
              <a:gd name="T24" fmla="*/ 217 w 229"/>
              <a:gd name="T25" fmla="*/ 207 h 278"/>
              <a:gd name="T26" fmla="*/ 210 w 229"/>
              <a:gd name="T27" fmla="*/ 225 h 278"/>
              <a:gd name="T28" fmla="*/ 204 w 229"/>
              <a:gd name="T29" fmla="*/ 242 h 278"/>
              <a:gd name="T30" fmla="*/ 199 w 229"/>
              <a:gd name="T31" fmla="*/ 254 h 278"/>
              <a:gd name="T32" fmla="*/ 193 w 229"/>
              <a:gd name="T33" fmla="*/ 261 h 278"/>
              <a:gd name="T34" fmla="*/ 178 w 229"/>
              <a:gd name="T35" fmla="*/ 267 h 278"/>
              <a:gd name="T36" fmla="*/ 158 w 229"/>
              <a:gd name="T37" fmla="*/ 272 h 278"/>
              <a:gd name="T38" fmla="*/ 134 w 229"/>
              <a:gd name="T39" fmla="*/ 275 h 278"/>
              <a:gd name="T40" fmla="*/ 111 w 229"/>
              <a:gd name="T41" fmla="*/ 275 h 278"/>
              <a:gd name="T42" fmla="*/ 95 w 229"/>
              <a:gd name="T43" fmla="*/ 275 h 278"/>
              <a:gd name="T44" fmla="*/ 89 w 229"/>
              <a:gd name="T45" fmla="*/ 277 h 278"/>
              <a:gd name="T46" fmla="*/ 79 w 229"/>
              <a:gd name="T47" fmla="*/ 277 h 278"/>
              <a:gd name="T48" fmla="*/ 68 w 229"/>
              <a:gd name="T49" fmla="*/ 273 h 278"/>
              <a:gd name="T50" fmla="*/ 58 w 229"/>
              <a:gd name="T51" fmla="*/ 269 h 278"/>
              <a:gd name="T52" fmla="*/ 51 w 229"/>
              <a:gd name="T53" fmla="*/ 263 h 278"/>
              <a:gd name="T54" fmla="*/ 48 w 229"/>
              <a:gd name="T55" fmla="*/ 254 h 278"/>
              <a:gd name="T56" fmla="*/ 48 w 229"/>
              <a:gd name="T57" fmla="*/ 239 h 278"/>
              <a:gd name="T58" fmla="*/ 50 w 229"/>
              <a:gd name="T59" fmla="*/ 219 h 278"/>
              <a:gd name="T60" fmla="*/ 56 w 229"/>
              <a:gd name="T61" fmla="*/ 197 h 278"/>
              <a:gd name="T62" fmla="*/ 64 w 229"/>
              <a:gd name="T63" fmla="*/ 173 h 278"/>
              <a:gd name="T64" fmla="*/ 70 w 229"/>
              <a:gd name="T65" fmla="*/ 161 h 278"/>
              <a:gd name="T66" fmla="*/ 74 w 229"/>
              <a:gd name="T67" fmla="*/ 154 h 278"/>
              <a:gd name="T68" fmla="*/ 84 w 229"/>
              <a:gd name="T69" fmla="*/ 139 h 278"/>
              <a:gd name="T70" fmla="*/ 88 w 229"/>
              <a:gd name="T71" fmla="*/ 133 h 278"/>
              <a:gd name="T72" fmla="*/ 91 w 229"/>
              <a:gd name="T73" fmla="*/ 128 h 278"/>
              <a:gd name="T74" fmla="*/ 88 w 229"/>
              <a:gd name="T75" fmla="*/ 124 h 278"/>
              <a:gd name="T76" fmla="*/ 86 w 229"/>
              <a:gd name="T77" fmla="*/ 122 h 278"/>
              <a:gd name="T78" fmla="*/ 83 w 229"/>
              <a:gd name="T79" fmla="*/ 120 h 278"/>
              <a:gd name="T80" fmla="*/ 74 w 229"/>
              <a:gd name="T81" fmla="*/ 121 h 278"/>
              <a:gd name="T82" fmla="*/ 57 w 229"/>
              <a:gd name="T83" fmla="*/ 125 h 278"/>
              <a:gd name="T84" fmla="*/ 41 w 229"/>
              <a:gd name="T85" fmla="*/ 126 h 278"/>
              <a:gd name="T86" fmla="*/ 27 w 229"/>
              <a:gd name="T87" fmla="*/ 125 h 278"/>
              <a:gd name="T88" fmla="*/ 16 w 229"/>
              <a:gd name="T89" fmla="*/ 122 h 278"/>
              <a:gd name="T90" fmla="*/ 1 w 229"/>
              <a:gd name="T91" fmla="*/ 116 h 278"/>
              <a:gd name="T92" fmla="*/ 4 w 229"/>
              <a:gd name="T93" fmla="*/ 98 h 278"/>
              <a:gd name="T94" fmla="*/ 19 w 229"/>
              <a:gd name="T95" fmla="*/ 69 h 278"/>
              <a:gd name="T96" fmla="*/ 39 w 229"/>
              <a:gd name="T97" fmla="*/ 37 h 278"/>
              <a:gd name="T98" fmla="*/ 57 w 229"/>
              <a:gd name="T99" fmla="*/ 12 h 278"/>
              <a:gd name="T100" fmla="*/ 64 w 229"/>
              <a:gd name="T101"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78">
                <a:moveTo>
                  <a:pt x="64" y="1"/>
                </a:moveTo>
                <a:lnTo>
                  <a:pt x="72" y="1"/>
                </a:lnTo>
                <a:lnTo>
                  <a:pt x="80" y="0"/>
                </a:lnTo>
                <a:lnTo>
                  <a:pt x="88" y="0"/>
                </a:lnTo>
                <a:lnTo>
                  <a:pt x="94" y="1"/>
                </a:lnTo>
                <a:lnTo>
                  <a:pt x="100" y="2"/>
                </a:lnTo>
                <a:lnTo>
                  <a:pt x="105" y="4"/>
                </a:lnTo>
                <a:lnTo>
                  <a:pt x="111" y="5"/>
                </a:lnTo>
                <a:lnTo>
                  <a:pt x="115" y="7"/>
                </a:lnTo>
                <a:lnTo>
                  <a:pt x="120" y="10"/>
                </a:lnTo>
                <a:lnTo>
                  <a:pt x="124" y="12"/>
                </a:lnTo>
                <a:lnTo>
                  <a:pt x="128" y="15"/>
                </a:lnTo>
                <a:lnTo>
                  <a:pt x="132" y="18"/>
                </a:lnTo>
                <a:lnTo>
                  <a:pt x="134" y="21"/>
                </a:lnTo>
                <a:lnTo>
                  <a:pt x="138" y="23"/>
                </a:lnTo>
                <a:lnTo>
                  <a:pt x="141" y="25"/>
                </a:lnTo>
                <a:lnTo>
                  <a:pt x="144" y="28"/>
                </a:lnTo>
                <a:lnTo>
                  <a:pt x="147" y="32"/>
                </a:lnTo>
                <a:lnTo>
                  <a:pt x="152" y="38"/>
                </a:lnTo>
                <a:lnTo>
                  <a:pt x="157" y="45"/>
                </a:lnTo>
                <a:lnTo>
                  <a:pt x="163" y="53"/>
                </a:lnTo>
                <a:lnTo>
                  <a:pt x="170" y="63"/>
                </a:lnTo>
                <a:lnTo>
                  <a:pt x="176" y="72"/>
                </a:lnTo>
                <a:lnTo>
                  <a:pt x="184" y="83"/>
                </a:lnTo>
                <a:lnTo>
                  <a:pt x="191" y="94"/>
                </a:lnTo>
                <a:lnTo>
                  <a:pt x="198" y="105"/>
                </a:lnTo>
                <a:lnTo>
                  <a:pt x="205" y="115"/>
                </a:lnTo>
                <a:lnTo>
                  <a:pt x="211" y="126"/>
                </a:lnTo>
                <a:lnTo>
                  <a:pt x="216" y="137"/>
                </a:lnTo>
                <a:lnTo>
                  <a:pt x="221" y="147"/>
                </a:lnTo>
                <a:lnTo>
                  <a:pt x="225" y="156"/>
                </a:lnTo>
                <a:lnTo>
                  <a:pt x="227" y="162"/>
                </a:lnTo>
                <a:lnTo>
                  <a:pt x="228" y="169"/>
                </a:lnTo>
                <a:lnTo>
                  <a:pt x="227" y="175"/>
                </a:lnTo>
                <a:lnTo>
                  <a:pt x="226" y="181"/>
                </a:lnTo>
                <a:lnTo>
                  <a:pt x="224" y="187"/>
                </a:lnTo>
                <a:lnTo>
                  <a:pt x="222" y="194"/>
                </a:lnTo>
                <a:lnTo>
                  <a:pt x="220" y="201"/>
                </a:lnTo>
                <a:lnTo>
                  <a:pt x="217" y="207"/>
                </a:lnTo>
                <a:lnTo>
                  <a:pt x="215" y="213"/>
                </a:lnTo>
                <a:lnTo>
                  <a:pt x="212" y="219"/>
                </a:lnTo>
                <a:lnTo>
                  <a:pt x="210" y="225"/>
                </a:lnTo>
                <a:lnTo>
                  <a:pt x="208" y="231"/>
                </a:lnTo>
                <a:lnTo>
                  <a:pt x="206" y="237"/>
                </a:lnTo>
                <a:lnTo>
                  <a:pt x="204" y="242"/>
                </a:lnTo>
                <a:lnTo>
                  <a:pt x="202" y="246"/>
                </a:lnTo>
                <a:lnTo>
                  <a:pt x="200" y="251"/>
                </a:lnTo>
                <a:lnTo>
                  <a:pt x="199" y="254"/>
                </a:lnTo>
                <a:lnTo>
                  <a:pt x="198" y="256"/>
                </a:lnTo>
                <a:lnTo>
                  <a:pt x="196" y="259"/>
                </a:lnTo>
                <a:lnTo>
                  <a:pt x="193" y="261"/>
                </a:lnTo>
                <a:lnTo>
                  <a:pt x="189" y="263"/>
                </a:lnTo>
                <a:lnTo>
                  <a:pt x="184" y="266"/>
                </a:lnTo>
                <a:lnTo>
                  <a:pt x="178" y="267"/>
                </a:lnTo>
                <a:lnTo>
                  <a:pt x="171" y="269"/>
                </a:lnTo>
                <a:lnTo>
                  <a:pt x="165" y="271"/>
                </a:lnTo>
                <a:lnTo>
                  <a:pt x="158" y="272"/>
                </a:lnTo>
                <a:lnTo>
                  <a:pt x="150" y="273"/>
                </a:lnTo>
                <a:lnTo>
                  <a:pt x="142" y="274"/>
                </a:lnTo>
                <a:lnTo>
                  <a:pt x="134" y="275"/>
                </a:lnTo>
                <a:lnTo>
                  <a:pt x="127" y="275"/>
                </a:lnTo>
                <a:lnTo>
                  <a:pt x="119" y="275"/>
                </a:lnTo>
                <a:lnTo>
                  <a:pt x="111" y="275"/>
                </a:lnTo>
                <a:lnTo>
                  <a:pt x="104" y="274"/>
                </a:lnTo>
                <a:lnTo>
                  <a:pt x="97" y="273"/>
                </a:lnTo>
                <a:lnTo>
                  <a:pt x="95" y="275"/>
                </a:lnTo>
                <a:lnTo>
                  <a:pt x="94" y="276"/>
                </a:lnTo>
                <a:lnTo>
                  <a:pt x="92" y="277"/>
                </a:lnTo>
                <a:lnTo>
                  <a:pt x="89" y="277"/>
                </a:lnTo>
                <a:lnTo>
                  <a:pt x="86" y="277"/>
                </a:lnTo>
                <a:lnTo>
                  <a:pt x="83" y="277"/>
                </a:lnTo>
                <a:lnTo>
                  <a:pt x="79" y="277"/>
                </a:lnTo>
                <a:lnTo>
                  <a:pt x="75" y="276"/>
                </a:lnTo>
                <a:lnTo>
                  <a:pt x="72" y="275"/>
                </a:lnTo>
                <a:lnTo>
                  <a:pt x="68" y="273"/>
                </a:lnTo>
                <a:lnTo>
                  <a:pt x="64" y="272"/>
                </a:lnTo>
                <a:lnTo>
                  <a:pt x="61" y="270"/>
                </a:lnTo>
                <a:lnTo>
                  <a:pt x="58" y="269"/>
                </a:lnTo>
                <a:lnTo>
                  <a:pt x="56" y="267"/>
                </a:lnTo>
                <a:lnTo>
                  <a:pt x="53" y="265"/>
                </a:lnTo>
                <a:lnTo>
                  <a:pt x="51" y="263"/>
                </a:lnTo>
                <a:lnTo>
                  <a:pt x="50" y="261"/>
                </a:lnTo>
                <a:lnTo>
                  <a:pt x="49" y="257"/>
                </a:lnTo>
                <a:lnTo>
                  <a:pt x="48" y="254"/>
                </a:lnTo>
                <a:lnTo>
                  <a:pt x="48" y="250"/>
                </a:lnTo>
                <a:lnTo>
                  <a:pt x="48" y="245"/>
                </a:lnTo>
                <a:lnTo>
                  <a:pt x="48" y="239"/>
                </a:lnTo>
                <a:lnTo>
                  <a:pt x="48" y="233"/>
                </a:lnTo>
                <a:lnTo>
                  <a:pt x="49" y="226"/>
                </a:lnTo>
                <a:lnTo>
                  <a:pt x="50" y="219"/>
                </a:lnTo>
                <a:lnTo>
                  <a:pt x="52" y="211"/>
                </a:lnTo>
                <a:lnTo>
                  <a:pt x="54" y="205"/>
                </a:lnTo>
                <a:lnTo>
                  <a:pt x="56" y="197"/>
                </a:lnTo>
                <a:lnTo>
                  <a:pt x="57" y="189"/>
                </a:lnTo>
                <a:lnTo>
                  <a:pt x="60" y="181"/>
                </a:lnTo>
                <a:lnTo>
                  <a:pt x="64" y="173"/>
                </a:lnTo>
                <a:lnTo>
                  <a:pt x="67" y="165"/>
                </a:lnTo>
                <a:lnTo>
                  <a:pt x="69" y="163"/>
                </a:lnTo>
                <a:lnTo>
                  <a:pt x="70" y="161"/>
                </a:lnTo>
                <a:lnTo>
                  <a:pt x="71" y="159"/>
                </a:lnTo>
                <a:lnTo>
                  <a:pt x="73" y="156"/>
                </a:lnTo>
                <a:lnTo>
                  <a:pt x="74" y="154"/>
                </a:lnTo>
                <a:lnTo>
                  <a:pt x="79" y="146"/>
                </a:lnTo>
                <a:lnTo>
                  <a:pt x="82" y="142"/>
                </a:lnTo>
                <a:lnTo>
                  <a:pt x="84" y="139"/>
                </a:lnTo>
                <a:lnTo>
                  <a:pt x="85" y="137"/>
                </a:lnTo>
                <a:lnTo>
                  <a:pt x="87" y="135"/>
                </a:lnTo>
                <a:lnTo>
                  <a:pt x="88" y="133"/>
                </a:lnTo>
                <a:lnTo>
                  <a:pt x="90" y="131"/>
                </a:lnTo>
                <a:lnTo>
                  <a:pt x="91" y="129"/>
                </a:lnTo>
                <a:lnTo>
                  <a:pt x="91" y="128"/>
                </a:lnTo>
                <a:lnTo>
                  <a:pt x="90" y="126"/>
                </a:lnTo>
                <a:lnTo>
                  <a:pt x="89" y="125"/>
                </a:lnTo>
                <a:lnTo>
                  <a:pt x="88" y="124"/>
                </a:lnTo>
                <a:lnTo>
                  <a:pt x="87" y="123"/>
                </a:lnTo>
                <a:lnTo>
                  <a:pt x="86" y="123"/>
                </a:lnTo>
                <a:lnTo>
                  <a:pt x="86" y="122"/>
                </a:lnTo>
                <a:lnTo>
                  <a:pt x="85" y="121"/>
                </a:lnTo>
                <a:lnTo>
                  <a:pt x="84" y="120"/>
                </a:lnTo>
                <a:lnTo>
                  <a:pt x="83" y="120"/>
                </a:lnTo>
                <a:lnTo>
                  <a:pt x="82" y="119"/>
                </a:lnTo>
                <a:lnTo>
                  <a:pt x="81" y="119"/>
                </a:lnTo>
                <a:lnTo>
                  <a:pt x="74" y="121"/>
                </a:lnTo>
                <a:lnTo>
                  <a:pt x="68" y="123"/>
                </a:lnTo>
                <a:lnTo>
                  <a:pt x="61" y="124"/>
                </a:lnTo>
                <a:lnTo>
                  <a:pt x="57" y="125"/>
                </a:lnTo>
                <a:lnTo>
                  <a:pt x="51" y="126"/>
                </a:lnTo>
                <a:lnTo>
                  <a:pt x="46" y="126"/>
                </a:lnTo>
                <a:lnTo>
                  <a:pt x="41" y="126"/>
                </a:lnTo>
                <a:lnTo>
                  <a:pt x="36" y="126"/>
                </a:lnTo>
                <a:lnTo>
                  <a:pt x="32" y="126"/>
                </a:lnTo>
                <a:lnTo>
                  <a:pt x="27" y="125"/>
                </a:lnTo>
                <a:lnTo>
                  <a:pt x="23" y="124"/>
                </a:lnTo>
                <a:lnTo>
                  <a:pt x="19" y="123"/>
                </a:lnTo>
                <a:lnTo>
                  <a:pt x="16" y="122"/>
                </a:lnTo>
                <a:lnTo>
                  <a:pt x="12" y="121"/>
                </a:lnTo>
                <a:lnTo>
                  <a:pt x="4" y="119"/>
                </a:lnTo>
                <a:lnTo>
                  <a:pt x="1" y="116"/>
                </a:lnTo>
                <a:lnTo>
                  <a:pt x="0" y="112"/>
                </a:lnTo>
                <a:lnTo>
                  <a:pt x="1" y="106"/>
                </a:lnTo>
                <a:lnTo>
                  <a:pt x="4" y="98"/>
                </a:lnTo>
                <a:lnTo>
                  <a:pt x="8" y="89"/>
                </a:lnTo>
                <a:lnTo>
                  <a:pt x="13" y="79"/>
                </a:lnTo>
                <a:lnTo>
                  <a:pt x="19" y="69"/>
                </a:lnTo>
                <a:lnTo>
                  <a:pt x="25" y="58"/>
                </a:lnTo>
                <a:lnTo>
                  <a:pt x="32" y="47"/>
                </a:lnTo>
                <a:lnTo>
                  <a:pt x="39" y="37"/>
                </a:lnTo>
                <a:lnTo>
                  <a:pt x="46" y="27"/>
                </a:lnTo>
                <a:lnTo>
                  <a:pt x="52" y="19"/>
                </a:lnTo>
                <a:lnTo>
                  <a:pt x="57" y="12"/>
                </a:lnTo>
                <a:lnTo>
                  <a:pt x="60" y="6"/>
                </a:lnTo>
                <a:lnTo>
                  <a:pt x="63" y="3"/>
                </a:lnTo>
                <a:lnTo>
                  <a:pt x="6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8" name="Freeform 74">
            <a:extLst>
              <a:ext uri="{FF2B5EF4-FFF2-40B4-BE49-F238E27FC236}">
                <a16:creationId xmlns:a16="http://schemas.microsoft.com/office/drawing/2014/main" id="{1035A699-2B1E-CD4C-AC5B-6DE425E52EBF}"/>
              </a:ext>
            </a:extLst>
          </p:cNvPr>
          <p:cNvSpPr>
            <a:spLocks/>
          </p:cNvSpPr>
          <p:nvPr/>
        </p:nvSpPr>
        <p:spPr bwMode="auto">
          <a:xfrm>
            <a:off x="8475663" y="4635500"/>
            <a:ext cx="482600" cy="827088"/>
          </a:xfrm>
          <a:custGeom>
            <a:avLst/>
            <a:gdLst>
              <a:gd name="T0" fmla="*/ 10 w 304"/>
              <a:gd name="T1" fmla="*/ 29 h 521"/>
              <a:gd name="T2" fmla="*/ 31 w 304"/>
              <a:gd name="T3" fmla="*/ 4 h 521"/>
              <a:gd name="T4" fmla="*/ 58 w 304"/>
              <a:gd name="T5" fmla="*/ 3 h 521"/>
              <a:gd name="T6" fmla="*/ 85 w 304"/>
              <a:gd name="T7" fmla="*/ 10 h 521"/>
              <a:gd name="T8" fmla="*/ 101 w 304"/>
              <a:gd name="T9" fmla="*/ 14 h 521"/>
              <a:gd name="T10" fmla="*/ 109 w 304"/>
              <a:gd name="T11" fmla="*/ 21 h 521"/>
              <a:gd name="T12" fmla="*/ 119 w 304"/>
              <a:gd name="T13" fmla="*/ 23 h 521"/>
              <a:gd name="T14" fmla="*/ 133 w 304"/>
              <a:gd name="T15" fmla="*/ 28 h 521"/>
              <a:gd name="T16" fmla="*/ 144 w 304"/>
              <a:gd name="T17" fmla="*/ 40 h 521"/>
              <a:gd name="T18" fmla="*/ 158 w 304"/>
              <a:gd name="T19" fmla="*/ 62 h 521"/>
              <a:gd name="T20" fmla="*/ 172 w 304"/>
              <a:gd name="T21" fmla="*/ 85 h 521"/>
              <a:gd name="T22" fmla="*/ 183 w 304"/>
              <a:gd name="T23" fmla="*/ 103 h 521"/>
              <a:gd name="T24" fmla="*/ 193 w 304"/>
              <a:gd name="T25" fmla="*/ 115 h 521"/>
              <a:gd name="T26" fmla="*/ 200 w 304"/>
              <a:gd name="T27" fmla="*/ 125 h 521"/>
              <a:gd name="T28" fmla="*/ 202 w 304"/>
              <a:gd name="T29" fmla="*/ 136 h 521"/>
              <a:gd name="T30" fmla="*/ 203 w 304"/>
              <a:gd name="T31" fmla="*/ 153 h 521"/>
              <a:gd name="T32" fmla="*/ 202 w 304"/>
              <a:gd name="T33" fmla="*/ 180 h 521"/>
              <a:gd name="T34" fmla="*/ 203 w 304"/>
              <a:gd name="T35" fmla="*/ 222 h 521"/>
              <a:gd name="T36" fmla="*/ 206 w 304"/>
              <a:gd name="T37" fmla="*/ 249 h 521"/>
              <a:gd name="T38" fmla="*/ 207 w 304"/>
              <a:gd name="T39" fmla="*/ 266 h 521"/>
              <a:gd name="T40" fmla="*/ 207 w 304"/>
              <a:gd name="T41" fmla="*/ 278 h 521"/>
              <a:gd name="T42" fmla="*/ 212 w 304"/>
              <a:gd name="T43" fmla="*/ 291 h 521"/>
              <a:gd name="T44" fmla="*/ 240 w 304"/>
              <a:gd name="T45" fmla="*/ 346 h 521"/>
              <a:gd name="T46" fmla="*/ 277 w 304"/>
              <a:gd name="T47" fmla="*/ 424 h 521"/>
              <a:gd name="T48" fmla="*/ 302 w 304"/>
              <a:gd name="T49" fmla="*/ 482 h 521"/>
              <a:gd name="T50" fmla="*/ 283 w 304"/>
              <a:gd name="T51" fmla="*/ 512 h 521"/>
              <a:gd name="T52" fmla="*/ 229 w 304"/>
              <a:gd name="T53" fmla="*/ 519 h 521"/>
              <a:gd name="T54" fmla="*/ 183 w 304"/>
              <a:gd name="T55" fmla="*/ 488 h 521"/>
              <a:gd name="T56" fmla="*/ 166 w 304"/>
              <a:gd name="T57" fmla="*/ 428 h 521"/>
              <a:gd name="T58" fmla="*/ 148 w 304"/>
              <a:gd name="T59" fmla="*/ 382 h 521"/>
              <a:gd name="T60" fmla="*/ 131 w 304"/>
              <a:gd name="T61" fmla="*/ 348 h 521"/>
              <a:gd name="T62" fmla="*/ 112 w 304"/>
              <a:gd name="T63" fmla="*/ 325 h 521"/>
              <a:gd name="T64" fmla="*/ 86 w 304"/>
              <a:gd name="T65" fmla="*/ 295 h 521"/>
              <a:gd name="T66" fmla="*/ 59 w 304"/>
              <a:gd name="T67" fmla="*/ 258 h 521"/>
              <a:gd name="T68" fmla="*/ 48 w 304"/>
              <a:gd name="T69" fmla="*/ 234 h 521"/>
              <a:gd name="T70" fmla="*/ 55 w 304"/>
              <a:gd name="T71" fmla="*/ 231 h 521"/>
              <a:gd name="T72" fmla="*/ 62 w 304"/>
              <a:gd name="T73" fmla="*/ 228 h 521"/>
              <a:gd name="T74" fmla="*/ 66 w 304"/>
              <a:gd name="T75" fmla="*/ 224 h 521"/>
              <a:gd name="T76" fmla="*/ 74 w 304"/>
              <a:gd name="T77" fmla="*/ 207 h 521"/>
              <a:gd name="T78" fmla="*/ 87 w 304"/>
              <a:gd name="T79" fmla="*/ 176 h 521"/>
              <a:gd name="T80" fmla="*/ 97 w 304"/>
              <a:gd name="T81" fmla="*/ 136 h 521"/>
              <a:gd name="T82" fmla="*/ 94 w 304"/>
              <a:gd name="T83" fmla="*/ 123 h 521"/>
              <a:gd name="T84" fmla="*/ 88 w 304"/>
              <a:gd name="T85" fmla="*/ 110 h 521"/>
              <a:gd name="T86" fmla="*/ 77 w 304"/>
              <a:gd name="T87" fmla="*/ 107 h 521"/>
              <a:gd name="T88" fmla="*/ 53 w 304"/>
              <a:gd name="T89" fmla="*/ 116 h 521"/>
              <a:gd name="T90" fmla="*/ 42 w 304"/>
              <a:gd name="T91" fmla="*/ 106 h 521"/>
              <a:gd name="T92" fmla="*/ 42 w 304"/>
              <a:gd name="T93" fmla="*/ 91 h 521"/>
              <a:gd name="T94" fmla="*/ 29 w 304"/>
              <a:gd name="T95" fmla="*/ 95 h 521"/>
              <a:gd name="T96" fmla="*/ 22 w 304"/>
              <a:gd name="T97" fmla="*/ 86 h 521"/>
              <a:gd name="T98" fmla="*/ 21 w 304"/>
              <a:gd name="T99" fmla="*/ 76 h 521"/>
              <a:gd name="T100" fmla="*/ 13 w 304"/>
              <a:gd name="T101" fmla="*/ 78 h 521"/>
              <a:gd name="T102" fmla="*/ 4 w 304"/>
              <a:gd name="T103" fmla="*/ 73 h 521"/>
              <a:gd name="T104" fmla="*/ 0 w 304"/>
              <a:gd name="T105" fmla="*/ 62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521">
                <a:moveTo>
                  <a:pt x="1" y="57"/>
                </a:moveTo>
                <a:lnTo>
                  <a:pt x="2" y="50"/>
                </a:lnTo>
                <a:lnTo>
                  <a:pt x="4" y="43"/>
                </a:lnTo>
                <a:lnTo>
                  <a:pt x="7" y="36"/>
                </a:lnTo>
                <a:lnTo>
                  <a:pt x="10" y="29"/>
                </a:lnTo>
                <a:lnTo>
                  <a:pt x="13" y="23"/>
                </a:lnTo>
                <a:lnTo>
                  <a:pt x="17" y="17"/>
                </a:lnTo>
                <a:lnTo>
                  <a:pt x="21" y="12"/>
                </a:lnTo>
                <a:lnTo>
                  <a:pt x="26" y="8"/>
                </a:lnTo>
                <a:lnTo>
                  <a:pt x="31" y="4"/>
                </a:lnTo>
                <a:lnTo>
                  <a:pt x="36" y="2"/>
                </a:lnTo>
                <a:lnTo>
                  <a:pt x="41" y="0"/>
                </a:lnTo>
                <a:lnTo>
                  <a:pt x="47" y="0"/>
                </a:lnTo>
                <a:lnTo>
                  <a:pt x="52" y="1"/>
                </a:lnTo>
                <a:lnTo>
                  <a:pt x="58" y="3"/>
                </a:lnTo>
                <a:lnTo>
                  <a:pt x="64" y="7"/>
                </a:lnTo>
                <a:lnTo>
                  <a:pt x="69" y="12"/>
                </a:lnTo>
                <a:lnTo>
                  <a:pt x="75" y="11"/>
                </a:lnTo>
                <a:lnTo>
                  <a:pt x="80" y="10"/>
                </a:lnTo>
                <a:lnTo>
                  <a:pt x="85" y="10"/>
                </a:lnTo>
                <a:lnTo>
                  <a:pt x="89" y="10"/>
                </a:lnTo>
                <a:lnTo>
                  <a:pt x="92" y="10"/>
                </a:lnTo>
                <a:lnTo>
                  <a:pt x="96" y="11"/>
                </a:lnTo>
                <a:lnTo>
                  <a:pt x="99" y="12"/>
                </a:lnTo>
                <a:lnTo>
                  <a:pt x="101" y="14"/>
                </a:lnTo>
                <a:lnTo>
                  <a:pt x="104" y="15"/>
                </a:lnTo>
                <a:lnTo>
                  <a:pt x="106" y="17"/>
                </a:lnTo>
                <a:lnTo>
                  <a:pt x="107" y="18"/>
                </a:lnTo>
                <a:lnTo>
                  <a:pt x="108" y="20"/>
                </a:lnTo>
                <a:lnTo>
                  <a:pt x="109" y="21"/>
                </a:lnTo>
                <a:lnTo>
                  <a:pt x="110" y="22"/>
                </a:lnTo>
                <a:lnTo>
                  <a:pt x="110" y="23"/>
                </a:lnTo>
                <a:lnTo>
                  <a:pt x="111" y="23"/>
                </a:lnTo>
                <a:lnTo>
                  <a:pt x="115" y="23"/>
                </a:lnTo>
                <a:lnTo>
                  <a:pt x="119" y="23"/>
                </a:lnTo>
                <a:lnTo>
                  <a:pt x="122" y="24"/>
                </a:lnTo>
                <a:lnTo>
                  <a:pt x="125" y="24"/>
                </a:lnTo>
                <a:lnTo>
                  <a:pt x="128" y="25"/>
                </a:lnTo>
                <a:lnTo>
                  <a:pt x="131" y="26"/>
                </a:lnTo>
                <a:lnTo>
                  <a:pt x="133" y="28"/>
                </a:lnTo>
                <a:lnTo>
                  <a:pt x="135" y="30"/>
                </a:lnTo>
                <a:lnTo>
                  <a:pt x="137" y="32"/>
                </a:lnTo>
                <a:lnTo>
                  <a:pt x="140" y="34"/>
                </a:lnTo>
                <a:lnTo>
                  <a:pt x="142" y="37"/>
                </a:lnTo>
                <a:lnTo>
                  <a:pt x="144" y="40"/>
                </a:lnTo>
                <a:lnTo>
                  <a:pt x="147" y="44"/>
                </a:lnTo>
                <a:lnTo>
                  <a:pt x="149" y="48"/>
                </a:lnTo>
                <a:lnTo>
                  <a:pt x="152" y="52"/>
                </a:lnTo>
                <a:lnTo>
                  <a:pt x="155" y="57"/>
                </a:lnTo>
                <a:lnTo>
                  <a:pt x="158" y="62"/>
                </a:lnTo>
                <a:lnTo>
                  <a:pt x="161" y="67"/>
                </a:lnTo>
                <a:lnTo>
                  <a:pt x="164" y="72"/>
                </a:lnTo>
                <a:lnTo>
                  <a:pt x="167" y="76"/>
                </a:lnTo>
                <a:lnTo>
                  <a:pt x="169" y="81"/>
                </a:lnTo>
                <a:lnTo>
                  <a:pt x="172" y="85"/>
                </a:lnTo>
                <a:lnTo>
                  <a:pt x="174" y="89"/>
                </a:lnTo>
                <a:lnTo>
                  <a:pt x="176" y="93"/>
                </a:lnTo>
                <a:lnTo>
                  <a:pt x="179" y="96"/>
                </a:lnTo>
                <a:lnTo>
                  <a:pt x="181" y="100"/>
                </a:lnTo>
                <a:lnTo>
                  <a:pt x="183" y="103"/>
                </a:lnTo>
                <a:lnTo>
                  <a:pt x="185" y="106"/>
                </a:lnTo>
                <a:lnTo>
                  <a:pt x="187" y="109"/>
                </a:lnTo>
                <a:lnTo>
                  <a:pt x="189" y="111"/>
                </a:lnTo>
                <a:lnTo>
                  <a:pt x="191" y="113"/>
                </a:lnTo>
                <a:lnTo>
                  <a:pt x="193" y="115"/>
                </a:lnTo>
                <a:lnTo>
                  <a:pt x="195" y="117"/>
                </a:lnTo>
                <a:lnTo>
                  <a:pt x="196" y="119"/>
                </a:lnTo>
                <a:lnTo>
                  <a:pt x="197" y="121"/>
                </a:lnTo>
                <a:lnTo>
                  <a:pt x="199" y="123"/>
                </a:lnTo>
                <a:lnTo>
                  <a:pt x="200" y="125"/>
                </a:lnTo>
                <a:lnTo>
                  <a:pt x="200" y="127"/>
                </a:lnTo>
                <a:lnTo>
                  <a:pt x="201" y="129"/>
                </a:lnTo>
                <a:lnTo>
                  <a:pt x="202" y="132"/>
                </a:lnTo>
                <a:lnTo>
                  <a:pt x="202" y="134"/>
                </a:lnTo>
                <a:lnTo>
                  <a:pt x="202" y="136"/>
                </a:lnTo>
                <a:lnTo>
                  <a:pt x="203" y="139"/>
                </a:lnTo>
                <a:lnTo>
                  <a:pt x="203" y="141"/>
                </a:lnTo>
                <a:lnTo>
                  <a:pt x="203" y="144"/>
                </a:lnTo>
                <a:lnTo>
                  <a:pt x="203" y="150"/>
                </a:lnTo>
                <a:lnTo>
                  <a:pt x="203" y="153"/>
                </a:lnTo>
                <a:lnTo>
                  <a:pt x="203" y="157"/>
                </a:lnTo>
                <a:lnTo>
                  <a:pt x="203" y="162"/>
                </a:lnTo>
                <a:lnTo>
                  <a:pt x="203" y="168"/>
                </a:lnTo>
                <a:lnTo>
                  <a:pt x="203" y="174"/>
                </a:lnTo>
                <a:lnTo>
                  <a:pt x="202" y="180"/>
                </a:lnTo>
                <a:lnTo>
                  <a:pt x="202" y="187"/>
                </a:lnTo>
                <a:lnTo>
                  <a:pt x="202" y="194"/>
                </a:lnTo>
                <a:lnTo>
                  <a:pt x="202" y="208"/>
                </a:lnTo>
                <a:lnTo>
                  <a:pt x="202" y="215"/>
                </a:lnTo>
                <a:lnTo>
                  <a:pt x="203" y="222"/>
                </a:lnTo>
                <a:lnTo>
                  <a:pt x="203" y="228"/>
                </a:lnTo>
                <a:lnTo>
                  <a:pt x="204" y="234"/>
                </a:lnTo>
                <a:lnTo>
                  <a:pt x="204" y="240"/>
                </a:lnTo>
                <a:lnTo>
                  <a:pt x="205" y="245"/>
                </a:lnTo>
                <a:lnTo>
                  <a:pt x="206" y="249"/>
                </a:lnTo>
                <a:lnTo>
                  <a:pt x="207" y="253"/>
                </a:lnTo>
                <a:lnTo>
                  <a:pt x="207" y="256"/>
                </a:lnTo>
                <a:lnTo>
                  <a:pt x="207" y="259"/>
                </a:lnTo>
                <a:lnTo>
                  <a:pt x="207" y="264"/>
                </a:lnTo>
                <a:lnTo>
                  <a:pt x="207" y="266"/>
                </a:lnTo>
                <a:lnTo>
                  <a:pt x="207" y="269"/>
                </a:lnTo>
                <a:lnTo>
                  <a:pt x="207" y="271"/>
                </a:lnTo>
                <a:lnTo>
                  <a:pt x="207" y="274"/>
                </a:lnTo>
                <a:lnTo>
                  <a:pt x="207" y="276"/>
                </a:lnTo>
                <a:lnTo>
                  <a:pt x="207" y="278"/>
                </a:lnTo>
                <a:lnTo>
                  <a:pt x="207" y="280"/>
                </a:lnTo>
                <a:lnTo>
                  <a:pt x="208" y="282"/>
                </a:lnTo>
                <a:lnTo>
                  <a:pt x="209" y="284"/>
                </a:lnTo>
                <a:lnTo>
                  <a:pt x="210" y="287"/>
                </a:lnTo>
                <a:lnTo>
                  <a:pt x="212" y="291"/>
                </a:lnTo>
                <a:lnTo>
                  <a:pt x="216" y="299"/>
                </a:lnTo>
                <a:lnTo>
                  <a:pt x="221" y="308"/>
                </a:lnTo>
                <a:lnTo>
                  <a:pt x="227" y="319"/>
                </a:lnTo>
                <a:lnTo>
                  <a:pt x="233" y="332"/>
                </a:lnTo>
                <a:lnTo>
                  <a:pt x="240" y="346"/>
                </a:lnTo>
                <a:lnTo>
                  <a:pt x="247" y="361"/>
                </a:lnTo>
                <a:lnTo>
                  <a:pt x="255" y="377"/>
                </a:lnTo>
                <a:lnTo>
                  <a:pt x="262" y="393"/>
                </a:lnTo>
                <a:lnTo>
                  <a:pt x="270" y="408"/>
                </a:lnTo>
                <a:lnTo>
                  <a:pt x="277" y="424"/>
                </a:lnTo>
                <a:lnTo>
                  <a:pt x="284" y="438"/>
                </a:lnTo>
                <a:lnTo>
                  <a:pt x="290" y="452"/>
                </a:lnTo>
                <a:lnTo>
                  <a:pt x="295" y="464"/>
                </a:lnTo>
                <a:lnTo>
                  <a:pt x="299" y="474"/>
                </a:lnTo>
                <a:lnTo>
                  <a:pt x="302" y="482"/>
                </a:lnTo>
                <a:lnTo>
                  <a:pt x="303" y="489"/>
                </a:lnTo>
                <a:lnTo>
                  <a:pt x="302" y="496"/>
                </a:lnTo>
                <a:lnTo>
                  <a:pt x="298" y="502"/>
                </a:lnTo>
                <a:lnTo>
                  <a:pt x="291" y="507"/>
                </a:lnTo>
                <a:lnTo>
                  <a:pt x="283" y="512"/>
                </a:lnTo>
                <a:lnTo>
                  <a:pt x="274" y="516"/>
                </a:lnTo>
                <a:lnTo>
                  <a:pt x="263" y="518"/>
                </a:lnTo>
                <a:lnTo>
                  <a:pt x="252" y="520"/>
                </a:lnTo>
                <a:lnTo>
                  <a:pt x="241" y="520"/>
                </a:lnTo>
                <a:lnTo>
                  <a:pt x="229" y="519"/>
                </a:lnTo>
                <a:lnTo>
                  <a:pt x="218" y="516"/>
                </a:lnTo>
                <a:lnTo>
                  <a:pt x="207" y="512"/>
                </a:lnTo>
                <a:lnTo>
                  <a:pt x="198" y="506"/>
                </a:lnTo>
                <a:lnTo>
                  <a:pt x="190" y="498"/>
                </a:lnTo>
                <a:lnTo>
                  <a:pt x="183" y="488"/>
                </a:lnTo>
                <a:lnTo>
                  <a:pt x="179" y="475"/>
                </a:lnTo>
                <a:lnTo>
                  <a:pt x="176" y="463"/>
                </a:lnTo>
                <a:lnTo>
                  <a:pt x="172" y="451"/>
                </a:lnTo>
                <a:lnTo>
                  <a:pt x="169" y="439"/>
                </a:lnTo>
                <a:lnTo>
                  <a:pt x="166" y="428"/>
                </a:lnTo>
                <a:lnTo>
                  <a:pt x="162" y="418"/>
                </a:lnTo>
                <a:lnTo>
                  <a:pt x="159" y="408"/>
                </a:lnTo>
                <a:lnTo>
                  <a:pt x="155" y="399"/>
                </a:lnTo>
                <a:lnTo>
                  <a:pt x="152" y="390"/>
                </a:lnTo>
                <a:lnTo>
                  <a:pt x="148" y="382"/>
                </a:lnTo>
                <a:lnTo>
                  <a:pt x="144" y="374"/>
                </a:lnTo>
                <a:lnTo>
                  <a:pt x="141" y="367"/>
                </a:lnTo>
                <a:lnTo>
                  <a:pt x="137" y="360"/>
                </a:lnTo>
                <a:lnTo>
                  <a:pt x="134" y="354"/>
                </a:lnTo>
                <a:lnTo>
                  <a:pt x="131" y="348"/>
                </a:lnTo>
                <a:lnTo>
                  <a:pt x="127" y="343"/>
                </a:lnTo>
                <a:lnTo>
                  <a:pt x="124" y="338"/>
                </a:lnTo>
                <a:lnTo>
                  <a:pt x="121" y="334"/>
                </a:lnTo>
                <a:lnTo>
                  <a:pt x="117" y="330"/>
                </a:lnTo>
                <a:lnTo>
                  <a:pt x="112" y="325"/>
                </a:lnTo>
                <a:lnTo>
                  <a:pt x="107" y="319"/>
                </a:lnTo>
                <a:lnTo>
                  <a:pt x="102" y="314"/>
                </a:lnTo>
                <a:lnTo>
                  <a:pt x="97" y="307"/>
                </a:lnTo>
                <a:lnTo>
                  <a:pt x="92" y="301"/>
                </a:lnTo>
                <a:lnTo>
                  <a:pt x="86" y="295"/>
                </a:lnTo>
                <a:lnTo>
                  <a:pt x="80" y="288"/>
                </a:lnTo>
                <a:lnTo>
                  <a:pt x="75" y="281"/>
                </a:lnTo>
                <a:lnTo>
                  <a:pt x="69" y="273"/>
                </a:lnTo>
                <a:lnTo>
                  <a:pt x="64" y="266"/>
                </a:lnTo>
                <a:lnTo>
                  <a:pt x="59" y="258"/>
                </a:lnTo>
                <a:lnTo>
                  <a:pt x="54" y="251"/>
                </a:lnTo>
                <a:lnTo>
                  <a:pt x="49" y="243"/>
                </a:lnTo>
                <a:lnTo>
                  <a:pt x="45" y="235"/>
                </a:lnTo>
                <a:lnTo>
                  <a:pt x="47" y="235"/>
                </a:lnTo>
                <a:lnTo>
                  <a:pt x="48" y="234"/>
                </a:lnTo>
                <a:lnTo>
                  <a:pt x="49" y="233"/>
                </a:lnTo>
                <a:lnTo>
                  <a:pt x="51" y="233"/>
                </a:lnTo>
                <a:lnTo>
                  <a:pt x="52" y="232"/>
                </a:lnTo>
                <a:lnTo>
                  <a:pt x="54" y="232"/>
                </a:lnTo>
                <a:lnTo>
                  <a:pt x="55" y="231"/>
                </a:lnTo>
                <a:lnTo>
                  <a:pt x="57" y="230"/>
                </a:lnTo>
                <a:lnTo>
                  <a:pt x="58" y="230"/>
                </a:lnTo>
                <a:lnTo>
                  <a:pt x="60" y="229"/>
                </a:lnTo>
                <a:lnTo>
                  <a:pt x="61" y="228"/>
                </a:lnTo>
                <a:lnTo>
                  <a:pt x="62" y="228"/>
                </a:lnTo>
                <a:lnTo>
                  <a:pt x="63" y="227"/>
                </a:lnTo>
                <a:lnTo>
                  <a:pt x="64" y="226"/>
                </a:lnTo>
                <a:lnTo>
                  <a:pt x="65" y="226"/>
                </a:lnTo>
                <a:lnTo>
                  <a:pt x="66" y="225"/>
                </a:lnTo>
                <a:lnTo>
                  <a:pt x="66" y="224"/>
                </a:lnTo>
                <a:lnTo>
                  <a:pt x="67" y="222"/>
                </a:lnTo>
                <a:lnTo>
                  <a:pt x="68" y="219"/>
                </a:lnTo>
                <a:lnTo>
                  <a:pt x="70" y="216"/>
                </a:lnTo>
                <a:lnTo>
                  <a:pt x="72" y="212"/>
                </a:lnTo>
                <a:lnTo>
                  <a:pt x="74" y="207"/>
                </a:lnTo>
                <a:lnTo>
                  <a:pt x="76" y="202"/>
                </a:lnTo>
                <a:lnTo>
                  <a:pt x="79" y="196"/>
                </a:lnTo>
                <a:lnTo>
                  <a:pt x="81" y="190"/>
                </a:lnTo>
                <a:lnTo>
                  <a:pt x="84" y="183"/>
                </a:lnTo>
                <a:lnTo>
                  <a:pt x="87" y="176"/>
                </a:lnTo>
                <a:lnTo>
                  <a:pt x="89" y="168"/>
                </a:lnTo>
                <a:lnTo>
                  <a:pt x="91" y="160"/>
                </a:lnTo>
                <a:lnTo>
                  <a:pt x="93" y="152"/>
                </a:lnTo>
                <a:lnTo>
                  <a:pt x="95" y="144"/>
                </a:lnTo>
                <a:lnTo>
                  <a:pt x="97" y="136"/>
                </a:lnTo>
                <a:lnTo>
                  <a:pt x="97" y="133"/>
                </a:lnTo>
                <a:lnTo>
                  <a:pt x="96" y="131"/>
                </a:lnTo>
                <a:lnTo>
                  <a:pt x="96" y="128"/>
                </a:lnTo>
                <a:lnTo>
                  <a:pt x="95" y="126"/>
                </a:lnTo>
                <a:lnTo>
                  <a:pt x="94" y="123"/>
                </a:lnTo>
                <a:lnTo>
                  <a:pt x="93" y="121"/>
                </a:lnTo>
                <a:lnTo>
                  <a:pt x="92" y="118"/>
                </a:lnTo>
                <a:lnTo>
                  <a:pt x="91" y="116"/>
                </a:lnTo>
                <a:lnTo>
                  <a:pt x="89" y="112"/>
                </a:lnTo>
                <a:lnTo>
                  <a:pt x="88" y="110"/>
                </a:lnTo>
                <a:lnTo>
                  <a:pt x="87" y="108"/>
                </a:lnTo>
                <a:lnTo>
                  <a:pt x="86" y="106"/>
                </a:lnTo>
                <a:lnTo>
                  <a:pt x="85" y="105"/>
                </a:lnTo>
                <a:lnTo>
                  <a:pt x="83" y="102"/>
                </a:lnTo>
                <a:lnTo>
                  <a:pt x="77" y="107"/>
                </a:lnTo>
                <a:lnTo>
                  <a:pt x="71" y="111"/>
                </a:lnTo>
                <a:lnTo>
                  <a:pt x="66" y="113"/>
                </a:lnTo>
                <a:lnTo>
                  <a:pt x="61" y="115"/>
                </a:lnTo>
                <a:lnTo>
                  <a:pt x="57" y="116"/>
                </a:lnTo>
                <a:lnTo>
                  <a:pt x="53" y="116"/>
                </a:lnTo>
                <a:lnTo>
                  <a:pt x="50" y="115"/>
                </a:lnTo>
                <a:lnTo>
                  <a:pt x="47" y="113"/>
                </a:lnTo>
                <a:lnTo>
                  <a:pt x="45" y="111"/>
                </a:lnTo>
                <a:lnTo>
                  <a:pt x="43" y="109"/>
                </a:lnTo>
                <a:lnTo>
                  <a:pt x="42" y="106"/>
                </a:lnTo>
                <a:lnTo>
                  <a:pt x="41" y="103"/>
                </a:lnTo>
                <a:lnTo>
                  <a:pt x="40" y="100"/>
                </a:lnTo>
                <a:lnTo>
                  <a:pt x="40" y="97"/>
                </a:lnTo>
                <a:lnTo>
                  <a:pt x="41" y="94"/>
                </a:lnTo>
                <a:lnTo>
                  <a:pt x="42" y="91"/>
                </a:lnTo>
                <a:lnTo>
                  <a:pt x="39" y="93"/>
                </a:lnTo>
                <a:lnTo>
                  <a:pt x="36" y="95"/>
                </a:lnTo>
                <a:lnTo>
                  <a:pt x="33" y="95"/>
                </a:lnTo>
                <a:lnTo>
                  <a:pt x="31" y="95"/>
                </a:lnTo>
                <a:lnTo>
                  <a:pt x="29" y="95"/>
                </a:lnTo>
                <a:lnTo>
                  <a:pt x="27" y="94"/>
                </a:lnTo>
                <a:lnTo>
                  <a:pt x="25" y="92"/>
                </a:lnTo>
                <a:lnTo>
                  <a:pt x="24" y="91"/>
                </a:lnTo>
                <a:lnTo>
                  <a:pt x="23" y="88"/>
                </a:lnTo>
                <a:lnTo>
                  <a:pt x="22" y="86"/>
                </a:lnTo>
                <a:lnTo>
                  <a:pt x="21" y="84"/>
                </a:lnTo>
                <a:lnTo>
                  <a:pt x="21" y="82"/>
                </a:lnTo>
                <a:lnTo>
                  <a:pt x="20" y="79"/>
                </a:lnTo>
                <a:lnTo>
                  <a:pt x="20" y="77"/>
                </a:lnTo>
                <a:lnTo>
                  <a:pt x="21" y="76"/>
                </a:lnTo>
                <a:lnTo>
                  <a:pt x="21" y="74"/>
                </a:lnTo>
                <a:lnTo>
                  <a:pt x="19" y="76"/>
                </a:lnTo>
                <a:lnTo>
                  <a:pt x="17" y="77"/>
                </a:lnTo>
                <a:lnTo>
                  <a:pt x="15" y="78"/>
                </a:lnTo>
                <a:lnTo>
                  <a:pt x="13" y="78"/>
                </a:lnTo>
                <a:lnTo>
                  <a:pt x="11" y="78"/>
                </a:lnTo>
                <a:lnTo>
                  <a:pt x="9" y="77"/>
                </a:lnTo>
                <a:lnTo>
                  <a:pt x="8" y="76"/>
                </a:lnTo>
                <a:lnTo>
                  <a:pt x="6" y="75"/>
                </a:lnTo>
                <a:lnTo>
                  <a:pt x="4" y="73"/>
                </a:lnTo>
                <a:lnTo>
                  <a:pt x="3" y="71"/>
                </a:lnTo>
                <a:lnTo>
                  <a:pt x="2" y="69"/>
                </a:lnTo>
                <a:lnTo>
                  <a:pt x="1" y="67"/>
                </a:lnTo>
                <a:lnTo>
                  <a:pt x="0" y="65"/>
                </a:lnTo>
                <a:lnTo>
                  <a:pt x="0" y="62"/>
                </a:lnTo>
                <a:lnTo>
                  <a:pt x="0" y="60"/>
                </a:lnTo>
                <a:lnTo>
                  <a:pt x="1" y="57"/>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9" name="Freeform 75">
            <a:extLst>
              <a:ext uri="{FF2B5EF4-FFF2-40B4-BE49-F238E27FC236}">
                <a16:creationId xmlns:a16="http://schemas.microsoft.com/office/drawing/2014/main" id="{8E1AA7B9-6390-4E4F-9FE8-54B26CA0AE42}"/>
              </a:ext>
            </a:extLst>
          </p:cNvPr>
          <p:cNvSpPr>
            <a:spLocks/>
          </p:cNvSpPr>
          <p:nvPr/>
        </p:nvSpPr>
        <p:spPr bwMode="auto">
          <a:xfrm>
            <a:off x="8304214" y="5254625"/>
            <a:ext cx="833437" cy="909638"/>
          </a:xfrm>
          <a:custGeom>
            <a:avLst/>
            <a:gdLst>
              <a:gd name="T0" fmla="*/ 56 w 525"/>
              <a:gd name="T1" fmla="*/ 59 h 573"/>
              <a:gd name="T2" fmla="*/ 83 w 525"/>
              <a:gd name="T3" fmla="*/ 87 h 573"/>
              <a:gd name="T4" fmla="*/ 108 w 525"/>
              <a:gd name="T5" fmla="*/ 108 h 573"/>
              <a:gd name="T6" fmla="*/ 124 w 525"/>
              <a:gd name="T7" fmla="*/ 126 h 573"/>
              <a:gd name="T8" fmla="*/ 137 w 525"/>
              <a:gd name="T9" fmla="*/ 147 h 573"/>
              <a:gd name="T10" fmla="*/ 167 w 525"/>
              <a:gd name="T11" fmla="*/ 178 h 573"/>
              <a:gd name="T12" fmla="*/ 204 w 525"/>
              <a:gd name="T13" fmla="*/ 211 h 573"/>
              <a:gd name="T14" fmla="*/ 234 w 525"/>
              <a:gd name="T15" fmla="*/ 238 h 573"/>
              <a:gd name="T16" fmla="*/ 252 w 525"/>
              <a:gd name="T17" fmla="*/ 257 h 573"/>
              <a:gd name="T18" fmla="*/ 267 w 525"/>
              <a:gd name="T19" fmla="*/ 274 h 573"/>
              <a:gd name="T20" fmla="*/ 278 w 525"/>
              <a:gd name="T21" fmla="*/ 287 h 573"/>
              <a:gd name="T22" fmla="*/ 283 w 525"/>
              <a:gd name="T23" fmla="*/ 294 h 573"/>
              <a:gd name="T24" fmla="*/ 280 w 525"/>
              <a:gd name="T25" fmla="*/ 242 h 573"/>
              <a:gd name="T26" fmla="*/ 272 w 525"/>
              <a:gd name="T27" fmla="*/ 156 h 573"/>
              <a:gd name="T28" fmla="*/ 264 w 525"/>
              <a:gd name="T29" fmla="*/ 72 h 573"/>
              <a:gd name="T30" fmla="*/ 260 w 525"/>
              <a:gd name="T31" fmla="*/ 10 h 573"/>
              <a:gd name="T32" fmla="*/ 299 w 525"/>
              <a:gd name="T33" fmla="*/ 15 h 573"/>
              <a:gd name="T34" fmla="*/ 363 w 525"/>
              <a:gd name="T35" fmla="*/ 38 h 573"/>
              <a:gd name="T36" fmla="*/ 424 w 525"/>
              <a:gd name="T37" fmla="*/ 58 h 573"/>
              <a:gd name="T38" fmla="*/ 464 w 525"/>
              <a:gd name="T39" fmla="*/ 71 h 573"/>
              <a:gd name="T40" fmla="*/ 480 w 525"/>
              <a:gd name="T41" fmla="*/ 104 h 573"/>
              <a:gd name="T42" fmla="*/ 484 w 525"/>
              <a:gd name="T43" fmla="*/ 151 h 573"/>
              <a:gd name="T44" fmla="*/ 484 w 525"/>
              <a:gd name="T45" fmla="*/ 199 h 573"/>
              <a:gd name="T46" fmla="*/ 487 w 525"/>
              <a:gd name="T47" fmla="*/ 246 h 573"/>
              <a:gd name="T48" fmla="*/ 504 w 525"/>
              <a:gd name="T49" fmla="*/ 334 h 573"/>
              <a:gd name="T50" fmla="*/ 515 w 525"/>
              <a:gd name="T51" fmla="*/ 407 h 573"/>
              <a:gd name="T52" fmla="*/ 520 w 525"/>
              <a:gd name="T53" fmla="*/ 453 h 573"/>
              <a:gd name="T54" fmla="*/ 523 w 525"/>
              <a:gd name="T55" fmla="*/ 481 h 573"/>
              <a:gd name="T56" fmla="*/ 524 w 525"/>
              <a:gd name="T57" fmla="*/ 505 h 573"/>
              <a:gd name="T58" fmla="*/ 521 w 525"/>
              <a:gd name="T59" fmla="*/ 534 h 573"/>
              <a:gd name="T60" fmla="*/ 509 w 525"/>
              <a:gd name="T61" fmla="*/ 559 h 573"/>
              <a:gd name="T62" fmla="*/ 484 w 525"/>
              <a:gd name="T63" fmla="*/ 572 h 573"/>
              <a:gd name="T64" fmla="*/ 452 w 525"/>
              <a:gd name="T65" fmla="*/ 571 h 573"/>
              <a:gd name="T66" fmla="*/ 422 w 525"/>
              <a:gd name="T67" fmla="*/ 569 h 573"/>
              <a:gd name="T68" fmla="*/ 392 w 525"/>
              <a:gd name="T69" fmla="*/ 566 h 573"/>
              <a:gd name="T70" fmla="*/ 345 w 525"/>
              <a:gd name="T71" fmla="*/ 559 h 573"/>
              <a:gd name="T72" fmla="*/ 300 w 525"/>
              <a:gd name="T73" fmla="*/ 551 h 573"/>
              <a:gd name="T74" fmla="*/ 269 w 525"/>
              <a:gd name="T75" fmla="*/ 541 h 573"/>
              <a:gd name="T76" fmla="*/ 243 w 525"/>
              <a:gd name="T77" fmla="*/ 527 h 573"/>
              <a:gd name="T78" fmla="*/ 212 w 525"/>
              <a:gd name="T79" fmla="*/ 504 h 573"/>
              <a:gd name="T80" fmla="*/ 159 w 525"/>
              <a:gd name="T81" fmla="*/ 474 h 573"/>
              <a:gd name="T82" fmla="*/ 103 w 525"/>
              <a:gd name="T83" fmla="*/ 447 h 573"/>
              <a:gd name="T84" fmla="*/ 52 w 525"/>
              <a:gd name="T85" fmla="*/ 421 h 573"/>
              <a:gd name="T86" fmla="*/ 13 w 525"/>
              <a:gd name="T87" fmla="*/ 390 h 573"/>
              <a:gd name="T88" fmla="*/ 0 w 525"/>
              <a:gd name="T89" fmla="*/ 316 h 573"/>
              <a:gd name="T90" fmla="*/ 11 w 525"/>
              <a:gd name="T91" fmla="*/ 194 h 573"/>
              <a:gd name="T92" fmla="*/ 30 w 525"/>
              <a:gd name="T93" fmla="*/ 81 h 573"/>
              <a:gd name="T94" fmla="*/ 40 w 525"/>
              <a:gd name="T95" fmla="*/ 3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5" h="573">
                <a:moveTo>
                  <a:pt x="40" y="30"/>
                </a:moveTo>
                <a:lnTo>
                  <a:pt x="45" y="41"/>
                </a:lnTo>
                <a:lnTo>
                  <a:pt x="50" y="50"/>
                </a:lnTo>
                <a:lnTo>
                  <a:pt x="56" y="59"/>
                </a:lnTo>
                <a:lnTo>
                  <a:pt x="63" y="67"/>
                </a:lnTo>
                <a:lnTo>
                  <a:pt x="69" y="75"/>
                </a:lnTo>
                <a:lnTo>
                  <a:pt x="76" y="81"/>
                </a:lnTo>
                <a:lnTo>
                  <a:pt x="83" y="87"/>
                </a:lnTo>
                <a:lnTo>
                  <a:pt x="89" y="93"/>
                </a:lnTo>
                <a:lnTo>
                  <a:pt x="96" y="98"/>
                </a:lnTo>
                <a:lnTo>
                  <a:pt x="102" y="103"/>
                </a:lnTo>
                <a:lnTo>
                  <a:pt x="108" y="108"/>
                </a:lnTo>
                <a:lnTo>
                  <a:pt x="113" y="112"/>
                </a:lnTo>
                <a:lnTo>
                  <a:pt x="118" y="117"/>
                </a:lnTo>
                <a:lnTo>
                  <a:pt x="121" y="121"/>
                </a:lnTo>
                <a:lnTo>
                  <a:pt x="124" y="126"/>
                </a:lnTo>
                <a:lnTo>
                  <a:pt x="126" y="130"/>
                </a:lnTo>
                <a:lnTo>
                  <a:pt x="128" y="135"/>
                </a:lnTo>
                <a:lnTo>
                  <a:pt x="132" y="141"/>
                </a:lnTo>
                <a:lnTo>
                  <a:pt x="137" y="147"/>
                </a:lnTo>
                <a:lnTo>
                  <a:pt x="143" y="154"/>
                </a:lnTo>
                <a:lnTo>
                  <a:pt x="150" y="162"/>
                </a:lnTo>
                <a:lnTo>
                  <a:pt x="158" y="170"/>
                </a:lnTo>
                <a:lnTo>
                  <a:pt x="167" y="178"/>
                </a:lnTo>
                <a:lnTo>
                  <a:pt x="176" y="186"/>
                </a:lnTo>
                <a:lnTo>
                  <a:pt x="185" y="195"/>
                </a:lnTo>
                <a:lnTo>
                  <a:pt x="194" y="203"/>
                </a:lnTo>
                <a:lnTo>
                  <a:pt x="204" y="211"/>
                </a:lnTo>
                <a:lnTo>
                  <a:pt x="212" y="219"/>
                </a:lnTo>
                <a:lnTo>
                  <a:pt x="220" y="226"/>
                </a:lnTo>
                <a:lnTo>
                  <a:pt x="227" y="232"/>
                </a:lnTo>
                <a:lnTo>
                  <a:pt x="234" y="238"/>
                </a:lnTo>
                <a:lnTo>
                  <a:pt x="239" y="243"/>
                </a:lnTo>
                <a:lnTo>
                  <a:pt x="243" y="248"/>
                </a:lnTo>
                <a:lnTo>
                  <a:pt x="248" y="252"/>
                </a:lnTo>
                <a:lnTo>
                  <a:pt x="252" y="257"/>
                </a:lnTo>
                <a:lnTo>
                  <a:pt x="256" y="261"/>
                </a:lnTo>
                <a:lnTo>
                  <a:pt x="260" y="266"/>
                </a:lnTo>
                <a:lnTo>
                  <a:pt x="264" y="270"/>
                </a:lnTo>
                <a:lnTo>
                  <a:pt x="267" y="274"/>
                </a:lnTo>
                <a:lnTo>
                  <a:pt x="270" y="278"/>
                </a:lnTo>
                <a:lnTo>
                  <a:pt x="273" y="281"/>
                </a:lnTo>
                <a:lnTo>
                  <a:pt x="276" y="285"/>
                </a:lnTo>
                <a:lnTo>
                  <a:pt x="278" y="287"/>
                </a:lnTo>
                <a:lnTo>
                  <a:pt x="280" y="290"/>
                </a:lnTo>
                <a:lnTo>
                  <a:pt x="281" y="292"/>
                </a:lnTo>
                <a:lnTo>
                  <a:pt x="283" y="293"/>
                </a:lnTo>
                <a:lnTo>
                  <a:pt x="283" y="294"/>
                </a:lnTo>
                <a:lnTo>
                  <a:pt x="284" y="294"/>
                </a:lnTo>
                <a:lnTo>
                  <a:pt x="283" y="279"/>
                </a:lnTo>
                <a:lnTo>
                  <a:pt x="281" y="261"/>
                </a:lnTo>
                <a:lnTo>
                  <a:pt x="280" y="242"/>
                </a:lnTo>
                <a:lnTo>
                  <a:pt x="278" y="221"/>
                </a:lnTo>
                <a:lnTo>
                  <a:pt x="276" y="200"/>
                </a:lnTo>
                <a:lnTo>
                  <a:pt x="274" y="178"/>
                </a:lnTo>
                <a:lnTo>
                  <a:pt x="272" y="156"/>
                </a:lnTo>
                <a:lnTo>
                  <a:pt x="270" y="134"/>
                </a:lnTo>
                <a:lnTo>
                  <a:pt x="268" y="113"/>
                </a:lnTo>
                <a:lnTo>
                  <a:pt x="266" y="92"/>
                </a:lnTo>
                <a:lnTo>
                  <a:pt x="264" y="72"/>
                </a:lnTo>
                <a:lnTo>
                  <a:pt x="263" y="53"/>
                </a:lnTo>
                <a:lnTo>
                  <a:pt x="261" y="37"/>
                </a:lnTo>
                <a:lnTo>
                  <a:pt x="260" y="22"/>
                </a:lnTo>
                <a:lnTo>
                  <a:pt x="260" y="10"/>
                </a:lnTo>
                <a:lnTo>
                  <a:pt x="260" y="0"/>
                </a:lnTo>
                <a:lnTo>
                  <a:pt x="271" y="4"/>
                </a:lnTo>
                <a:lnTo>
                  <a:pt x="285" y="10"/>
                </a:lnTo>
                <a:lnTo>
                  <a:pt x="299" y="15"/>
                </a:lnTo>
                <a:lnTo>
                  <a:pt x="314" y="21"/>
                </a:lnTo>
                <a:lnTo>
                  <a:pt x="330" y="26"/>
                </a:lnTo>
                <a:lnTo>
                  <a:pt x="347" y="32"/>
                </a:lnTo>
                <a:lnTo>
                  <a:pt x="363" y="38"/>
                </a:lnTo>
                <a:lnTo>
                  <a:pt x="380" y="43"/>
                </a:lnTo>
                <a:lnTo>
                  <a:pt x="395" y="49"/>
                </a:lnTo>
                <a:lnTo>
                  <a:pt x="410" y="54"/>
                </a:lnTo>
                <a:lnTo>
                  <a:pt x="424" y="58"/>
                </a:lnTo>
                <a:lnTo>
                  <a:pt x="437" y="62"/>
                </a:lnTo>
                <a:lnTo>
                  <a:pt x="448" y="66"/>
                </a:lnTo>
                <a:lnTo>
                  <a:pt x="457" y="69"/>
                </a:lnTo>
                <a:lnTo>
                  <a:pt x="464" y="71"/>
                </a:lnTo>
                <a:lnTo>
                  <a:pt x="469" y="72"/>
                </a:lnTo>
                <a:lnTo>
                  <a:pt x="473" y="82"/>
                </a:lnTo>
                <a:lnTo>
                  <a:pt x="477" y="93"/>
                </a:lnTo>
                <a:lnTo>
                  <a:pt x="480" y="104"/>
                </a:lnTo>
                <a:lnTo>
                  <a:pt x="481" y="116"/>
                </a:lnTo>
                <a:lnTo>
                  <a:pt x="483" y="127"/>
                </a:lnTo>
                <a:lnTo>
                  <a:pt x="484" y="139"/>
                </a:lnTo>
                <a:lnTo>
                  <a:pt x="484" y="151"/>
                </a:lnTo>
                <a:lnTo>
                  <a:pt x="484" y="163"/>
                </a:lnTo>
                <a:lnTo>
                  <a:pt x="484" y="175"/>
                </a:lnTo>
                <a:lnTo>
                  <a:pt x="484" y="187"/>
                </a:lnTo>
                <a:lnTo>
                  <a:pt x="484" y="199"/>
                </a:lnTo>
                <a:lnTo>
                  <a:pt x="484" y="211"/>
                </a:lnTo>
                <a:lnTo>
                  <a:pt x="485" y="223"/>
                </a:lnTo>
                <a:lnTo>
                  <a:pt x="486" y="234"/>
                </a:lnTo>
                <a:lnTo>
                  <a:pt x="487" y="246"/>
                </a:lnTo>
                <a:lnTo>
                  <a:pt x="489" y="257"/>
                </a:lnTo>
                <a:lnTo>
                  <a:pt x="495" y="285"/>
                </a:lnTo>
                <a:lnTo>
                  <a:pt x="499" y="311"/>
                </a:lnTo>
                <a:lnTo>
                  <a:pt x="504" y="334"/>
                </a:lnTo>
                <a:lnTo>
                  <a:pt x="507" y="355"/>
                </a:lnTo>
                <a:lnTo>
                  <a:pt x="510" y="374"/>
                </a:lnTo>
                <a:lnTo>
                  <a:pt x="513" y="392"/>
                </a:lnTo>
                <a:lnTo>
                  <a:pt x="515" y="407"/>
                </a:lnTo>
                <a:lnTo>
                  <a:pt x="517" y="420"/>
                </a:lnTo>
                <a:lnTo>
                  <a:pt x="518" y="433"/>
                </a:lnTo>
                <a:lnTo>
                  <a:pt x="519" y="443"/>
                </a:lnTo>
                <a:lnTo>
                  <a:pt x="520" y="453"/>
                </a:lnTo>
                <a:lnTo>
                  <a:pt x="521" y="461"/>
                </a:lnTo>
                <a:lnTo>
                  <a:pt x="522" y="469"/>
                </a:lnTo>
                <a:lnTo>
                  <a:pt x="522" y="475"/>
                </a:lnTo>
                <a:lnTo>
                  <a:pt x="523" y="481"/>
                </a:lnTo>
                <a:lnTo>
                  <a:pt x="524" y="486"/>
                </a:lnTo>
                <a:lnTo>
                  <a:pt x="524" y="492"/>
                </a:lnTo>
                <a:lnTo>
                  <a:pt x="524" y="498"/>
                </a:lnTo>
                <a:lnTo>
                  <a:pt x="524" y="505"/>
                </a:lnTo>
                <a:lnTo>
                  <a:pt x="524" y="512"/>
                </a:lnTo>
                <a:lnTo>
                  <a:pt x="524" y="519"/>
                </a:lnTo>
                <a:lnTo>
                  <a:pt x="522" y="527"/>
                </a:lnTo>
                <a:lnTo>
                  <a:pt x="521" y="534"/>
                </a:lnTo>
                <a:lnTo>
                  <a:pt x="519" y="541"/>
                </a:lnTo>
                <a:lnTo>
                  <a:pt x="516" y="548"/>
                </a:lnTo>
                <a:lnTo>
                  <a:pt x="513" y="554"/>
                </a:lnTo>
                <a:lnTo>
                  <a:pt x="509" y="559"/>
                </a:lnTo>
                <a:lnTo>
                  <a:pt x="504" y="564"/>
                </a:lnTo>
                <a:lnTo>
                  <a:pt x="498" y="568"/>
                </a:lnTo>
                <a:lnTo>
                  <a:pt x="491" y="571"/>
                </a:lnTo>
                <a:lnTo>
                  <a:pt x="484" y="572"/>
                </a:lnTo>
                <a:lnTo>
                  <a:pt x="476" y="572"/>
                </a:lnTo>
                <a:lnTo>
                  <a:pt x="467" y="572"/>
                </a:lnTo>
                <a:lnTo>
                  <a:pt x="459" y="571"/>
                </a:lnTo>
                <a:lnTo>
                  <a:pt x="452" y="571"/>
                </a:lnTo>
                <a:lnTo>
                  <a:pt x="446" y="571"/>
                </a:lnTo>
                <a:lnTo>
                  <a:pt x="440" y="570"/>
                </a:lnTo>
                <a:lnTo>
                  <a:pt x="428" y="570"/>
                </a:lnTo>
                <a:lnTo>
                  <a:pt x="422" y="569"/>
                </a:lnTo>
                <a:lnTo>
                  <a:pt x="415" y="569"/>
                </a:lnTo>
                <a:lnTo>
                  <a:pt x="408" y="568"/>
                </a:lnTo>
                <a:lnTo>
                  <a:pt x="401" y="567"/>
                </a:lnTo>
                <a:lnTo>
                  <a:pt x="392" y="566"/>
                </a:lnTo>
                <a:lnTo>
                  <a:pt x="382" y="565"/>
                </a:lnTo>
                <a:lnTo>
                  <a:pt x="372" y="563"/>
                </a:lnTo>
                <a:lnTo>
                  <a:pt x="359" y="561"/>
                </a:lnTo>
                <a:lnTo>
                  <a:pt x="345" y="559"/>
                </a:lnTo>
                <a:lnTo>
                  <a:pt x="332" y="557"/>
                </a:lnTo>
                <a:lnTo>
                  <a:pt x="320" y="555"/>
                </a:lnTo>
                <a:lnTo>
                  <a:pt x="309" y="553"/>
                </a:lnTo>
                <a:lnTo>
                  <a:pt x="300" y="551"/>
                </a:lnTo>
                <a:lnTo>
                  <a:pt x="291" y="549"/>
                </a:lnTo>
                <a:lnTo>
                  <a:pt x="283" y="547"/>
                </a:lnTo>
                <a:lnTo>
                  <a:pt x="276" y="544"/>
                </a:lnTo>
                <a:lnTo>
                  <a:pt x="269" y="541"/>
                </a:lnTo>
                <a:lnTo>
                  <a:pt x="263" y="538"/>
                </a:lnTo>
                <a:lnTo>
                  <a:pt x="257" y="535"/>
                </a:lnTo>
                <a:lnTo>
                  <a:pt x="250" y="531"/>
                </a:lnTo>
                <a:lnTo>
                  <a:pt x="243" y="527"/>
                </a:lnTo>
                <a:lnTo>
                  <a:pt x="236" y="522"/>
                </a:lnTo>
                <a:lnTo>
                  <a:pt x="229" y="516"/>
                </a:lnTo>
                <a:lnTo>
                  <a:pt x="221" y="510"/>
                </a:lnTo>
                <a:lnTo>
                  <a:pt x="212" y="504"/>
                </a:lnTo>
                <a:lnTo>
                  <a:pt x="199" y="496"/>
                </a:lnTo>
                <a:lnTo>
                  <a:pt x="186" y="488"/>
                </a:lnTo>
                <a:lnTo>
                  <a:pt x="173" y="481"/>
                </a:lnTo>
                <a:lnTo>
                  <a:pt x="159" y="474"/>
                </a:lnTo>
                <a:lnTo>
                  <a:pt x="145" y="467"/>
                </a:lnTo>
                <a:lnTo>
                  <a:pt x="131" y="460"/>
                </a:lnTo>
                <a:lnTo>
                  <a:pt x="117" y="454"/>
                </a:lnTo>
                <a:lnTo>
                  <a:pt x="103" y="447"/>
                </a:lnTo>
                <a:lnTo>
                  <a:pt x="90" y="441"/>
                </a:lnTo>
                <a:lnTo>
                  <a:pt x="77" y="434"/>
                </a:lnTo>
                <a:lnTo>
                  <a:pt x="64" y="428"/>
                </a:lnTo>
                <a:lnTo>
                  <a:pt x="52" y="421"/>
                </a:lnTo>
                <a:lnTo>
                  <a:pt x="41" y="414"/>
                </a:lnTo>
                <a:lnTo>
                  <a:pt x="30" y="406"/>
                </a:lnTo>
                <a:lnTo>
                  <a:pt x="21" y="399"/>
                </a:lnTo>
                <a:lnTo>
                  <a:pt x="13" y="390"/>
                </a:lnTo>
                <a:lnTo>
                  <a:pt x="6" y="379"/>
                </a:lnTo>
                <a:lnTo>
                  <a:pt x="2" y="362"/>
                </a:lnTo>
                <a:lnTo>
                  <a:pt x="0" y="341"/>
                </a:lnTo>
                <a:lnTo>
                  <a:pt x="0" y="316"/>
                </a:lnTo>
                <a:lnTo>
                  <a:pt x="1" y="287"/>
                </a:lnTo>
                <a:lnTo>
                  <a:pt x="3" y="257"/>
                </a:lnTo>
                <a:lnTo>
                  <a:pt x="7" y="226"/>
                </a:lnTo>
                <a:lnTo>
                  <a:pt x="11" y="194"/>
                </a:lnTo>
                <a:lnTo>
                  <a:pt x="16" y="163"/>
                </a:lnTo>
                <a:lnTo>
                  <a:pt x="21" y="133"/>
                </a:lnTo>
                <a:lnTo>
                  <a:pt x="26" y="105"/>
                </a:lnTo>
                <a:lnTo>
                  <a:pt x="30" y="81"/>
                </a:lnTo>
                <a:lnTo>
                  <a:pt x="34" y="60"/>
                </a:lnTo>
                <a:lnTo>
                  <a:pt x="37" y="44"/>
                </a:lnTo>
                <a:lnTo>
                  <a:pt x="39" y="34"/>
                </a:lnTo>
                <a:lnTo>
                  <a:pt x="40" y="30"/>
                </a:lnTo>
              </a:path>
            </a:pathLst>
          </a:custGeom>
          <a:solidFill>
            <a:srgbClr val="F2E5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Freeform 76">
            <a:extLst>
              <a:ext uri="{FF2B5EF4-FFF2-40B4-BE49-F238E27FC236}">
                <a16:creationId xmlns:a16="http://schemas.microsoft.com/office/drawing/2014/main" id="{483D73EA-CF37-B54C-A8AF-5E6F1638D085}"/>
              </a:ext>
            </a:extLst>
          </p:cNvPr>
          <p:cNvSpPr>
            <a:spLocks/>
          </p:cNvSpPr>
          <p:nvPr/>
        </p:nvSpPr>
        <p:spPr bwMode="auto">
          <a:xfrm>
            <a:off x="8304213" y="5302250"/>
            <a:ext cx="823912" cy="852488"/>
          </a:xfrm>
          <a:custGeom>
            <a:avLst/>
            <a:gdLst>
              <a:gd name="T0" fmla="*/ 26 w 519"/>
              <a:gd name="T1" fmla="*/ 74 h 537"/>
              <a:gd name="T2" fmla="*/ 1 w 519"/>
              <a:gd name="T3" fmla="*/ 254 h 537"/>
              <a:gd name="T4" fmla="*/ 21 w 519"/>
              <a:gd name="T5" fmla="*/ 365 h 537"/>
              <a:gd name="T6" fmla="*/ 89 w 519"/>
              <a:gd name="T7" fmla="*/ 406 h 537"/>
              <a:gd name="T8" fmla="*/ 171 w 519"/>
              <a:gd name="T9" fmla="*/ 446 h 537"/>
              <a:gd name="T10" fmla="*/ 233 w 519"/>
              <a:gd name="T11" fmla="*/ 487 h 537"/>
              <a:gd name="T12" fmla="*/ 273 w 519"/>
              <a:gd name="T13" fmla="*/ 508 h 537"/>
              <a:gd name="T14" fmla="*/ 328 w 519"/>
              <a:gd name="T15" fmla="*/ 521 h 537"/>
              <a:gd name="T16" fmla="*/ 396 w 519"/>
              <a:gd name="T17" fmla="*/ 531 h 537"/>
              <a:gd name="T18" fmla="*/ 441 w 519"/>
              <a:gd name="T19" fmla="*/ 535 h 537"/>
              <a:gd name="T20" fmla="*/ 485 w 519"/>
              <a:gd name="T21" fmla="*/ 535 h 537"/>
              <a:gd name="T22" fmla="*/ 513 w 519"/>
              <a:gd name="T23" fmla="*/ 505 h 537"/>
              <a:gd name="T24" fmla="*/ 518 w 519"/>
              <a:gd name="T25" fmla="*/ 463 h 537"/>
              <a:gd name="T26" fmla="*/ 509 w 519"/>
              <a:gd name="T27" fmla="*/ 484 h 537"/>
              <a:gd name="T28" fmla="*/ 483 w 519"/>
              <a:gd name="T29" fmla="*/ 520 h 537"/>
              <a:gd name="T30" fmla="*/ 436 w 519"/>
              <a:gd name="T31" fmla="*/ 526 h 537"/>
              <a:gd name="T32" fmla="*/ 390 w 519"/>
              <a:gd name="T33" fmla="*/ 509 h 537"/>
              <a:gd name="T34" fmla="*/ 370 w 519"/>
              <a:gd name="T35" fmla="*/ 499 h 537"/>
              <a:gd name="T36" fmla="*/ 353 w 519"/>
              <a:gd name="T37" fmla="*/ 507 h 537"/>
              <a:gd name="T38" fmla="*/ 345 w 519"/>
              <a:gd name="T39" fmla="*/ 477 h 537"/>
              <a:gd name="T40" fmla="*/ 336 w 519"/>
              <a:gd name="T41" fmla="*/ 430 h 537"/>
              <a:gd name="T42" fmla="*/ 316 w 519"/>
              <a:gd name="T43" fmla="*/ 388 h 537"/>
              <a:gd name="T44" fmla="*/ 292 w 519"/>
              <a:gd name="T45" fmla="*/ 324 h 537"/>
              <a:gd name="T46" fmla="*/ 281 w 519"/>
              <a:gd name="T47" fmla="*/ 279 h 537"/>
              <a:gd name="T48" fmla="*/ 250 w 519"/>
              <a:gd name="T49" fmla="*/ 310 h 537"/>
              <a:gd name="T50" fmla="*/ 225 w 519"/>
              <a:gd name="T51" fmla="*/ 352 h 537"/>
              <a:gd name="T52" fmla="*/ 223 w 519"/>
              <a:gd name="T53" fmla="*/ 418 h 537"/>
              <a:gd name="T54" fmla="*/ 226 w 519"/>
              <a:gd name="T55" fmla="*/ 423 h 537"/>
              <a:gd name="T56" fmla="*/ 236 w 519"/>
              <a:gd name="T57" fmla="*/ 384 h 537"/>
              <a:gd name="T58" fmla="*/ 260 w 519"/>
              <a:gd name="T59" fmla="*/ 352 h 537"/>
              <a:gd name="T60" fmla="*/ 280 w 519"/>
              <a:gd name="T61" fmla="*/ 352 h 537"/>
              <a:gd name="T62" fmla="*/ 284 w 519"/>
              <a:gd name="T63" fmla="*/ 398 h 537"/>
              <a:gd name="T64" fmla="*/ 286 w 519"/>
              <a:gd name="T65" fmla="*/ 433 h 537"/>
              <a:gd name="T66" fmla="*/ 296 w 519"/>
              <a:gd name="T67" fmla="*/ 423 h 537"/>
              <a:gd name="T68" fmla="*/ 302 w 519"/>
              <a:gd name="T69" fmla="*/ 413 h 537"/>
              <a:gd name="T70" fmla="*/ 308 w 519"/>
              <a:gd name="T71" fmla="*/ 438 h 537"/>
              <a:gd name="T72" fmla="*/ 308 w 519"/>
              <a:gd name="T73" fmla="*/ 476 h 537"/>
              <a:gd name="T74" fmla="*/ 290 w 519"/>
              <a:gd name="T75" fmla="*/ 491 h 537"/>
              <a:gd name="T76" fmla="*/ 262 w 519"/>
              <a:gd name="T77" fmla="*/ 465 h 537"/>
              <a:gd name="T78" fmla="*/ 250 w 519"/>
              <a:gd name="T79" fmla="*/ 417 h 537"/>
              <a:gd name="T80" fmla="*/ 244 w 519"/>
              <a:gd name="T81" fmla="*/ 445 h 537"/>
              <a:gd name="T82" fmla="*/ 245 w 519"/>
              <a:gd name="T83" fmla="*/ 467 h 537"/>
              <a:gd name="T84" fmla="*/ 224 w 519"/>
              <a:gd name="T85" fmla="*/ 450 h 537"/>
              <a:gd name="T86" fmla="*/ 190 w 519"/>
              <a:gd name="T87" fmla="*/ 419 h 537"/>
              <a:gd name="T88" fmla="*/ 170 w 519"/>
              <a:gd name="T89" fmla="*/ 398 h 537"/>
              <a:gd name="T90" fmla="*/ 164 w 519"/>
              <a:gd name="T91" fmla="*/ 373 h 537"/>
              <a:gd name="T92" fmla="*/ 169 w 519"/>
              <a:gd name="T93" fmla="*/ 345 h 537"/>
              <a:gd name="T94" fmla="*/ 176 w 519"/>
              <a:gd name="T95" fmla="*/ 323 h 537"/>
              <a:gd name="T96" fmla="*/ 163 w 519"/>
              <a:gd name="T97" fmla="*/ 321 h 537"/>
              <a:gd name="T98" fmla="*/ 136 w 519"/>
              <a:gd name="T99" fmla="*/ 340 h 537"/>
              <a:gd name="T100" fmla="*/ 115 w 519"/>
              <a:gd name="T101" fmla="*/ 358 h 537"/>
              <a:gd name="T102" fmla="*/ 88 w 519"/>
              <a:gd name="T103" fmla="*/ 281 h 537"/>
              <a:gd name="T104" fmla="*/ 70 w 519"/>
              <a:gd name="T105" fmla="*/ 197 h 537"/>
              <a:gd name="T106" fmla="*/ 91 w 519"/>
              <a:gd name="T107" fmla="*/ 173 h 537"/>
              <a:gd name="T108" fmla="*/ 142 w 519"/>
              <a:gd name="T109" fmla="*/ 173 h 537"/>
              <a:gd name="T110" fmla="*/ 173 w 519"/>
              <a:gd name="T111" fmla="*/ 186 h 537"/>
              <a:gd name="T112" fmla="*/ 168 w 519"/>
              <a:gd name="T113" fmla="*/ 178 h 537"/>
              <a:gd name="T114" fmla="*/ 151 w 519"/>
              <a:gd name="T115" fmla="*/ 162 h 537"/>
              <a:gd name="T116" fmla="*/ 127 w 519"/>
              <a:gd name="T117" fmla="*/ 155 h 537"/>
              <a:gd name="T118" fmla="*/ 92 w 519"/>
              <a:gd name="T119" fmla="*/ 147 h 537"/>
              <a:gd name="T120" fmla="*/ 70 w 519"/>
              <a:gd name="T121" fmla="*/ 133 h 537"/>
              <a:gd name="T122" fmla="*/ 65 w 519"/>
              <a:gd name="T123" fmla="*/ 93 h 537"/>
              <a:gd name="T124" fmla="*/ 57 w 519"/>
              <a:gd name="T125" fmla="*/ 3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9" h="537">
                <a:moveTo>
                  <a:pt x="40" y="0"/>
                </a:moveTo>
                <a:lnTo>
                  <a:pt x="39" y="4"/>
                </a:lnTo>
                <a:lnTo>
                  <a:pt x="37" y="14"/>
                </a:lnTo>
                <a:lnTo>
                  <a:pt x="34" y="30"/>
                </a:lnTo>
                <a:lnTo>
                  <a:pt x="30" y="50"/>
                </a:lnTo>
                <a:lnTo>
                  <a:pt x="26" y="74"/>
                </a:lnTo>
                <a:lnTo>
                  <a:pt x="21" y="102"/>
                </a:lnTo>
                <a:lnTo>
                  <a:pt x="16" y="132"/>
                </a:lnTo>
                <a:lnTo>
                  <a:pt x="11" y="162"/>
                </a:lnTo>
                <a:lnTo>
                  <a:pt x="7" y="194"/>
                </a:lnTo>
                <a:lnTo>
                  <a:pt x="3" y="224"/>
                </a:lnTo>
                <a:lnTo>
                  <a:pt x="1" y="254"/>
                </a:lnTo>
                <a:lnTo>
                  <a:pt x="0" y="283"/>
                </a:lnTo>
                <a:lnTo>
                  <a:pt x="0" y="308"/>
                </a:lnTo>
                <a:lnTo>
                  <a:pt x="2" y="328"/>
                </a:lnTo>
                <a:lnTo>
                  <a:pt x="6" y="345"/>
                </a:lnTo>
                <a:lnTo>
                  <a:pt x="13" y="356"/>
                </a:lnTo>
                <a:lnTo>
                  <a:pt x="21" y="365"/>
                </a:lnTo>
                <a:lnTo>
                  <a:pt x="30" y="372"/>
                </a:lnTo>
                <a:lnTo>
                  <a:pt x="41" y="380"/>
                </a:lnTo>
                <a:lnTo>
                  <a:pt x="51" y="387"/>
                </a:lnTo>
                <a:lnTo>
                  <a:pt x="63" y="394"/>
                </a:lnTo>
                <a:lnTo>
                  <a:pt x="76" y="400"/>
                </a:lnTo>
                <a:lnTo>
                  <a:pt x="89" y="406"/>
                </a:lnTo>
                <a:lnTo>
                  <a:pt x="102" y="412"/>
                </a:lnTo>
                <a:lnTo>
                  <a:pt x="116" y="419"/>
                </a:lnTo>
                <a:lnTo>
                  <a:pt x="130" y="425"/>
                </a:lnTo>
                <a:lnTo>
                  <a:pt x="143" y="432"/>
                </a:lnTo>
                <a:lnTo>
                  <a:pt x="157" y="439"/>
                </a:lnTo>
                <a:lnTo>
                  <a:pt x="171" y="446"/>
                </a:lnTo>
                <a:lnTo>
                  <a:pt x="184" y="453"/>
                </a:lnTo>
                <a:lnTo>
                  <a:pt x="197" y="461"/>
                </a:lnTo>
                <a:lnTo>
                  <a:pt x="210" y="469"/>
                </a:lnTo>
                <a:lnTo>
                  <a:pt x="218" y="475"/>
                </a:lnTo>
                <a:lnTo>
                  <a:pt x="226" y="481"/>
                </a:lnTo>
                <a:lnTo>
                  <a:pt x="233" y="487"/>
                </a:lnTo>
                <a:lnTo>
                  <a:pt x="240" y="491"/>
                </a:lnTo>
                <a:lnTo>
                  <a:pt x="247" y="495"/>
                </a:lnTo>
                <a:lnTo>
                  <a:pt x="254" y="499"/>
                </a:lnTo>
                <a:lnTo>
                  <a:pt x="260" y="502"/>
                </a:lnTo>
                <a:lnTo>
                  <a:pt x="266" y="505"/>
                </a:lnTo>
                <a:lnTo>
                  <a:pt x="273" y="508"/>
                </a:lnTo>
                <a:lnTo>
                  <a:pt x="280" y="511"/>
                </a:lnTo>
                <a:lnTo>
                  <a:pt x="288" y="513"/>
                </a:lnTo>
                <a:lnTo>
                  <a:pt x="297" y="515"/>
                </a:lnTo>
                <a:lnTo>
                  <a:pt x="305" y="517"/>
                </a:lnTo>
                <a:lnTo>
                  <a:pt x="316" y="519"/>
                </a:lnTo>
                <a:lnTo>
                  <a:pt x="328" y="521"/>
                </a:lnTo>
                <a:lnTo>
                  <a:pt x="341" y="523"/>
                </a:lnTo>
                <a:lnTo>
                  <a:pt x="355" y="525"/>
                </a:lnTo>
                <a:lnTo>
                  <a:pt x="368" y="527"/>
                </a:lnTo>
                <a:lnTo>
                  <a:pt x="378" y="529"/>
                </a:lnTo>
                <a:lnTo>
                  <a:pt x="388" y="530"/>
                </a:lnTo>
                <a:lnTo>
                  <a:pt x="396" y="531"/>
                </a:lnTo>
                <a:lnTo>
                  <a:pt x="403" y="532"/>
                </a:lnTo>
                <a:lnTo>
                  <a:pt x="410" y="533"/>
                </a:lnTo>
                <a:lnTo>
                  <a:pt x="417" y="533"/>
                </a:lnTo>
                <a:lnTo>
                  <a:pt x="423" y="534"/>
                </a:lnTo>
                <a:lnTo>
                  <a:pt x="435" y="534"/>
                </a:lnTo>
                <a:lnTo>
                  <a:pt x="441" y="535"/>
                </a:lnTo>
                <a:lnTo>
                  <a:pt x="447" y="535"/>
                </a:lnTo>
                <a:lnTo>
                  <a:pt x="454" y="535"/>
                </a:lnTo>
                <a:lnTo>
                  <a:pt x="462" y="536"/>
                </a:lnTo>
                <a:lnTo>
                  <a:pt x="471" y="536"/>
                </a:lnTo>
                <a:lnTo>
                  <a:pt x="478" y="536"/>
                </a:lnTo>
                <a:lnTo>
                  <a:pt x="485" y="535"/>
                </a:lnTo>
                <a:lnTo>
                  <a:pt x="492" y="532"/>
                </a:lnTo>
                <a:lnTo>
                  <a:pt x="498" y="528"/>
                </a:lnTo>
                <a:lnTo>
                  <a:pt x="503" y="523"/>
                </a:lnTo>
                <a:lnTo>
                  <a:pt x="507" y="518"/>
                </a:lnTo>
                <a:lnTo>
                  <a:pt x="510" y="512"/>
                </a:lnTo>
                <a:lnTo>
                  <a:pt x="513" y="505"/>
                </a:lnTo>
                <a:lnTo>
                  <a:pt x="515" y="498"/>
                </a:lnTo>
                <a:lnTo>
                  <a:pt x="516" y="491"/>
                </a:lnTo>
                <a:lnTo>
                  <a:pt x="518" y="484"/>
                </a:lnTo>
                <a:lnTo>
                  <a:pt x="518" y="477"/>
                </a:lnTo>
                <a:lnTo>
                  <a:pt x="518" y="470"/>
                </a:lnTo>
                <a:lnTo>
                  <a:pt x="518" y="463"/>
                </a:lnTo>
                <a:lnTo>
                  <a:pt x="518" y="457"/>
                </a:lnTo>
                <a:lnTo>
                  <a:pt x="518" y="451"/>
                </a:lnTo>
                <a:lnTo>
                  <a:pt x="516" y="460"/>
                </a:lnTo>
                <a:lnTo>
                  <a:pt x="514" y="468"/>
                </a:lnTo>
                <a:lnTo>
                  <a:pt x="512" y="476"/>
                </a:lnTo>
                <a:lnTo>
                  <a:pt x="509" y="484"/>
                </a:lnTo>
                <a:lnTo>
                  <a:pt x="506" y="491"/>
                </a:lnTo>
                <a:lnTo>
                  <a:pt x="503" y="498"/>
                </a:lnTo>
                <a:lnTo>
                  <a:pt x="499" y="504"/>
                </a:lnTo>
                <a:lnTo>
                  <a:pt x="494" y="510"/>
                </a:lnTo>
                <a:lnTo>
                  <a:pt x="489" y="515"/>
                </a:lnTo>
                <a:lnTo>
                  <a:pt x="483" y="520"/>
                </a:lnTo>
                <a:lnTo>
                  <a:pt x="477" y="524"/>
                </a:lnTo>
                <a:lnTo>
                  <a:pt x="471" y="526"/>
                </a:lnTo>
                <a:lnTo>
                  <a:pt x="464" y="528"/>
                </a:lnTo>
                <a:lnTo>
                  <a:pt x="455" y="528"/>
                </a:lnTo>
                <a:lnTo>
                  <a:pt x="446" y="528"/>
                </a:lnTo>
                <a:lnTo>
                  <a:pt x="436" y="526"/>
                </a:lnTo>
                <a:lnTo>
                  <a:pt x="426" y="523"/>
                </a:lnTo>
                <a:lnTo>
                  <a:pt x="417" y="520"/>
                </a:lnTo>
                <a:lnTo>
                  <a:pt x="409" y="517"/>
                </a:lnTo>
                <a:lnTo>
                  <a:pt x="402" y="515"/>
                </a:lnTo>
                <a:lnTo>
                  <a:pt x="396" y="512"/>
                </a:lnTo>
                <a:lnTo>
                  <a:pt x="390" y="509"/>
                </a:lnTo>
                <a:lnTo>
                  <a:pt x="386" y="506"/>
                </a:lnTo>
                <a:lnTo>
                  <a:pt x="382" y="504"/>
                </a:lnTo>
                <a:lnTo>
                  <a:pt x="379" y="502"/>
                </a:lnTo>
                <a:lnTo>
                  <a:pt x="375" y="501"/>
                </a:lnTo>
                <a:lnTo>
                  <a:pt x="372" y="500"/>
                </a:lnTo>
                <a:lnTo>
                  <a:pt x="370" y="499"/>
                </a:lnTo>
                <a:lnTo>
                  <a:pt x="367" y="500"/>
                </a:lnTo>
                <a:lnTo>
                  <a:pt x="364" y="501"/>
                </a:lnTo>
                <a:lnTo>
                  <a:pt x="361" y="503"/>
                </a:lnTo>
                <a:lnTo>
                  <a:pt x="358" y="505"/>
                </a:lnTo>
                <a:lnTo>
                  <a:pt x="355" y="507"/>
                </a:lnTo>
                <a:lnTo>
                  <a:pt x="353" y="507"/>
                </a:lnTo>
                <a:lnTo>
                  <a:pt x="351" y="505"/>
                </a:lnTo>
                <a:lnTo>
                  <a:pt x="349" y="501"/>
                </a:lnTo>
                <a:lnTo>
                  <a:pt x="348" y="496"/>
                </a:lnTo>
                <a:lnTo>
                  <a:pt x="347" y="491"/>
                </a:lnTo>
                <a:lnTo>
                  <a:pt x="346" y="485"/>
                </a:lnTo>
                <a:lnTo>
                  <a:pt x="345" y="477"/>
                </a:lnTo>
                <a:lnTo>
                  <a:pt x="344" y="469"/>
                </a:lnTo>
                <a:lnTo>
                  <a:pt x="343" y="461"/>
                </a:lnTo>
                <a:lnTo>
                  <a:pt x="341" y="453"/>
                </a:lnTo>
                <a:lnTo>
                  <a:pt x="340" y="445"/>
                </a:lnTo>
                <a:lnTo>
                  <a:pt x="338" y="437"/>
                </a:lnTo>
                <a:lnTo>
                  <a:pt x="336" y="430"/>
                </a:lnTo>
                <a:lnTo>
                  <a:pt x="334" y="423"/>
                </a:lnTo>
                <a:lnTo>
                  <a:pt x="331" y="417"/>
                </a:lnTo>
                <a:lnTo>
                  <a:pt x="328" y="411"/>
                </a:lnTo>
                <a:lnTo>
                  <a:pt x="324" y="404"/>
                </a:lnTo>
                <a:lnTo>
                  <a:pt x="320" y="397"/>
                </a:lnTo>
                <a:lnTo>
                  <a:pt x="316" y="388"/>
                </a:lnTo>
                <a:lnTo>
                  <a:pt x="311" y="378"/>
                </a:lnTo>
                <a:lnTo>
                  <a:pt x="307" y="367"/>
                </a:lnTo>
                <a:lnTo>
                  <a:pt x="303" y="356"/>
                </a:lnTo>
                <a:lnTo>
                  <a:pt x="300" y="345"/>
                </a:lnTo>
                <a:lnTo>
                  <a:pt x="296" y="335"/>
                </a:lnTo>
                <a:lnTo>
                  <a:pt x="292" y="324"/>
                </a:lnTo>
                <a:lnTo>
                  <a:pt x="289" y="314"/>
                </a:lnTo>
                <a:lnTo>
                  <a:pt x="286" y="305"/>
                </a:lnTo>
                <a:lnTo>
                  <a:pt x="284" y="297"/>
                </a:lnTo>
                <a:lnTo>
                  <a:pt x="282" y="290"/>
                </a:lnTo>
                <a:lnTo>
                  <a:pt x="281" y="283"/>
                </a:lnTo>
                <a:lnTo>
                  <a:pt x="281" y="279"/>
                </a:lnTo>
                <a:lnTo>
                  <a:pt x="276" y="284"/>
                </a:lnTo>
                <a:lnTo>
                  <a:pt x="271" y="289"/>
                </a:lnTo>
                <a:lnTo>
                  <a:pt x="266" y="294"/>
                </a:lnTo>
                <a:lnTo>
                  <a:pt x="260" y="299"/>
                </a:lnTo>
                <a:lnTo>
                  <a:pt x="255" y="304"/>
                </a:lnTo>
                <a:lnTo>
                  <a:pt x="250" y="310"/>
                </a:lnTo>
                <a:lnTo>
                  <a:pt x="245" y="315"/>
                </a:lnTo>
                <a:lnTo>
                  <a:pt x="240" y="321"/>
                </a:lnTo>
                <a:lnTo>
                  <a:pt x="235" y="328"/>
                </a:lnTo>
                <a:lnTo>
                  <a:pt x="231" y="335"/>
                </a:lnTo>
                <a:lnTo>
                  <a:pt x="228" y="343"/>
                </a:lnTo>
                <a:lnTo>
                  <a:pt x="225" y="352"/>
                </a:lnTo>
                <a:lnTo>
                  <a:pt x="223" y="362"/>
                </a:lnTo>
                <a:lnTo>
                  <a:pt x="222" y="373"/>
                </a:lnTo>
                <a:lnTo>
                  <a:pt x="222" y="385"/>
                </a:lnTo>
                <a:lnTo>
                  <a:pt x="222" y="398"/>
                </a:lnTo>
                <a:lnTo>
                  <a:pt x="223" y="409"/>
                </a:lnTo>
                <a:lnTo>
                  <a:pt x="223" y="418"/>
                </a:lnTo>
                <a:lnTo>
                  <a:pt x="224" y="424"/>
                </a:lnTo>
                <a:lnTo>
                  <a:pt x="224" y="428"/>
                </a:lnTo>
                <a:lnTo>
                  <a:pt x="224" y="429"/>
                </a:lnTo>
                <a:lnTo>
                  <a:pt x="225" y="429"/>
                </a:lnTo>
                <a:lnTo>
                  <a:pt x="225" y="426"/>
                </a:lnTo>
                <a:lnTo>
                  <a:pt x="226" y="423"/>
                </a:lnTo>
                <a:lnTo>
                  <a:pt x="227" y="418"/>
                </a:lnTo>
                <a:lnTo>
                  <a:pt x="228" y="412"/>
                </a:lnTo>
                <a:lnTo>
                  <a:pt x="230" y="405"/>
                </a:lnTo>
                <a:lnTo>
                  <a:pt x="231" y="399"/>
                </a:lnTo>
                <a:lnTo>
                  <a:pt x="234" y="392"/>
                </a:lnTo>
                <a:lnTo>
                  <a:pt x="236" y="384"/>
                </a:lnTo>
                <a:lnTo>
                  <a:pt x="239" y="377"/>
                </a:lnTo>
                <a:lnTo>
                  <a:pt x="243" y="370"/>
                </a:lnTo>
                <a:lnTo>
                  <a:pt x="247" y="365"/>
                </a:lnTo>
                <a:lnTo>
                  <a:pt x="252" y="360"/>
                </a:lnTo>
                <a:lnTo>
                  <a:pt x="256" y="356"/>
                </a:lnTo>
                <a:lnTo>
                  <a:pt x="260" y="352"/>
                </a:lnTo>
                <a:lnTo>
                  <a:pt x="264" y="350"/>
                </a:lnTo>
                <a:lnTo>
                  <a:pt x="268" y="348"/>
                </a:lnTo>
                <a:lnTo>
                  <a:pt x="272" y="348"/>
                </a:lnTo>
                <a:lnTo>
                  <a:pt x="275" y="348"/>
                </a:lnTo>
                <a:lnTo>
                  <a:pt x="278" y="350"/>
                </a:lnTo>
                <a:lnTo>
                  <a:pt x="280" y="352"/>
                </a:lnTo>
                <a:lnTo>
                  <a:pt x="282" y="356"/>
                </a:lnTo>
                <a:lnTo>
                  <a:pt x="284" y="362"/>
                </a:lnTo>
                <a:lnTo>
                  <a:pt x="285" y="368"/>
                </a:lnTo>
                <a:lnTo>
                  <a:pt x="285" y="377"/>
                </a:lnTo>
                <a:lnTo>
                  <a:pt x="285" y="386"/>
                </a:lnTo>
                <a:lnTo>
                  <a:pt x="284" y="398"/>
                </a:lnTo>
                <a:lnTo>
                  <a:pt x="283" y="408"/>
                </a:lnTo>
                <a:lnTo>
                  <a:pt x="283" y="416"/>
                </a:lnTo>
                <a:lnTo>
                  <a:pt x="283" y="423"/>
                </a:lnTo>
                <a:lnTo>
                  <a:pt x="283" y="428"/>
                </a:lnTo>
                <a:lnTo>
                  <a:pt x="284" y="431"/>
                </a:lnTo>
                <a:lnTo>
                  <a:pt x="286" y="433"/>
                </a:lnTo>
                <a:lnTo>
                  <a:pt x="287" y="433"/>
                </a:lnTo>
                <a:lnTo>
                  <a:pt x="289" y="432"/>
                </a:lnTo>
                <a:lnTo>
                  <a:pt x="291" y="431"/>
                </a:lnTo>
                <a:lnTo>
                  <a:pt x="292" y="429"/>
                </a:lnTo>
                <a:lnTo>
                  <a:pt x="294" y="426"/>
                </a:lnTo>
                <a:lnTo>
                  <a:pt x="296" y="423"/>
                </a:lnTo>
                <a:lnTo>
                  <a:pt x="298" y="420"/>
                </a:lnTo>
                <a:lnTo>
                  <a:pt x="299" y="418"/>
                </a:lnTo>
                <a:lnTo>
                  <a:pt x="300" y="415"/>
                </a:lnTo>
                <a:lnTo>
                  <a:pt x="301" y="414"/>
                </a:lnTo>
                <a:lnTo>
                  <a:pt x="301" y="413"/>
                </a:lnTo>
                <a:lnTo>
                  <a:pt x="302" y="413"/>
                </a:lnTo>
                <a:lnTo>
                  <a:pt x="302" y="415"/>
                </a:lnTo>
                <a:lnTo>
                  <a:pt x="303" y="418"/>
                </a:lnTo>
                <a:lnTo>
                  <a:pt x="304" y="422"/>
                </a:lnTo>
                <a:lnTo>
                  <a:pt x="306" y="427"/>
                </a:lnTo>
                <a:lnTo>
                  <a:pt x="307" y="432"/>
                </a:lnTo>
                <a:lnTo>
                  <a:pt x="308" y="438"/>
                </a:lnTo>
                <a:lnTo>
                  <a:pt x="309" y="445"/>
                </a:lnTo>
                <a:lnTo>
                  <a:pt x="310" y="451"/>
                </a:lnTo>
                <a:lnTo>
                  <a:pt x="310" y="458"/>
                </a:lnTo>
                <a:lnTo>
                  <a:pt x="310" y="464"/>
                </a:lnTo>
                <a:lnTo>
                  <a:pt x="310" y="471"/>
                </a:lnTo>
                <a:lnTo>
                  <a:pt x="308" y="476"/>
                </a:lnTo>
                <a:lnTo>
                  <a:pt x="306" y="482"/>
                </a:lnTo>
                <a:lnTo>
                  <a:pt x="304" y="486"/>
                </a:lnTo>
                <a:lnTo>
                  <a:pt x="302" y="489"/>
                </a:lnTo>
                <a:lnTo>
                  <a:pt x="298" y="491"/>
                </a:lnTo>
                <a:lnTo>
                  <a:pt x="294" y="491"/>
                </a:lnTo>
                <a:lnTo>
                  <a:pt x="290" y="491"/>
                </a:lnTo>
                <a:lnTo>
                  <a:pt x="285" y="489"/>
                </a:lnTo>
                <a:lnTo>
                  <a:pt x="280" y="486"/>
                </a:lnTo>
                <a:lnTo>
                  <a:pt x="275" y="482"/>
                </a:lnTo>
                <a:lnTo>
                  <a:pt x="271" y="477"/>
                </a:lnTo>
                <a:lnTo>
                  <a:pt x="266" y="472"/>
                </a:lnTo>
                <a:lnTo>
                  <a:pt x="262" y="465"/>
                </a:lnTo>
                <a:lnTo>
                  <a:pt x="258" y="459"/>
                </a:lnTo>
                <a:lnTo>
                  <a:pt x="255" y="451"/>
                </a:lnTo>
                <a:lnTo>
                  <a:pt x="252" y="443"/>
                </a:lnTo>
                <a:lnTo>
                  <a:pt x="251" y="435"/>
                </a:lnTo>
                <a:lnTo>
                  <a:pt x="250" y="426"/>
                </a:lnTo>
                <a:lnTo>
                  <a:pt x="250" y="417"/>
                </a:lnTo>
                <a:lnTo>
                  <a:pt x="248" y="422"/>
                </a:lnTo>
                <a:lnTo>
                  <a:pt x="247" y="426"/>
                </a:lnTo>
                <a:lnTo>
                  <a:pt x="246" y="431"/>
                </a:lnTo>
                <a:lnTo>
                  <a:pt x="245" y="436"/>
                </a:lnTo>
                <a:lnTo>
                  <a:pt x="244" y="441"/>
                </a:lnTo>
                <a:lnTo>
                  <a:pt x="244" y="445"/>
                </a:lnTo>
                <a:lnTo>
                  <a:pt x="244" y="450"/>
                </a:lnTo>
                <a:lnTo>
                  <a:pt x="244" y="454"/>
                </a:lnTo>
                <a:lnTo>
                  <a:pt x="244" y="458"/>
                </a:lnTo>
                <a:lnTo>
                  <a:pt x="245" y="461"/>
                </a:lnTo>
                <a:lnTo>
                  <a:pt x="245" y="464"/>
                </a:lnTo>
                <a:lnTo>
                  <a:pt x="245" y="467"/>
                </a:lnTo>
                <a:lnTo>
                  <a:pt x="246" y="469"/>
                </a:lnTo>
                <a:lnTo>
                  <a:pt x="246" y="471"/>
                </a:lnTo>
                <a:lnTo>
                  <a:pt x="246" y="472"/>
                </a:lnTo>
                <a:lnTo>
                  <a:pt x="239" y="464"/>
                </a:lnTo>
                <a:lnTo>
                  <a:pt x="231" y="457"/>
                </a:lnTo>
                <a:lnTo>
                  <a:pt x="224" y="450"/>
                </a:lnTo>
                <a:lnTo>
                  <a:pt x="218" y="444"/>
                </a:lnTo>
                <a:lnTo>
                  <a:pt x="212" y="438"/>
                </a:lnTo>
                <a:lnTo>
                  <a:pt x="206" y="433"/>
                </a:lnTo>
                <a:lnTo>
                  <a:pt x="200" y="428"/>
                </a:lnTo>
                <a:lnTo>
                  <a:pt x="195" y="424"/>
                </a:lnTo>
                <a:lnTo>
                  <a:pt x="190" y="419"/>
                </a:lnTo>
                <a:lnTo>
                  <a:pt x="186" y="416"/>
                </a:lnTo>
                <a:lnTo>
                  <a:pt x="181" y="412"/>
                </a:lnTo>
                <a:lnTo>
                  <a:pt x="178" y="408"/>
                </a:lnTo>
                <a:lnTo>
                  <a:pt x="175" y="404"/>
                </a:lnTo>
                <a:lnTo>
                  <a:pt x="172" y="402"/>
                </a:lnTo>
                <a:lnTo>
                  <a:pt x="170" y="398"/>
                </a:lnTo>
                <a:lnTo>
                  <a:pt x="168" y="394"/>
                </a:lnTo>
                <a:lnTo>
                  <a:pt x="167" y="390"/>
                </a:lnTo>
                <a:lnTo>
                  <a:pt x="165" y="386"/>
                </a:lnTo>
                <a:lnTo>
                  <a:pt x="165" y="382"/>
                </a:lnTo>
                <a:lnTo>
                  <a:pt x="164" y="377"/>
                </a:lnTo>
                <a:lnTo>
                  <a:pt x="164" y="373"/>
                </a:lnTo>
                <a:lnTo>
                  <a:pt x="164" y="368"/>
                </a:lnTo>
                <a:lnTo>
                  <a:pt x="165" y="363"/>
                </a:lnTo>
                <a:lnTo>
                  <a:pt x="165" y="359"/>
                </a:lnTo>
                <a:lnTo>
                  <a:pt x="166" y="354"/>
                </a:lnTo>
                <a:lnTo>
                  <a:pt x="167" y="349"/>
                </a:lnTo>
                <a:lnTo>
                  <a:pt x="169" y="345"/>
                </a:lnTo>
                <a:lnTo>
                  <a:pt x="170" y="341"/>
                </a:lnTo>
                <a:lnTo>
                  <a:pt x="171" y="337"/>
                </a:lnTo>
                <a:lnTo>
                  <a:pt x="173" y="333"/>
                </a:lnTo>
                <a:lnTo>
                  <a:pt x="174" y="329"/>
                </a:lnTo>
                <a:lnTo>
                  <a:pt x="175" y="326"/>
                </a:lnTo>
                <a:lnTo>
                  <a:pt x="176" y="323"/>
                </a:lnTo>
                <a:lnTo>
                  <a:pt x="176" y="322"/>
                </a:lnTo>
                <a:lnTo>
                  <a:pt x="175" y="320"/>
                </a:lnTo>
                <a:lnTo>
                  <a:pt x="173" y="319"/>
                </a:lnTo>
                <a:lnTo>
                  <a:pt x="170" y="319"/>
                </a:lnTo>
                <a:lnTo>
                  <a:pt x="167" y="320"/>
                </a:lnTo>
                <a:lnTo>
                  <a:pt x="163" y="321"/>
                </a:lnTo>
                <a:lnTo>
                  <a:pt x="159" y="322"/>
                </a:lnTo>
                <a:lnTo>
                  <a:pt x="154" y="324"/>
                </a:lnTo>
                <a:lnTo>
                  <a:pt x="149" y="327"/>
                </a:lnTo>
                <a:lnTo>
                  <a:pt x="145" y="331"/>
                </a:lnTo>
                <a:lnTo>
                  <a:pt x="140" y="335"/>
                </a:lnTo>
                <a:lnTo>
                  <a:pt x="136" y="340"/>
                </a:lnTo>
                <a:lnTo>
                  <a:pt x="131" y="346"/>
                </a:lnTo>
                <a:lnTo>
                  <a:pt x="128" y="353"/>
                </a:lnTo>
                <a:lnTo>
                  <a:pt x="125" y="360"/>
                </a:lnTo>
                <a:lnTo>
                  <a:pt x="122" y="363"/>
                </a:lnTo>
                <a:lnTo>
                  <a:pt x="119" y="363"/>
                </a:lnTo>
                <a:lnTo>
                  <a:pt x="115" y="358"/>
                </a:lnTo>
                <a:lnTo>
                  <a:pt x="111" y="350"/>
                </a:lnTo>
                <a:lnTo>
                  <a:pt x="106" y="339"/>
                </a:lnTo>
                <a:lnTo>
                  <a:pt x="101" y="327"/>
                </a:lnTo>
                <a:lnTo>
                  <a:pt x="97" y="313"/>
                </a:lnTo>
                <a:lnTo>
                  <a:pt x="92" y="297"/>
                </a:lnTo>
                <a:lnTo>
                  <a:pt x="88" y="281"/>
                </a:lnTo>
                <a:lnTo>
                  <a:pt x="84" y="264"/>
                </a:lnTo>
                <a:lnTo>
                  <a:pt x="80" y="248"/>
                </a:lnTo>
                <a:lnTo>
                  <a:pt x="77" y="232"/>
                </a:lnTo>
                <a:lnTo>
                  <a:pt x="74" y="219"/>
                </a:lnTo>
                <a:lnTo>
                  <a:pt x="72" y="207"/>
                </a:lnTo>
                <a:lnTo>
                  <a:pt x="70" y="197"/>
                </a:lnTo>
                <a:lnTo>
                  <a:pt x="70" y="190"/>
                </a:lnTo>
                <a:lnTo>
                  <a:pt x="71" y="185"/>
                </a:lnTo>
                <a:lnTo>
                  <a:pt x="74" y="181"/>
                </a:lnTo>
                <a:lnTo>
                  <a:pt x="78" y="177"/>
                </a:lnTo>
                <a:lnTo>
                  <a:pt x="84" y="175"/>
                </a:lnTo>
                <a:lnTo>
                  <a:pt x="91" y="173"/>
                </a:lnTo>
                <a:lnTo>
                  <a:pt x="99" y="171"/>
                </a:lnTo>
                <a:lnTo>
                  <a:pt x="107" y="170"/>
                </a:lnTo>
                <a:lnTo>
                  <a:pt x="116" y="170"/>
                </a:lnTo>
                <a:lnTo>
                  <a:pt x="125" y="171"/>
                </a:lnTo>
                <a:lnTo>
                  <a:pt x="133" y="172"/>
                </a:lnTo>
                <a:lnTo>
                  <a:pt x="142" y="173"/>
                </a:lnTo>
                <a:lnTo>
                  <a:pt x="150" y="175"/>
                </a:lnTo>
                <a:lnTo>
                  <a:pt x="157" y="177"/>
                </a:lnTo>
                <a:lnTo>
                  <a:pt x="164" y="179"/>
                </a:lnTo>
                <a:lnTo>
                  <a:pt x="168" y="181"/>
                </a:lnTo>
                <a:lnTo>
                  <a:pt x="172" y="184"/>
                </a:lnTo>
                <a:lnTo>
                  <a:pt x="173" y="186"/>
                </a:lnTo>
                <a:lnTo>
                  <a:pt x="175" y="187"/>
                </a:lnTo>
                <a:lnTo>
                  <a:pt x="174" y="186"/>
                </a:lnTo>
                <a:lnTo>
                  <a:pt x="173" y="185"/>
                </a:lnTo>
                <a:lnTo>
                  <a:pt x="172" y="183"/>
                </a:lnTo>
                <a:lnTo>
                  <a:pt x="171" y="181"/>
                </a:lnTo>
                <a:lnTo>
                  <a:pt x="168" y="178"/>
                </a:lnTo>
                <a:lnTo>
                  <a:pt x="166" y="175"/>
                </a:lnTo>
                <a:lnTo>
                  <a:pt x="163" y="172"/>
                </a:lnTo>
                <a:lnTo>
                  <a:pt x="160" y="169"/>
                </a:lnTo>
                <a:lnTo>
                  <a:pt x="157" y="167"/>
                </a:lnTo>
                <a:lnTo>
                  <a:pt x="154" y="164"/>
                </a:lnTo>
                <a:lnTo>
                  <a:pt x="151" y="162"/>
                </a:lnTo>
                <a:lnTo>
                  <a:pt x="148" y="161"/>
                </a:lnTo>
                <a:lnTo>
                  <a:pt x="144" y="160"/>
                </a:lnTo>
                <a:lnTo>
                  <a:pt x="141" y="158"/>
                </a:lnTo>
                <a:lnTo>
                  <a:pt x="137" y="157"/>
                </a:lnTo>
                <a:lnTo>
                  <a:pt x="132" y="156"/>
                </a:lnTo>
                <a:lnTo>
                  <a:pt x="127" y="155"/>
                </a:lnTo>
                <a:lnTo>
                  <a:pt x="122" y="154"/>
                </a:lnTo>
                <a:lnTo>
                  <a:pt x="116" y="152"/>
                </a:lnTo>
                <a:lnTo>
                  <a:pt x="110" y="151"/>
                </a:lnTo>
                <a:lnTo>
                  <a:pt x="104" y="150"/>
                </a:lnTo>
                <a:lnTo>
                  <a:pt x="98" y="148"/>
                </a:lnTo>
                <a:lnTo>
                  <a:pt x="92" y="147"/>
                </a:lnTo>
                <a:lnTo>
                  <a:pt x="87" y="145"/>
                </a:lnTo>
                <a:lnTo>
                  <a:pt x="82" y="143"/>
                </a:lnTo>
                <a:lnTo>
                  <a:pt x="78" y="141"/>
                </a:lnTo>
                <a:lnTo>
                  <a:pt x="74" y="138"/>
                </a:lnTo>
                <a:lnTo>
                  <a:pt x="72" y="135"/>
                </a:lnTo>
                <a:lnTo>
                  <a:pt x="70" y="133"/>
                </a:lnTo>
                <a:lnTo>
                  <a:pt x="68" y="129"/>
                </a:lnTo>
                <a:lnTo>
                  <a:pt x="67" y="124"/>
                </a:lnTo>
                <a:lnTo>
                  <a:pt x="66" y="118"/>
                </a:lnTo>
                <a:lnTo>
                  <a:pt x="66" y="110"/>
                </a:lnTo>
                <a:lnTo>
                  <a:pt x="65" y="102"/>
                </a:lnTo>
                <a:lnTo>
                  <a:pt x="65" y="93"/>
                </a:lnTo>
                <a:lnTo>
                  <a:pt x="64" y="84"/>
                </a:lnTo>
                <a:lnTo>
                  <a:pt x="64" y="74"/>
                </a:lnTo>
                <a:lnTo>
                  <a:pt x="63" y="64"/>
                </a:lnTo>
                <a:lnTo>
                  <a:pt x="61" y="54"/>
                </a:lnTo>
                <a:lnTo>
                  <a:pt x="59" y="45"/>
                </a:lnTo>
                <a:lnTo>
                  <a:pt x="57" y="35"/>
                </a:lnTo>
                <a:lnTo>
                  <a:pt x="54" y="25"/>
                </a:lnTo>
                <a:lnTo>
                  <a:pt x="50" y="16"/>
                </a:lnTo>
                <a:lnTo>
                  <a:pt x="45" y="8"/>
                </a:lnTo>
                <a:lnTo>
                  <a:pt x="40" y="0"/>
                </a:lnTo>
              </a:path>
            </a:pathLst>
          </a:custGeom>
          <a:solidFill>
            <a:srgbClr val="D8B28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1" name="Freeform 77">
            <a:extLst>
              <a:ext uri="{FF2B5EF4-FFF2-40B4-BE49-F238E27FC236}">
                <a16:creationId xmlns:a16="http://schemas.microsoft.com/office/drawing/2014/main" id="{F70745DC-770E-364A-AC04-8EFDC8CF7EF5}"/>
              </a:ext>
            </a:extLst>
          </p:cNvPr>
          <p:cNvSpPr>
            <a:spLocks/>
          </p:cNvSpPr>
          <p:nvPr/>
        </p:nvSpPr>
        <p:spPr bwMode="auto">
          <a:xfrm>
            <a:off x="8304214" y="5302251"/>
            <a:ext cx="833437" cy="862013"/>
          </a:xfrm>
          <a:custGeom>
            <a:avLst/>
            <a:gdLst>
              <a:gd name="T0" fmla="*/ 524 w 525"/>
              <a:gd name="T1" fmla="*/ 462 h 543"/>
              <a:gd name="T2" fmla="*/ 524 w 525"/>
              <a:gd name="T3" fmla="*/ 475 h 543"/>
              <a:gd name="T4" fmla="*/ 524 w 525"/>
              <a:gd name="T5" fmla="*/ 489 h 543"/>
              <a:gd name="T6" fmla="*/ 521 w 525"/>
              <a:gd name="T7" fmla="*/ 504 h 543"/>
              <a:gd name="T8" fmla="*/ 516 w 525"/>
              <a:gd name="T9" fmla="*/ 518 h 543"/>
              <a:gd name="T10" fmla="*/ 509 w 525"/>
              <a:gd name="T11" fmla="*/ 529 h 543"/>
              <a:gd name="T12" fmla="*/ 498 w 525"/>
              <a:gd name="T13" fmla="*/ 538 h 543"/>
              <a:gd name="T14" fmla="*/ 484 w 525"/>
              <a:gd name="T15" fmla="*/ 542 h 543"/>
              <a:gd name="T16" fmla="*/ 467 w 525"/>
              <a:gd name="T17" fmla="*/ 542 h 543"/>
              <a:gd name="T18" fmla="*/ 452 w 525"/>
              <a:gd name="T19" fmla="*/ 541 h 543"/>
              <a:gd name="T20" fmla="*/ 440 w 525"/>
              <a:gd name="T21" fmla="*/ 540 h 543"/>
              <a:gd name="T22" fmla="*/ 428 w 525"/>
              <a:gd name="T23" fmla="*/ 540 h 543"/>
              <a:gd name="T24" fmla="*/ 415 w 525"/>
              <a:gd name="T25" fmla="*/ 539 h 543"/>
              <a:gd name="T26" fmla="*/ 401 w 525"/>
              <a:gd name="T27" fmla="*/ 537 h 543"/>
              <a:gd name="T28" fmla="*/ 382 w 525"/>
              <a:gd name="T29" fmla="*/ 535 h 543"/>
              <a:gd name="T30" fmla="*/ 359 w 525"/>
              <a:gd name="T31" fmla="*/ 531 h 543"/>
              <a:gd name="T32" fmla="*/ 332 w 525"/>
              <a:gd name="T33" fmla="*/ 527 h 543"/>
              <a:gd name="T34" fmla="*/ 309 w 525"/>
              <a:gd name="T35" fmla="*/ 523 h 543"/>
              <a:gd name="T36" fmla="*/ 291 w 525"/>
              <a:gd name="T37" fmla="*/ 519 h 543"/>
              <a:gd name="T38" fmla="*/ 276 w 525"/>
              <a:gd name="T39" fmla="*/ 514 h 543"/>
              <a:gd name="T40" fmla="*/ 263 w 525"/>
              <a:gd name="T41" fmla="*/ 508 h 543"/>
              <a:gd name="T42" fmla="*/ 250 w 525"/>
              <a:gd name="T43" fmla="*/ 501 h 543"/>
              <a:gd name="T44" fmla="*/ 236 w 525"/>
              <a:gd name="T45" fmla="*/ 492 h 543"/>
              <a:gd name="T46" fmla="*/ 221 w 525"/>
              <a:gd name="T47" fmla="*/ 480 h 543"/>
              <a:gd name="T48" fmla="*/ 199 w 525"/>
              <a:gd name="T49" fmla="*/ 466 h 543"/>
              <a:gd name="T50" fmla="*/ 173 w 525"/>
              <a:gd name="T51" fmla="*/ 451 h 543"/>
              <a:gd name="T52" fmla="*/ 145 w 525"/>
              <a:gd name="T53" fmla="*/ 437 h 543"/>
              <a:gd name="T54" fmla="*/ 117 w 525"/>
              <a:gd name="T55" fmla="*/ 424 h 543"/>
              <a:gd name="T56" fmla="*/ 90 w 525"/>
              <a:gd name="T57" fmla="*/ 411 h 543"/>
              <a:gd name="T58" fmla="*/ 64 w 525"/>
              <a:gd name="T59" fmla="*/ 398 h 543"/>
              <a:gd name="T60" fmla="*/ 41 w 525"/>
              <a:gd name="T61" fmla="*/ 384 h 543"/>
              <a:gd name="T62" fmla="*/ 21 w 525"/>
              <a:gd name="T63" fmla="*/ 369 h 543"/>
              <a:gd name="T64" fmla="*/ 6 w 525"/>
              <a:gd name="T65" fmla="*/ 349 h 543"/>
              <a:gd name="T66" fmla="*/ 0 w 525"/>
              <a:gd name="T67" fmla="*/ 311 h 543"/>
              <a:gd name="T68" fmla="*/ 1 w 525"/>
              <a:gd name="T69" fmla="*/ 257 h 543"/>
              <a:gd name="T70" fmla="*/ 7 w 525"/>
              <a:gd name="T71" fmla="*/ 196 h 543"/>
              <a:gd name="T72" fmla="*/ 16 w 525"/>
              <a:gd name="T73" fmla="*/ 133 h 543"/>
              <a:gd name="T74" fmla="*/ 26 w 525"/>
              <a:gd name="T75" fmla="*/ 75 h 543"/>
              <a:gd name="T76" fmla="*/ 34 w 525"/>
              <a:gd name="T77" fmla="*/ 30 h 543"/>
              <a:gd name="T78" fmla="*/ 39 w 525"/>
              <a:gd name="T79"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5" h="543">
                <a:moveTo>
                  <a:pt x="524" y="456"/>
                </a:moveTo>
                <a:lnTo>
                  <a:pt x="524" y="462"/>
                </a:lnTo>
                <a:lnTo>
                  <a:pt x="524" y="468"/>
                </a:lnTo>
                <a:lnTo>
                  <a:pt x="524" y="475"/>
                </a:lnTo>
                <a:lnTo>
                  <a:pt x="524" y="482"/>
                </a:lnTo>
                <a:lnTo>
                  <a:pt x="524" y="489"/>
                </a:lnTo>
                <a:lnTo>
                  <a:pt x="522" y="497"/>
                </a:lnTo>
                <a:lnTo>
                  <a:pt x="521" y="504"/>
                </a:lnTo>
                <a:lnTo>
                  <a:pt x="519" y="511"/>
                </a:lnTo>
                <a:lnTo>
                  <a:pt x="516" y="518"/>
                </a:lnTo>
                <a:lnTo>
                  <a:pt x="513" y="524"/>
                </a:lnTo>
                <a:lnTo>
                  <a:pt x="509" y="529"/>
                </a:lnTo>
                <a:lnTo>
                  <a:pt x="504" y="534"/>
                </a:lnTo>
                <a:lnTo>
                  <a:pt x="498" y="538"/>
                </a:lnTo>
                <a:lnTo>
                  <a:pt x="491" y="541"/>
                </a:lnTo>
                <a:lnTo>
                  <a:pt x="484" y="542"/>
                </a:lnTo>
                <a:lnTo>
                  <a:pt x="476" y="542"/>
                </a:lnTo>
                <a:lnTo>
                  <a:pt x="467" y="542"/>
                </a:lnTo>
                <a:lnTo>
                  <a:pt x="459" y="541"/>
                </a:lnTo>
                <a:lnTo>
                  <a:pt x="452" y="541"/>
                </a:lnTo>
                <a:lnTo>
                  <a:pt x="446" y="541"/>
                </a:lnTo>
                <a:lnTo>
                  <a:pt x="440" y="540"/>
                </a:lnTo>
                <a:lnTo>
                  <a:pt x="434" y="540"/>
                </a:lnTo>
                <a:lnTo>
                  <a:pt x="428" y="540"/>
                </a:lnTo>
                <a:lnTo>
                  <a:pt x="422" y="539"/>
                </a:lnTo>
                <a:lnTo>
                  <a:pt x="415" y="539"/>
                </a:lnTo>
                <a:lnTo>
                  <a:pt x="408" y="538"/>
                </a:lnTo>
                <a:lnTo>
                  <a:pt x="401" y="537"/>
                </a:lnTo>
                <a:lnTo>
                  <a:pt x="392" y="536"/>
                </a:lnTo>
                <a:lnTo>
                  <a:pt x="382" y="535"/>
                </a:lnTo>
                <a:lnTo>
                  <a:pt x="372" y="533"/>
                </a:lnTo>
                <a:lnTo>
                  <a:pt x="359" y="531"/>
                </a:lnTo>
                <a:lnTo>
                  <a:pt x="345" y="529"/>
                </a:lnTo>
                <a:lnTo>
                  <a:pt x="332" y="527"/>
                </a:lnTo>
                <a:lnTo>
                  <a:pt x="320" y="525"/>
                </a:lnTo>
                <a:lnTo>
                  <a:pt x="309" y="523"/>
                </a:lnTo>
                <a:lnTo>
                  <a:pt x="300" y="521"/>
                </a:lnTo>
                <a:lnTo>
                  <a:pt x="291" y="519"/>
                </a:lnTo>
                <a:lnTo>
                  <a:pt x="283" y="517"/>
                </a:lnTo>
                <a:lnTo>
                  <a:pt x="276" y="514"/>
                </a:lnTo>
                <a:lnTo>
                  <a:pt x="269" y="511"/>
                </a:lnTo>
                <a:lnTo>
                  <a:pt x="263" y="508"/>
                </a:lnTo>
                <a:lnTo>
                  <a:pt x="257" y="505"/>
                </a:lnTo>
                <a:lnTo>
                  <a:pt x="250" y="501"/>
                </a:lnTo>
                <a:lnTo>
                  <a:pt x="243" y="497"/>
                </a:lnTo>
                <a:lnTo>
                  <a:pt x="236" y="492"/>
                </a:lnTo>
                <a:lnTo>
                  <a:pt x="229" y="486"/>
                </a:lnTo>
                <a:lnTo>
                  <a:pt x="221" y="480"/>
                </a:lnTo>
                <a:lnTo>
                  <a:pt x="212" y="474"/>
                </a:lnTo>
                <a:lnTo>
                  <a:pt x="199" y="466"/>
                </a:lnTo>
                <a:lnTo>
                  <a:pt x="186" y="458"/>
                </a:lnTo>
                <a:lnTo>
                  <a:pt x="173" y="451"/>
                </a:lnTo>
                <a:lnTo>
                  <a:pt x="159" y="444"/>
                </a:lnTo>
                <a:lnTo>
                  <a:pt x="145" y="437"/>
                </a:lnTo>
                <a:lnTo>
                  <a:pt x="131" y="430"/>
                </a:lnTo>
                <a:lnTo>
                  <a:pt x="117" y="424"/>
                </a:lnTo>
                <a:lnTo>
                  <a:pt x="103" y="417"/>
                </a:lnTo>
                <a:lnTo>
                  <a:pt x="90" y="411"/>
                </a:lnTo>
                <a:lnTo>
                  <a:pt x="77" y="404"/>
                </a:lnTo>
                <a:lnTo>
                  <a:pt x="64" y="398"/>
                </a:lnTo>
                <a:lnTo>
                  <a:pt x="52" y="391"/>
                </a:lnTo>
                <a:lnTo>
                  <a:pt x="41" y="384"/>
                </a:lnTo>
                <a:lnTo>
                  <a:pt x="30" y="376"/>
                </a:lnTo>
                <a:lnTo>
                  <a:pt x="21" y="369"/>
                </a:lnTo>
                <a:lnTo>
                  <a:pt x="13" y="360"/>
                </a:lnTo>
                <a:lnTo>
                  <a:pt x="6" y="349"/>
                </a:lnTo>
                <a:lnTo>
                  <a:pt x="2" y="332"/>
                </a:lnTo>
                <a:lnTo>
                  <a:pt x="0" y="311"/>
                </a:lnTo>
                <a:lnTo>
                  <a:pt x="0" y="286"/>
                </a:lnTo>
                <a:lnTo>
                  <a:pt x="1" y="257"/>
                </a:lnTo>
                <a:lnTo>
                  <a:pt x="3" y="227"/>
                </a:lnTo>
                <a:lnTo>
                  <a:pt x="7" y="196"/>
                </a:lnTo>
                <a:lnTo>
                  <a:pt x="11" y="164"/>
                </a:lnTo>
                <a:lnTo>
                  <a:pt x="16" y="133"/>
                </a:lnTo>
                <a:lnTo>
                  <a:pt x="21" y="103"/>
                </a:lnTo>
                <a:lnTo>
                  <a:pt x="26" y="75"/>
                </a:lnTo>
                <a:lnTo>
                  <a:pt x="30" y="51"/>
                </a:lnTo>
                <a:lnTo>
                  <a:pt x="34" y="30"/>
                </a:lnTo>
                <a:lnTo>
                  <a:pt x="37" y="14"/>
                </a:lnTo>
                <a:lnTo>
                  <a:pt x="39" y="4"/>
                </a:lnTo>
                <a:lnTo>
                  <a:pt x="4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2" name="Freeform 78">
            <a:extLst>
              <a:ext uri="{FF2B5EF4-FFF2-40B4-BE49-F238E27FC236}">
                <a16:creationId xmlns:a16="http://schemas.microsoft.com/office/drawing/2014/main" id="{57A55976-FC54-5C4A-B80F-8F8495DDDA09}"/>
              </a:ext>
            </a:extLst>
          </p:cNvPr>
          <p:cNvSpPr>
            <a:spLocks/>
          </p:cNvSpPr>
          <p:nvPr/>
        </p:nvSpPr>
        <p:spPr bwMode="auto">
          <a:xfrm>
            <a:off x="7891463" y="6027739"/>
            <a:ext cx="334962" cy="796925"/>
          </a:xfrm>
          <a:custGeom>
            <a:avLst/>
            <a:gdLst>
              <a:gd name="T0" fmla="*/ 59 w 211"/>
              <a:gd name="T1" fmla="*/ 100 h 502"/>
              <a:gd name="T2" fmla="*/ 30 w 211"/>
              <a:gd name="T3" fmla="*/ 167 h 502"/>
              <a:gd name="T4" fmla="*/ 11 w 211"/>
              <a:gd name="T5" fmla="*/ 228 h 502"/>
              <a:gd name="T6" fmla="*/ 2 w 211"/>
              <a:gd name="T7" fmla="*/ 283 h 502"/>
              <a:gd name="T8" fmla="*/ 0 w 211"/>
              <a:gd name="T9" fmla="*/ 330 h 502"/>
              <a:gd name="T10" fmla="*/ 5 w 211"/>
              <a:gd name="T11" fmla="*/ 370 h 502"/>
              <a:gd name="T12" fmla="*/ 16 w 211"/>
              <a:gd name="T13" fmla="*/ 401 h 502"/>
              <a:gd name="T14" fmla="*/ 30 w 211"/>
              <a:gd name="T15" fmla="*/ 425 h 502"/>
              <a:gd name="T16" fmla="*/ 49 w 211"/>
              <a:gd name="T17" fmla="*/ 441 h 502"/>
              <a:gd name="T18" fmla="*/ 69 w 211"/>
              <a:gd name="T19" fmla="*/ 454 h 502"/>
              <a:gd name="T20" fmla="*/ 90 w 211"/>
              <a:gd name="T21" fmla="*/ 465 h 502"/>
              <a:gd name="T22" fmla="*/ 112 w 211"/>
              <a:gd name="T23" fmla="*/ 475 h 502"/>
              <a:gd name="T24" fmla="*/ 132 w 211"/>
              <a:gd name="T25" fmla="*/ 484 h 502"/>
              <a:gd name="T26" fmla="*/ 151 w 211"/>
              <a:gd name="T27" fmla="*/ 490 h 502"/>
              <a:gd name="T28" fmla="*/ 165 w 211"/>
              <a:gd name="T29" fmla="*/ 496 h 502"/>
              <a:gd name="T30" fmla="*/ 175 w 211"/>
              <a:gd name="T31" fmla="*/ 500 h 502"/>
              <a:gd name="T32" fmla="*/ 181 w 211"/>
              <a:gd name="T33" fmla="*/ 499 h 502"/>
              <a:gd name="T34" fmla="*/ 186 w 211"/>
              <a:gd name="T35" fmla="*/ 478 h 502"/>
              <a:gd name="T36" fmla="*/ 193 w 211"/>
              <a:gd name="T37" fmla="*/ 441 h 502"/>
              <a:gd name="T38" fmla="*/ 199 w 211"/>
              <a:gd name="T39" fmla="*/ 391 h 502"/>
              <a:gd name="T40" fmla="*/ 204 w 211"/>
              <a:gd name="T41" fmla="*/ 335 h 502"/>
              <a:gd name="T42" fmla="*/ 208 w 211"/>
              <a:gd name="T43" fmla="*/ 275 h 502"/>
              <a:gd name="T44" fmla="*/ 210 w 211"/>
              <a:gd name="T45" fmla="*/ 217 h 502"/>
              <a:gd name="T46" fmla="*/ 208 w 211"/>
              <a:gd name="T47" fmla="*/ 166 h 502"/>
              <a:gd name="T48" fmla="*/ 202 w 211"/>
              <a:gd name="T49" fmla="*/ 125 h 502"/>
              <a:gd name="T50" fmla="*/ 194 w 211"/>
              <a:gd name="T51" fmla="*/ 87 h 502"/>
              <a:gd name="T52" fmla="*/ 185 w 211"/>
              <a:gd name="T53" fmla="*/ 51 h 502"/>
              <a:gd name="T54" fmla="*/ 173 w 211"/>
              <a:gd name="T55" fmla="*/ 24 h 502"/>
              <a:gd name="T56" fmla="*/ 158 w 211"/>
              <a:gd name="T57" fmla="*/ 5 h 502"/>
              <a:gd name="T58" fmla="*/ 140 w 211"/>
              <a:gd name="T59" fmla="*/ 0 h 502"/>
              <a:gd name="T60" fmla="*/ 119 w 211"/>
              <a:gd name="T61" fmla="*/ 11 h 502"/>
              <a:gd name="T62" fmla="*/ 93 w 211"/>
              <a:gd name="T63" fmla="*/ 4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502">
                <a:moveTo>
                  <a:pt x="79" y="64"/>
                </a:moveTo>
                <a:lnTo>
                  <a:pt x="59" y="100"/>
                </a:lnTo>
                <a:lnTo>
                  <a:pt x="44" y="134"/>
                </a:lnTo>
                <a:lnTo>
                  <a:pt x="30" y="167"/>
                </a:lnTo>
                <a:lnTo>
                  <a:pt x="19" y="199"/>
                </a:lnTo>
                <a:lnTo>
                  <a:pt x="11" y="228"/>
                </a:lnTo>
                <a:lnTo>
                  <a:pt x="5" y="256"/>
                </a:lnTo>
                <a:lnTo>
                  <a:pt x="2" y="283"/>
                </a:lnTo>
                <a:lnTo>
                  <a:pt x="0" y="307"/>
                </a:lnTo>
                <a:lnTo>
                  <a:pt x="0" y="330"/>
                </a:lnTo>
                <a:lnTo>
                  <a:pt x="2" y="351"/>
                </a:lnTo>
                <a:lnTo>
                  <a:pt x="5" y="370"/>
                </a:lnTo>
                <a:lnTo>
                  <a:pt x="10" y="386"/>
                </a:lnTo>
                <a:lnTo>
                  <a:pt x="16" y="401"/>
                </a:lnTo>
                <a:lnTo>
                  <a:pt x="22" y="414"/>
                </a:lnTo>
                <a:lnTo>
                  <a:pt x="30" y="425"/>
                </a:lnTo>
                <a:lnTo>
                  <a:pt x="39" y="433"/>
                </a:lnTo>
                <a:lnTo>
                  <a:pt x="49" y="441"/>
                </a:lnTo>
                <a:lnTo>
                  <a:pt x="58" y="448"/>
                </a:lnTo>
                <a:lnTo>
                  <a:pt x="69" y="454"/>
                </a:lnTo>
                <a:lnTo>
                  <a:pt x="80" y="460"/>
                </a:lnTo>
                <a:lnTo>
                  <a:pt x="90" y="465"/>
                </a:lnTo>
                <a:lnTo>
                  <a:pt x="101" y="470"/>
                </a:lnTo>
                <a:lnTo>
                  <a:pt x="112" y="475"/>
                </a:lnTo>
                <a:lnTo>
                  <a:pt x="123" y="480"/>
                </a:lnTo>
                <a:lnTo>
                  <a:pt x="132" y="484"/>
                </a:lnTo>
                <a:lnTo>
                  <a:pt x="142" y="487"/>
                </a:lnTo>
                <a:lnTo>
                  <a:pt x="151" y="490"/>
                </a:lnTo>
                <a:lnTo>
                  <a:pt x="158" y="493"/>
                </a:lnTo>
                <a:lnTo>
                  <a:pt x="165" y="496"/>
                </a:lnTo>
                <a:lnTo>
                  <a:pt x="171" y="498"/>
                </a:lnTo>
                <a:lnTo>
                  <a:pt x="175" y="500"/>
                </a:lnTo>
                <a:lnTo>
                  <a:pt x="179" y="501"/>
                </a:lnTo>
                <a:lnTo>
                  <a:pt x="181" y="499"/>
                </a:lnTo>
                <a:lnTo>
                  <a:pt x="183" y="491"/>
                </a:lnTo>
                <a:lnTo>
                  <a:pt x="186" y="478"/>
                </a:lnTo>
                <a:lnTo>
                  <a:pt x="190" y="461"/>
                </a:lnTo>
                <a:lnTo>
                  <a:pt x="193" y="441"/>
                </a:lnTo>
                <a:lnTo>
                  <a:pt x="195" y="418"/>
                </a:lnTo>
                <a:lnTo>
                  <a:pt x="199" y="391"/>
                </a:lnTo>
                <a:lnTo>
                  <a:pt x="202" y="364"/>
                </a:lnTo>
                <a:lnTo>
                  <a:pt x="204" y="335"/>
                </a:lnTo>
                <a:lnTo>
                  <a:pt x="207" y="305"/>
                </a:lnTo>
                <a:lnTo>
                  <a:pt x="208" y="275"/>
                </a:lnTo>
                <a:lnTo>
                  <a:pt x="209" y="245"/>
                </a:lnTo>
                <a:lnTo>
                  <a:pt x="210" y="217"/>
                </a:lnTo>
                <a:lnTo>
                  <a:pt x="209" y="191"/>
                </a:lnTo>
                <a:lnTo>
                  <a:pt x="208" y="166"/>
                </a:lnTo>
                <a:lnTo>
                  <a:pt x="205" y="145"/>
                </a:lnTo>
                <a:lnTo>
                  <a:pt x="202" y="125"/>
                </a:lnTo>
                <a:lnTo>
                  <a:pt x="198" y="106"/>
                </a:lnTo>
                <a:lnTo>
                  <a:pt x="194" y="87"/>
                </a:lnTo>
                <a:lnTo>
                  <a:pt x="190" y="68"/>
                </a:lnTo>
                <a:lnTo>
                  <a:pt x="185" y="51"/>
                </a:lnTo>
                <a:lnTo>
                  <a:pt x="179" y="37"/>
                </a:lnTo>
                <a:lnTo>
                  <a:pt x="173" y="24"/>
                </a:lnTo>
                <a:lnTo>
                  <a:pt x="165" y="13"/>
                </a:lnTo>
                <a:lnTo>
                  <a:pt x="158" y="5"/>
                </a:lnTo>
                <a:lnTo>
                  <a:pt x="150" y="1"/>
                </a:lnTo>
                <a:lnTo>
                  <a:pt x="140" y="0"/>
                </a:lnTo>
                <a:lnTo>
                  <a:pt x="130" y="3"/>
                </a:lnTo>
                <a:lnTo>
                  <a:pt x="119" y="11"/>
                </a:lnTo>
                <a:lnTo>
                  <a:pt x="106" y="23"/>
                </a:lnTo>
                <a:lnTo>
                  <a:pt x="93" y="41"/>
                </a:lnTo>
                <a:lnTo>
                  <a:pt x="79" y="6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3" name="Freeform 79">
            <a:extLst>
              <a:ext uri="{FF2B5EF4-FFF2-40B4-BE49-F238E27FC236}">
                <a16:creationId xmlns:a16="http://schemas.microsoft.com/office/drawing/2014/main" id="{7E5F22A1-320C-4F48-B3DE-7FCBC5AA355E}"/>
              </a:ext>
            </a:extLst>
          </p:cNvPr>
          <p:cNvSpPr>
            <a:spLocks/>
          </p:cNvSpPr>
          <p:nvPr/>
        </p:nvSpPr>
        <p:spPr bwMode="auto">
          <a:xfrm>
            <a:off x="7677151" y="3883025"/>
            <a:ext cx="887413" cy="863600"/>
          </a:xfrm>
          <a:custGeom>
            <a:avLst/>
            <a:gdLst>
              <a:gd name="T0" fmla="*/ 435 w 559"/>
              <a:gd name="T1" fmla="*/ 61 h 544"/>
              <a:gd name="T2" fmla="*/ 473 w 559"/>
              <a:gd name="T3" fmla="*/ 70 h 544"/>
              <a:gd name="T4" fmla="*/ 496 w 559"/>
              <a:gd name="T5" fmla="*/ 84 h 544"/>
              <a:gd name="T6" fmla="*/ 510 w 559"/>
              <a:gd name="T7" fmla="*/ 105 h 544"/>
              <a:gd name="T8" fmla="*/ 522 w 559"/>
              <a:gd name="T9" fmla="*/ 131 h 544"/>
              <a:gd name="T10" fmla="*/ 541 w 559"/>
              <a:gd name="T11" fmla="*/ 171 h 544"/>
              <a:gd name="T12" fmla="*/ 556 w 559"/>
              <a:gd name="T13" fmla="*/ 224 h 544"/>
              <a:gd name="T14" fmla="*/ 557 w 559"/>
              <a:gd name="T15" fmla="*/ 266 h 544"/>
              <a:gd name="T16" fmla="*/ 545 w 559"/>
              <a:gd name="T17" fmla="*/ 302 h 544"/>
              <a:gd name="T18" fmla="*/ 524 w 559"/>
              <a:gd name="T19" fmla="*/ 330 h 544"/>
              <a:gd name="T20" fmla="*/ 495 w 559"/>
              <a:gd name="T21" fmla="*/ 352 h 544"/>
              <a:gd name="T22" fmla="*/ 471 w 559"/>
              <a:gd name="T23" fmla="*/ 373 h 544"/>
              <a:gd name="T24" fmla="*/ 458 w 559"/>
              <a:gd name="T25" fmla="*/ 396 h 544"/>
              <a:gd name="T26" fmla="*/ 451 w 559"/>
              <a:gd name="T27" fmla="*/ 418 h 544"/>
              <a:gd name="T28" fmla="*/ 443 w 559"/>
              <a:gd name="T29" fmla="*/ 438 h 544"/>
              <a:gd name="T30" fmla="*/ 430 w 559"/>
              <a:gd name="T31" fmla="*/ 454 h 544"/>
              <a:gd name="T32" fmla="*/ 402 w 559"/>
              <a:gd name="T33" fmla="*/ 464 h 544"/>
              <a:gd name="T34" fmla="*/ 338 w 559"/>
              <a:gd name="T35" fmla="*/ 470 h 544"/>
              <a:gd name="T36" fmla="*/ 258 w 559"/>
              <a:gd name="T37" fmla="*/ 476 h 544"/>
              <a:gd name="T38" fmla="*/ 178 w 559"/>
              <a:gd name="T39" fmla="*/ 484 h 544"/>
              <a:gd name="T40" fmla="*/ 117 w 559"/>
              <a:gd name="T41" fmla="*/ 498 h 544"/>
              <a:gd name="T42" fmla="*/ 88 w 559"/>
              <a:gd name="T43" fmla="*/ 519 h 544"/>
              <a:gd name="T44" fmla="*/ 65 w 559"/>
              <a:gd name="T45" fmla="*/ 536 h 544"/>
              <a:gd name="T46" fmla="*/ 41 w 559"/>
              <a:gd name="T47" fmla="*/ 543 h 544"/>
              <a:gd name="T48" fmla="*/ 20 w 559"/>
              <a:gd name="T49" fmla="*/ 539 h 544"/>
              <a:gd name="T50" fmla="*/ 5 w 559"/>
              <a:gd name="T51" fmla="*/ 524 h 544"/>
              <a:gd name="T52" fmla="*/ 0 w 559"/>
              <a:gd name="T53" fmla="*/ 498 h 544"/>
              <a:gd name="T54" fmla="*/ 3 w 559"/>
              <a:gd name="T55" fmla="*/ 469 h 544"/>
              <a:gd name="T56" fmla="*/ 9 w 559"/>
              <a:gd name="T57" fmla="*/ 436 h 544"/>
              <a:gd name="T58" fmla="*/ 12 w 559"/>
              <a:gd name="T59" fmla="*/ 407 h 544"/>
              <a:gd name="T60" fmla="*/ 13 w 559"/>
              <a:gd name="T61" fmla="*/ 365 h 544"/>
              <a:gd name="T62" fmla="*/ 10 w 559"/>
              <a:gd name="T63" fmla="*/ 305 h 544"/>
              <a:gd name="T64" fmla="*/ 12 w 559"/>
              <a:gd name="T65" fmla="*/ 238 h 544"/>
              <a:gd name="T66" fmla="*/ 25 w 559"/>
              <a:gd name="T67" fmla="*/ 183 h 544"/>
              <a:gd name="T68" fmla="*/ 45 w 559"/>
              <a:gd name="T69" fmla="*/ 139 h 544"/>
              <a:gd name="T70" fmla="*/ 66 w 559"/>
              <a:gd name="T71" fmla="*/ 109 h 544"/>
              <a:gd name="T72" fmla="*/ 84 w 559"/>
              <a:gd name="T73" fmla="*/ 93 h 544"/>
              <a:gd name="T74" fmla="*/ 95 w 559"/>
              <a:gd name="T75" fmla="*/ 89 h 544"/>
              <a:gd name="T76" fmla="*/ 108 w 559"/>
              <a:gd name="T77" fmla="*/ 81 h 544"/>
              <a:gd name="T78" fmla="*/ 122 w 559"/>
              <a:gd name="T79" fmla="*/ 70 h 544"/>
              <a:gd name="T80" fmla="*/ 138 w 559"/>
              <a:gd name="T81" fmla="*/ 56 h 544"/>
              <a:gd name="T82" fmla="*/ 154 w 559"/>
              <a:gd name="T83" fmla="*/ 40 h 544"/>
              <a:gd name="T84" fmla="*/ 173 w 559"/>
              <a:gd name="T85" fmla="*/ 22 h 544"/>
              <a:gd name="T86" fmla="*/ 205 w 559"/>
              <a:gd name="T87" fmla="*/ 8 h 544"/>
              <a:gd name="T88" fmla="*/ 245 w 559"/>
              <a:gd name="T89" fmla="*/ 0 h 544"/>
              <a:gd name="T90" fmla="*/ 290 w 559"/>
              <a:gd name="T91" fmla="*/ 3 h 544"/>
              <a:gd name="T92" fmla="*/ 333 w 559"/>
              <a:gd name="T93" fmla="*/ 18 h 544"/>
              <a:gd name="T94" fmla="*/ 370 w 559"/>
              <a:gd name="T95" fmla="*/ 4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544">
                <a:moveTo>
                  <a:pt x="400" y="57"/>
                </a:moveTo>
                <a:lnTo>
                  <a:pt x="419" y="58"/>
                </a:lnTo>
                <a:lnTo>
                  <a:pt x="435" y="61"/>
                </a:lnTo>
                <a:lnTo>
                  <a:pt x="450" y="63"/>
                </a:lnTo>
                <a:lnTo>
                  <a:pt x="462" y="66"/>
                </a:lnTo>
                <a:lnTo>
                  <a:pt x="473" y="70"/>
                </a:lnTo>
                <a:lnTo>
                  <a:pt x="482" y="74"/>
                </a:lnTo>
                <a:lnTo>
                  <a:pt x="489" y="79"/>
                </a:lnTo>
                <a:lnTo>
                  <a:pt x="496" y="84"/>
                </a:lnTo>
                <a:lnTo>
                  <a:pt x="501" y="90"/>
                </a:lnTo>
                <a:lnTo>
                  <a:pt x="506" y="97"/>
                </a:lnTo>
                <a:lnTo>
                  <a:pt x="510" y="105"/>
                </a:lnTo>
                <a:lnTo>
                  <a:pt x="514" y="113"/>
                </a:lnTo>
                <a:lnTo>
                  <a:pt x="518" y="122"/>
                </a:lnTo>
                <a:lnTo>
                  <a:pt x="522" y="131"/>
                </a:lnTo>
                <a:lnTo>
                  <a:pt x="527" y="141"/>
                </a:lnTo>
                <a:lnTo>
                  <a:pt x="532" y="152"/>
                </a:lnTo>
                <a:lnTo>
                  <a:pt x="541" y="171"/>
                </a:lnTo>
                <a:lnTo>
                  <a:pt x="548" y="190"/>
                </a:lnTo>
                <a:lnTo>
                  <a:pt x="553" y="207"/>
                </a:lnTo>
                <a:lnTo>
                  <a:pt x="556" y="224"/>
                </a:lnTo>
                <a:lnTo>
                  <a:pt x="558" y="238"/>
                </a:lnTo>
                <a:lnTo>
                  <a:pt x="558" y="253"/>
                </a:lnTo>
                <a:lnTo>
                  <a:pt x="557" y="266"/>
                </a:lnTo>
                <a:lnTo>
                  <a:pt x="554" y="279"/>
                </a:lnTo>
                <a:lnTo>
                  <a:pt x="550" y="291"/>
                </a:lnTo>
                <a:lnTo>
                  <a:pt x="545" y="302"/>
                </a:lnTo>
                <a:lnTo>
                  <a:pt x="539" y="312"/>
                </a:lnTo>
                <a:lnTo>
                  <a:pt x="532" y="321"/>
                </a:lnTo>
                <a:lnTo>
                  <a:pt x="524" y="330"/>
                </a:lnTo>
                <a:lnTo>
                  <a:pt x="515" y="338"/>
                </a:lnTo>
                <a:lnTo>
                  <a:pt x="506" y="345"/>
                </a:lnTo>
                <a:lnTo>
                  <a:pt x="495" y="352"/>
                </a:lnTo>
                <a:lnTo>
                  <a:pt x="486" y="359"/>
                </a:lnTo>
                <a:lnTo>
                  <a:pt x="478" y="366"/>
                </a:lnTo>
                <a:lnTo>
                  <a:pt x="471" y="373"/>
                </a:lnTo>
                <a:lnTo>
                  <a:pt x="466" y="381"/>
                </a:lnTo>
                <a:lnTo>
                  <a:pt x="462" y="389"/>
                </a:lnTo>
                <a:lnTo>
                  <a:pt x="458" y="396"/>
                </a:lnTo>
                <a:lnTo>
                  <a:pt x="455" y="404"/>
                </a:lnTo>
                <a:lnTo>
                  <a:pt x="453" y="411"/>
                </a:lnTo>
                <a:lnTo>
                  <a:pt x="451" y="418"/>
                </a:lnTo>
                <a:lnTo>
                  <a:pt x="448" y="425"/>
                </a:lnTo>
                <a:lnTo>
                  <a:pt x="446" y="432"/>
                </a:lnTo>
                <a:lnTo>
                  <a:pt x="443" y="438"/>
                </a:lnTo>
                <a:lnTo>
                  <a:pt x="439" y="444"/>
                </a:lnTo>
                <a:lnTo>
                  <a:pt x="435" y="449"/>
                </a:lnTo>
                <a:lnTo>
                  <a:pt x="430" y="454"/>
                </a:lnTo>
                <a:lnTo>
                  <a:pt x="423" y="457"/>
                </a:lnTo>
                <a:lnTo>
                  <a:pt x="415" y="461"/>
                </a:lnTo>
                <a:lnTo>
                  <a:pt x="402" y="464"/>
                </a:lnTo>
                <a:lnTo>
                  <a:pt x="384" y="466"/>
                </a:lnTo>
                <a:lnTo>
                  <a:pt x="362" y="468"/>
                </a:lnTo>
                <a:lnTo>
                  <a:pt x="338" y="470"/>
                </a:lnTo>
                <a:lnTo>
                  <a:pt x="313" y="472"/>
                </a:lnTo>
                <a:lnTo>
                  <a:pt x="286" y="474"/>
                </a:lnTo>
                <a:lnTo>
                  <a:pt x="258" y="476"/>
                </a:lnTo>
                <a:lnTo>
                  <a:pt x="231" y="478"/>
                </a:lnTo>
                <a:lnTo>
                  <a:pt x="204" y="481"/>
                </a:lnTo>
                <a:lnTo>
                  <a:pt x="178" y="484"/>
                </a:lnTo>
                <a:lnTo>
                  <a:pt x="154" y="488"/>
                </a:lnTo>
                <a:lnTo>
                  <a:pt x="134" y="492"/>
                </a:lnTo>
                <a:lnTo>
                  <a:pt x="117" y="498"/>
                </a:lnTo>
                <a:lnTo>
                  <a:pt x="103" y="504"/>
                </a:lnTo>
                <a:lnTo>
                  <a:pt x="95" y="511"/>
                </a:lnTo>
                <a:lnTo>
                  <a:pt x="88" y="519"/>
                </a:lnTo>
                <a:lnTo>
                  <a:pt x="81" y="526"/>
                </a:lnTo>
                <a:lnTo>
                  <a:pt x="73" y="532"/>
                </a:lnTo>
                <a:lnTo>
                  <a:pt x="65" y="536"/>
                </a:lnTo>
                <a:lnTo>
                  <a:pt x="57" y="540"/>
                </a:lnTo>
                <a:lnTo>
                  <a:pt x="48" y="542"/>
                </a:lnTo>
                <a:lnTo>
                  <a:pt x="41" y="543"/>
                </a:lnTo>
                <a:lnTo>
                  <a:pt x="34" y="543"/>
                </a:lnTo>
                <a:lnTo>
                  <a:pt x="26" y="542"/>
                </a:lnTo>
                <a:lnTo>
                  <a:pt x="20" y="539"/>
                </a:lnTo>
                <a:lnTo>
                  <a:pt x="14" y="536"/>
                </a:lnTo>
                <a:lnTo>
                  <a:pt x="9" y="531"/>
                </a:lnTo>
                <a:lnTo>
                  <a:pt x="5" y="524"/>
                </a:lnTo>
                <a:lnTo>
                  <a:pt x="2" y="517"/>
                </a:lnTo>
                <a:lnTo>
                  <a:pt x="0" y="508"/>
                </a:lnTo>
                <a:lnTo>
                  <a:pt x="0" y="498"/>
                </a:lnTo>
                <a:lnTo>
                  <a:pt x="1" y="488"/>
                </a:lnTo>
                <a:lnTo>
                  <a:pt x="2" y="478"/>
                </a:lnTo>
                <a:lnTo>
                  <a:pt x="3" y="469"/>
                </a:lnTo>
                <a:lnTo>
                  <a:pt x="4" y="460"/>
                </a:lnTo>
                <a:lnTo>
                  <a:pt x="7" y="444"/>
                </a:lnTo>
                <a:lnTo>
                  <a:pt x="9" y="436"/>
                </a:lnTo>
                <a:lnTo>
                  <a:pt x="10" y="427"/>
                </a:lnTo>
                <a:lnTo>
                  <a:pt x="11" y="417"/>
                </a:lnTo>
                <a:lnTo>
                  <a:pt x="12" y="407"/>
                </a:lnTo>
                <a:lnTo>
                  <a:pt x="13" y="395"/>
                </a:lnTo>
                <a:lnTo>
                  <a:pt x="13" y="381"/>
                </a:lnTo>
                <a:lnTo>
                  <a:pt x="13" y="365"/>
                </a:lnTo>
                <a:lnTo>
                  <a:pt x="13" y="348"/>
                </a:lnTo>
                <a:lnTo>
                  <a:pt x="12" y="327"/>
                </a:lnTo>
                <a:lnTo>
                  <a:pt x="10" y="305"/>
                </a:lnTo>
                <a:lnTo>
                  <a:pt x="9" y="282"/>
                </a:lnTo>
                <a:lnTo>
                  <a:pt x="10" y="260"/>
                </a:lnTo>
                <a:lnTo>
                  <a:pt x="12" y="238"/>
                </a:lnTo>
                <a:lnTo>
                  <a:pt x="15" y="219"/>
                </a:lnTo>
                <a:lnTo>
                  <a:pt x="20" y="201"/>
                </a:lnTo>
                <a:lnTo>
                  <a:pt x="25" y="183"/>
                </a:lnTo>
                <a:lnTo>
                  <a:pt x="31" y="167"/>
                </a:lnTo>
                <a:lnTo>
                  <a:pt x="38" y="152"/>
                </a:lnTo>
                <a:lnTo>
                  <a:pt x="45" y="139"/>
                </a:lnTo>
                <a:lnTo>
                  <a:pt x="51" y="128"/>
                </a:lnTo>
                <a:lnTo>
                  <a:pt x="59" y="117"/>
                </a:lnTo>
                <a:lnTo>
                  <a:pt x="66" y="109"/>
                </a:lnTo>
                <a:lnTo>
                  <a:pt x="72" y="101"/>
                </a:lnTo>
                <a:lnTo>
                  <a:pt x="78" y="96"/>
                </a:lnTo>
                <a:lnTo>
                  <a:pt x="84" y="93"/>
                </a:lnTo>
                <a:lnTo>
                  <a:pt x="88" y="91"/>
                </a:lnTo>
                <a:lnTo>
                  <a:pt x="91" y="90"/>
                </a:lnTo>
                <a:lnTo>
                  <a:pt x="95" y="89"/>
                </a:lnTo>
                <a:lnTo>
                  <a:pt x="99" y="87"/>
                </a:lnTo>
                <a:lnTo>
                  <a:pt x="103" y="84"/>
                </a:lnTo>
                <a:lnTo>
                  <a:pt x="108" y="81"/>
                </a:lnTo>
                <a:lnTo>
                  <a:pt x="112" y="78"/>
                </a:lnTo>
                <a:lnTo>
                  <a:pt x="117" y="74"/>
                </a:lnTo>
                <a:lnTo>
                  <a:pt x="122" y="70"/>
                </a:lnTo>
                <a:lnTo>
                  <a:pt x="128" y="66"/>
                </a:lnTo>
                <a:lnTo>
                  <a:pt x="133" y="61"/>
                </a:lnTo>
                <a:lnTo>
                  <a:pt x="138" y="56"/>
                </a:lnTo>
                <a:lnTo>
                  <a:pt x="143" y="50"/>
                </a:lnTo>
                <a:lnTo>
                  <a:pt x="149" y="45"/>
                </a:lnTo>
                <a:lnTo>
                  <a:pt x="154" y="40"/>
                </a:lnTo>
                <a:lnTo>
                  <a:pt x="160" y="33"/>
                </a:lnTo>
                <a:lnTo>
                  <a:pt x="166" y="27"/>
                </a:lnTo>
                <a:lnTo>
                  <a:pt x="173" y="22"/>
                </a:lnTo>
                <a:lnTo>
                  <a:pt x="182" y="16"/>
                </a:lnTo>
                <a:lnTo>
                  <a:pt x="193" y="12"/>
                </a:lnTo>
                <a:lnTo>
                  <a:pt x="205" y="8"/>
                </a:lnTo>
                <a:lnTo>
                  <a:pt x="218" y="4"/>
                </a:lnTo>
                <a:lnTo>
                  <a:pt x="231" y="2"/>
                </a:lnTo>
                <a:lnTo>
                  <a:pt x="245" y="0"/>
                </a:lnTo>
                <a:lnTo>
                  <a:pt x="260" y="0"/>
                </a:lnTo>
                <a:lnTo>
                  <a:pt x="275" y="1"/>
                </a:lnTo>
                <a:lnTo>
                  <a:pt x="290" y="3"/>
                </a:lnTo>
                <a:lnTo>
                  <a:pt x="305" y="6"/>
                </a:lnTo>
                <a:lnTo>
                  <a:pt x="320" y="11"/>
                </a:lnTo>
                <a:lnTo>
                  <a:pt x="333" y="18"/>
                </a:lnTo>
                <a:lnTo>
                  <a:pt x="346" y="26"/>
                </a:lnTo>
                <a:lnTo>
                  <a:pt x="358" y="36"/>
                </a:lnTo>
                <a:lnTo>
                  <a:pt x="370" y="47"/>
                </a:lnTo>
                <a:lnTo>
                  <a:pt x="400" y="5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4" name="Freeform 80">
            <a:extLst>
              <a:ext uri="{FF2B5EF4-FFF2-40B4-BE49-F238E27FC236}">
                <a16:creationId xmlns:a16="http://schemas.microsoft.com/office/drawing/2014/main" id="{3121806E-2057-5743-A1DB-7CBB4F3F2856}"/>
              </a:ext>
            </a:extLst>
          </p:cNvPr>
          <p:cNvSpPr>
            <a:spLocks/>
          </p:cNvSpPr>
          <p:nvPr/>
        </p:nvSpPr>
        <p:spPr bwMode="auto">
          <a:xfrm>
            <a:off x="7699376" y="4032250"/>
            <a:ext cx="720725" cy="1092200"/>
          </a:xfrm>
          <a:custGeom>
            <a:avLst/>
            <a:gdLst>
              <a:gd name="T0" fmla="*/ 451 w 454"/>
              <a:gd name="T1" fmla="*/ 171 h 688"/>
              <a:gd name="T2" fmla="*/ 453 w 454"/>
              <a:gd name="T3" fmla="*/ 205 h 688"/>
              <a:gd name="T4" fmla="*/ 453 w 454"/>
              <a:gd name="T5" fmla="*/ 232 h 688"/>
              <a:gd name="T6" fmla="*/ 447 w 454"/>
              <a:gd name="T7" fmla="*/ 251 h 688"/>
              <a:gd name="T8" fmla="*/ 441 w 454"/>
              <a:gd name="T9" fmla="*/ 263 h 688"/>
              <a:gd name="T10" fmla="*/ 438 w 454"/>
              <a:gd name="T11" fmla="*/ 278 h 688"/>
              <a:gd name="T12" fmla="*/ 438 w 454"/>
              <a:gd name="T13" fmla="*/ 295 h 688"/>
              <a:gd name="T14" fmla="*/ 438 w 454"/>
              <a:gd name="T15" fmla="*/ 310 h 688"/>
              <a:gd name="T16" fmla="*/ 438 w 454"/>
              <a:gd name="T17" fmla="*/ 324 h 688"/>
              <a:gd name="T18" fmla="*/ 435 w 454"/>
              <a:gd name="T19" fmla="*/ 342 h 688"/>
              <a:gd name="T20" fmla="*/ 429 w 454"/>
              <a:gd name="T21" fmla="*/ 364 h 688"/>
              <a:gd name="T22" fmla="*/ 418 w 454"/>
              <a:gd name="T23" fmla="*/ 384 h 688"/>
              <a:gd name="T24" fmla="*/ 404 w 454"/>
              <a:gd name="T25" fmla="*/ 406 h 688"/>
              <a:gd name="T26" fmla="*/ 388 w 454"/>
              <a:gd name="T27" fmla="*/ 432 h 688"/>
              <a:gd name="T28" fmla="*/ 373 w 454"/>
              <a:gd name="T29" fmla="*/ 457 h 688"/>
              <a:gd name="T30" fmla="*/ 362 w 454"/>
              <a:gd name="T31" fmla="*/ 475 h 688"/>
              <a:gd name="T32" fmla="*/ 352 w 454"/>
              <a:gd name="T33" fmla="*/ 487 h 688"/>
              <a:gd name="T34" fmla="*/ 343 w 454"/>
              <a:gd name="T35" fmla="*/ 501 h 688"/>
              <a:gd name="T36" fmla="*/ 336 w 454"/>
              <a:gd name="T37" fmla="*/ 515 h 688"/>
              <a:gd name="T38" fmla="*/ 330 w 454"/>
              <a:gd name="T39" fmla="*/ 525 h 688"/>
              <a:gd name="T40" fmla="*/ 324 w 454"/>
              <a:gd name="T41" fmla="*/ 531 h 688"/>
              <a:gd name="T42" fmla="*/ 316 w 454"/>
              <a:gd name="T43" fmla="*/ 534 h 688"/>
              <a:gd name="T44" fmla="*/ 300 w 454"/>
              <a:gd name="T45" fmla="*/ 535 h 688"/>
              <a:gd name="T46" fmla="*/ 281 w 454"/>
              <a:gd name="T47" fmla="*/ 533 h 688"/>
              <a:gd name="T48" fmla="*/ 267 w 454"/>
              <a:gd name="T49" fmla="*/ 532 h 688"/>
              <a:gd name="T50" fmla="*/ 256 w 454"/>
              <a:gd name="T51" fmla="*/ 530 h 688"/>
              <a:gd name="T52" fmla="*/ 249 w 454"/>
              <a:gd name="T53" fmla="*/ 527 h 688"/>
              <a:gd name="T54" fmla="*/ 246 w 454"/>
              <a:gd name="T55" fmla="*/ 526 h 688"/>
              <a:gd name="T56" fmla="*/ 224 w 454"/>
              <a:gd name="T57" fmla="*/ 563 h 688"/>
              <a:gd name="T58" fmla="*/ 203 w 454"/>
              <a:gd name="T59" fmla="*/ 609 h 688"/>
              <a:gd name="T60" fmla="*/ 185 w 454"/>
              <a:gd name="T61" fmla="*/ 653 h 688"/>
              <a:gd name="T62" fmla="*/ 174 w 454"/>
              <a:gd name="T63" fmla="*/ 684 h 688"/>
              <a:gd name="T64" fmla="*/ 140 w 454"/>
              <a:gd name="T65" fmla="*/ 674 h 688"/>
              <a:gd name="T66" fmla="*/ 75 w 454"/>
              <a:gd name="T67" fmla="*/ 618 h 688"/>
              <a:gd name="T68" fmla="*/ 16 w 454"/>
              <a:gd name="T69" fmla="*/ 548 h 688"/>
              <a:gd name="T70" fmla="*/ 3 w 454"/>
              <a:gd name="T71" fmla="*/ 495 h 688"/>
              <a:gd name="T72" fmla="*/ 21 w 454"/>
              <a:gd name="T73" fmla="*/ 467 h 688"/>
              <a:gd name="T74" fmla="*/ 34 w 454"/>
              <a:gd name="T75" fmla="*/ 440 h 688"/>
              <a:gd name="T76" fmla="*/ 43 w 454"/>
              <a:gd name="T77" fmla="*/ 411 h 688"/>
              <a:gd name="T78" fmla="*/ 48 w 454"/>
              <a:gd name="T79" fmla="*/ 379 h 688"/>
              <a:gd name="T80" fmla="*/ 50 w 454"/>
              <a:gd name="T81" fmla="*/ 326 h 688"/>
              <a:gd name="T82" fmla="*/ 60 w 454"/>
              <a:gd name="T83" fmla="*/ 253 h 688"/>
              <a:gd name="T84" fmla="*/ 87 w 454"/>
              <a:gd name="T85" fmla="*/ 178 h 688"/>
              <a:gd name="T86" fmla="*/ 140 w 454"/>
              <a:gd name="T87" fmla="*/ 122 h 688"/>
              <a:gd name="T88" fmla="*/ 214 w 454"/>
              <a:gd name="T89" fmla="*/ 74 h 688"/>
              <a:gd name="T90" fmla="*/ 284 w 454"/>
              <a:gd name="T91" fmla="*/ 29 h 688"/>
              <a:gd name="T92" fmla="*/ 340 w 454"/>
              <a:gd name="T93" fmla="*/ 2 h 688"/>
              <a:gd name="T94" fmla="*/ 373 w 454"/>
              <a:gd name="T95" fmla="*/ 8 h 688"/>
              <a:gd name="T96" fmla="*/ 395 w 454"/>
              <a:gd name="T97" fmla="*/ 43 h 688"/>
              <a:gd name="T98" fmla="*/ 420 w 454"/>
              <a:gd name="T99" fmla="*/ 87 h 688"/>
              <a:gd name="T100" fmla="*/ 440 w 454"/>
              <a:gd name="T101" fmla="*/ 123 h 688"/>
              <a:gd name="T102" fmla="*/ 449 w 454"/>
              <a:gd name="T103" fmla="*/ 13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 h="688">
                <a:moveTo>
                  <a:pt x="449" y="139"/>
                </a:moveTo>
                <a:lnTo>
                  <a:pt x="449" y="150"/>
                </a:lnTo>
                <a:lnTo>
                  <a:pt x="450" y="161"/>
                </a:lnTo>
                <a:lnTo>
                  <a:pt x="451" y="171"/>
                </a:lnTo>
                <a:lnTo>
                  <a:pt x="451" y="180"/>
                </a:lnTo>
                <a:lnTo>
                  <a:pt x="452" y="189"/>
                </a:lnTo>
                <a:lnTo>
                  <a:pt x="453" y="197"/>
                </a:lnTo>
                <a:lnTo>
                  <a:pt x="453" y="205"/>
                </a:lnTo>
                <a:lnTo>
                  <a:pt x="453" y="213"/>
                </a:lnTo>
                <a:lnTo>
                  <a:pt x="453" y="219"/>
                </a:lnTo>
                <a:lnTo>
                  <a:pt x="453" y="226"/>
                </a:lnTo>
                <a:lnTo>
                  <a:pt x="453" y="232"/>
                </a:lnTo>
                <a:lnTo>
                  <a:pt x="452" y="237"/>
                </a:lnTo>
                <a:lnTo>
                  <a:pt x="451" y="242"/>
                </a:lnTo>
                <a:lnTo>
                  <a:pt x="449" y="247"/>
                </a:lnTo>
                <a:lnTo>
                  <a:pt x="447" y="251"/>
                </a:lnTo>
                <a:lnTo>
                  <a:pt x="445" y="255"/>
                </a:lnTo>
                <a:lnTo>
                  <a:pt x="443" y="258"/>
                </a:lnTo>
                <a:lnTo>
                  <a:pt x="442" y="260"/>
                </a:lnTo>
                <a:lnTo>
                  <a:pt x="441" y="263"/>
                </a:lnTo>
                <a:lnTo>
                  <a:pt x="440" y="266"/>
                </a:lnTo>
                <a:lnTo>
                  <a:pt x="439" y="270"/>
                </a:lnTo>
                <a:lnTo>
                  <a:pt x="439" y="274"/>
                </a:lnTo>
                <a:lnTo>
                  <a:pt x="438" y="278"/>
                </a:lnTo>
                <a:lnTo>
                  <a:pt x="438" y="282"/>
                </a:lnTo>
                <a:lnTo>
                  <a:pt x="438" y="286"/>
                </a:lnTo>
                <a:lnTo>
                  <a:pt x="438" y="290"/>
                </a:lnTo>
                <a:lnTo>
                  <a:pt x="438" y="295"/>
                </a:lnTo>
                <a:lnTo>
                  <a:pt x="438" y="299"/>
                </a:lnTo>
                <a:lnTo>
                  <a:pt x="438" y="303"/>
                </a:lnTo>
                <a:lnTo>
                  <a:pt x="438" y="307"/>
                </a:lnTo>
                <a:lnTo>
                  <a:pt x="438" y="310"/>
                </a:lnTo>
                <a:lnTo>
                  <a:pt x="438" y="314"/>
                </a:lnTo>
                <a:lnTo>
                  <a:pt x="438" y="316"/>
                </a:lnTo>
                <a:lnTo>
                  <a:pt x="438" y="320"/>
                </a:lnTo>
                <a:lnTo>
                  <a:pt x="438" y="324"/>
                </a:lnTo>
                <a:lnTo>
                  <a:pt x="438" y="328"/>
                </a:lnTo>
                <a:lnTo>
                  <a:pt x="437" y="332"/>
                </a:lnTo>
                <a:lnTo>
                  <a:pt x="436" y="337"/>
                </a:lnTo>
                <a:lnTo>
                  <a:pt x="435" y="342"/>
                </a:lnTo>
                <a:lnTo>
                  <a:pt x="434" y="347"/>
                </a:lnTo>
                <a:lnTo>
                  <a:pt x="433" y="353"/>
                </a:lnTo>
                <a:lnTo>
                  <a:pt x="431" y="358"/>
                </a:lnTo>
                <a:lnTo>
                  <a:pt x="429" y="364"/>
                </a:lnTo>
                <a:lnTo>
                  <a:pt x="427" y="369"/>
                </a:lnTo>
                <a:lnTo>
                  <a:pt x="424" y="374"/>
                </a:lnTo>
                <a:lnTo>
                  <a:pt x="421" y="380"/>
                </a:lnTo>
                <a:lnTo>
                  <a:pt x="418" y="384"/>
                </a:lnTo>
                <a:lnTo>
                  <a:pt x="414" y="389"/>
                </a:lnTo>
                <a:lnTo>
                  <a:pt x="411" y="394"/>
                </a:lnTo>
                <a:lnTo>
                  <a:pt x="408" y="400"/>
                </a:lnTo>
                <a:lnTo>
                  <a:pt x="404" y="406"/>
                </a:lnTo>
                <a:lnTo>
                  <a:pt x="400" y="413"/>
                </a:lnTo>
                <a:lnTo>
                  <a:pt x="396" y="419"/>
                </a:lnTo>
                <a:lnTo>
                  <a:pt x="392" y="426"/>
                </a:lnTo>
                <a:lnTo>
                  <a:pt x="388" y="432"/>
                </a:lnTo>
                <a:lnTo>
                  <a:pt x="384" y="439"/>
                </a:lnTo>
                <a:lnTo>
                  <a:pt x="381" y="445"/>
                </a:lnTo>
                <a:lnTo>
                  <a:pt x="377" y="451"/>
                </a:lnTo>
                <a:lnTo>
                  <a:pt x="373" y="457"/>
                </a:lnTo>
                <a:lnTo>
                  <a:pt x="370" y="462"/>
                </a:lnTo>
                <a:lnTo>
                  <a:pt x="367" y="467"/>
                </a:lnTo>
                <a:lnTo>
                  <a:pt x="364" y="472"/>
                </a:lnTo>
                <a:lnTo>
                  <a:pt x="362" y="475"/>
                </a:lnTo>
                <a:lnTo>
                  <a:pt x="360" y="478"/>
                </a:lnTo>
                <a:lnTo>
                  <a:pt x="357" y="481"/>
                </a:lnTo>
                <a:lnTo>
                  <a:pt x="355" y="484"/>
                </a:lnTo>
                <a:lnTo>
                  <a:pt x="352" y="487"/>
                </a:lnTo>
                <a:lnTo>
                  <a:pt x="350" y="490"/>
                </a:lnTo>
                <a:lnTo>
                  <a:pt x="348" y="494"/>
                </a:lnTo>
                <a:lnTo>
                  <a:pt x="346" y="498"/>
                </a:lnTo>
                <a:lnTo>
                  <a:pt x="343" y="501"/>
                </a:lnTo>
                <a:lnTo>
                  <a:pt x="341" y="505"/>
                </a:lnTo>
                <a:lnTo>
                  <a:pt x="340" y="508"/>
                </a:lnTo>
                <a:lnTo>
                  <a:pt x="338" y="512"/>
                </a:lnTo>
                <a:lnTo>
                  <a:pt x="336" y="515"/>
                </a:lnTo>
                <a:lnTo>
                  <a:pt x="334" y="518"/>
                </a:lnTo>
                <a:lnTo>
                  <a:pt x="333" y="520"/>
                </a:lnTo>
                <a:lnTo>
                  <a:pt x="331" y="523"/>
                </a:lnTo>
                <a:lnTo>
                  <a:pt x="330" y="525"/>
                </a:lnTo>
                <a:lnTo>
                  <a:pt x="329" y="526"/>
                </a:lnTo>
                <a:lnTo>
                  <a:pt x="327" y="528"/>
                </a:lnTo>
                <a:lnTo>
                  <a:pt x="326" y="530"/>
                </a:lnTo>
                <a:lnTo>
                  <a:pt x="324" y="531"/>
                </a:lnTo>
                <a:lnTo>
                  <a:pt x="323" y="532"/>
                </a:lnTo>
                <a:lnTo>
                  <a:pt x="321" y="533"/>
                </a:lnTo>
                <a:lnTo>
                  <a:pt x="319" y="534"/>
                </a:lnTo>
                <a:lnTo>
                  <a:pt x="316" y="534"/>
                </a:lnTo>
                <a:lnTo>
                  <a:pt x="314" y="535"/>
                </a:lnTo>
                <a:lnTo>
                  <a:pt x="311" y="535"/>
                </a:lnTo>
                <a:lnTo>
                  <a:pt x="304" y="535"/>
                </a:lnTo>
                <a:lnTo>
                  <a:pt x="300" y="535"/>
                </a:lnTo>
                <a:lnTo>
                  <a:pt x="296" y="535"/>
                </a:lnTo>
                <a:lnTo>
                  <a:pt x="291" y="534"/>
                </a:lnTo>
                <a:lnTo>
                  <a:pt x="286" y="534"/>
                </a:lnTo>
                <a:lnTo>
                  <a:pt x="281" y="533"/>
                </a:lnTo>
                <a:lnTo>
                  <a:pt x="277" y="533"/>
                </a:lnTo>
                <a:lnTo>
                  <a:pt x="273" y="533"/>
                </a:lnTo>
                <a:lnTo>
                  <a:pt x="270" y="532"/>
                </a:lnTo>
                <a:lnTo>
                  <a:pt x="267" y="532"/>
                </a:lnTo>
                <a:lnTo>
                  <a:pt x="264" y="531"/>
                </a:lnTo>
                <a:lnTo>
                  <a:pt x="261" y="531"/>
                </a:lnTo>
                <a:lnTo>
                  <a:pt x="258" y="530"/>
                </a:lnTo>
                <a:lnTo>
                  <a:pt x="256" y="530"/>
                </a:lnTo>
                <a:lnTo>
                  <a:pt x="254" y="529"/>
                </a:lnTo>
                <a:lnTo>
                  <a:pt x="252" y="528"/>
                </a:lnTo>
                <a:lnTo>
                  <a:pt x="250" y="528"/>
                </a:lnTo>
                <a:lnTo>
                  <a:pt x="249" y="527"/>
                </a:lnTo>
                <a:lnTo>
                  <a:pt x="248" y="527"/>
                </a:lnTo>
                <a:lnTo>
                  <a:pt x="247" y="527"/>
                </a:lnTo>
                <a:lnTo>
                  <a:pt x="247" y="526"/>
                </a:lnTo>
                <a:lnTo>
                  <a:pt x="246" y="526"/>
                </a:lnTo>
                <a:lnTo>
                  <a:pt x="241" y="534"/>
                </a:lnTo>
                <a:lnTo>
                  <a:pt x="236" y="543"/>
                </a:lnTo>
                <a:lnTo>
                  <a:pt x="230" y="552"/>
                </a:lnTo>
                <a:lnTo>
                  <a:pt x="224" y="563"/>
                </a:lnTo>
                <a:lnTo>
                  <a:pt x="219" y="574"/>
                </a:lnTo>
                <a:lnTo>
                  <a:pt x="213" y="585"/>
                </a:lnTo>
                <a:lnTo>
                  <a:pt x="208" y="597"/>
                </a:lnTo>
                <a:lnTo>
                  <a:pt x="203" y="609"/>
                </a:lnTo>
                <a:lnTo>
                  <a:pt x="198" y="621"/>
                </a:lnTo>
                <a:lnTo>
                  <a:pt x="193" y="632"/>
                </a:lnTo>
                <a:lnTo>
                  <a:pt x="189" y="643"/>
                </a:lnTo>
                <a:lnTo>
                  <a:pt x="185" y="653"/>
                </a:lnTo>
                <a:lnTo>
                  <a:pt x="181" y="662"/>
                </a:lnTo>
                <a:lnTo>
                  <a:pt x="178" y="671"/>
                </a:lnTo>
                <a:lnTo>
                  <a:pt x="176" y="678"/>
                </a:lnTo>
                <a:lnTo>
                  <a:pt x="174" y="684"/>
                </a:lnTo>
                <a:lnTo>
                  <a:pt x="171" y="687"/>
                </a:lnTo>
                <a:lnTo>
                  <a:pt x="164" y="687"/>
                </a:lnTo>
                <a:lnTo>
                  <a:pt x="153" y="682"/>
                </a:lnTo>
                <a:lnTo>
                  <a:pt x="140" y="674"/>
                </a:lnTo>
                <a:lnTo>
                  <a:pt x="125" y="663"/>
                </a:lnTo>
                <a:lnTo>
                  <a:pt x="109" y="650"/>
                </a:lnTo>
                <a:lnTo>
                  <a:pt x="92" y="634"/>
                </a:lnTo>
                <a:lnTo>
                  <a:pt x="75" y="618"/>
                </a:lnTo>
                <a:lnTo>
                  <a:pt x="58" y="600"/>
                </a:lnTo>
                <a:lnTo>
                  <a:pt x="42" y="583"/>
                </a:lnTo>
                <a:lnTo>
                  <a:pt x="28" y="565"/>
                </a:lnTo>
                <a:lnTo>
                  <a:pt x="16" y="548"/>
                </a:lnTo>
                <a:lnTo>
                  <a:pt x="7" y="532"/>
                </a:lnTo>
                <a:lnTo>
                  <a:pt x="1" y="518"/>
                </a:lnTo>
                <a:lnTo>
                  <a:pt x="0" y="505"/>
                </a:lnTo>
                <a:lnTo>
                  <a:pt x="3" y="495"/>
                </a:lnTo>
                <a:lnTo>
                  <a:pt x="8" y="488"/>
                </a:lnTo>
                <a:lnTo>
                  <a:pt x="13" y="481"/>
                </a:lnTo>
                <a:lnTo>
                  <a:pt x="17" y="473"/>
                </a:lnTo>
                <a:lnTo>
                  <a:pt x="21" y="467"/>
                </a:lnTo>
                <a:lnTo>
                  <a:pt x="25" y="460"/>
                </a:lnTo>
                <a:lnTo>
                  <a:pt x="28" y="453"/>
                </a:lnTo>
                <a:lnTo>
                  <a:pt x="31" y="446"/>
                </a:lnTo>
                <a:lnTo>
                  <a:pt x="34" y="440"/>
                </a:lnTo>
                <a:lnTo>
                  <a:pt x="37" y="433"/>
                </a:lnTo>
                <a:lnTo>
                  <a:pt x="39" y="426"/>
                </a:lnTo>
                <a:lnTo>
                  <a:pt x="41" y="419"/>
                </a:lnTo>
                <a:lnTo>
                  <a:pt x="43" y="411"/>
                </a:lnTo>
                <a:lnTo>
                  <a:pt x="45" y="404"/>
                </a:lnTo>
                <a:lnTo>
                  <a:pt x="46" y="396"/>
                </a:lnTo>
                <a:lnTo>
                  <a:pt x="47" y="387"/>
                </a:lnTo>
                <a:lnTo>
                  <a:pt x="48" y="379"/>
                </a:lnTo>
                <a:lnTo>
                  <a:pt x="48" y="369"/>
                </a:lnTo>
                <a:lnTo>
                  <a:pt x="49" y="356"/>
                </a:lnTo>
                <a:lnTo>
                  <a:pt x="49" y="342"/>
                </a:lnTo>
                <a:lnTo>
                  <a:pt x="50" y="326"/>
                </a:lnTo>
                <a:lnTo>
                  <a:pt x="52" y="309"/>
                </a:lnTo>
                <a:lnTo>
                  <a:pt x="54" y="291"/>
                </a:lnTo>
                <a:lnTo>
                  <a:pt x="57" y="272"/>
                </a:lnTo>
                <a:lnTo>
                  <a:pt x="60" y="253"/>
                </a:lnTo>
                <a:lnTo>
                  <a:pt x="65" y="234"/>
                </a:lnTo>
                <a:lnTo>
                  <a:pt x="71" y="214"/>
                </a:lnTo>
                <a:lnTo>
                  <a:pt x="78" y="196"/>
                </a:lnTo>
                <a:lnTo>
                  <a:pt x="87" y="178"/>
                </a:lnTo>
                <a:lnTo>
                  <a:pt x="98" y="162"/>
                </a:lnTo>
                <a:lnTo>
                  <a:pt x="110" y="146"/>
                </a:lnTo>
                <a:lnTo>
                  <a:pt x="124" y="133"/>
                </a:lnTo>
                <a:lnTo>
                  <a:pt x="140" y="122"/>
                </a:lnTo>
                <a:lnTo>
                  <a:pt x="158" y="110"/>
                </a:lnTo>
                <a:lnTo>
                  <a:pt x="177" y="98"/>
                </a:lnTo>
                <a:lnTo>
                  <a:pt x="195" y="86"/>
                </a:lnTo>
                <a:lnTo>
                  <a:pt x="214" y="74"/>
                </a:lnTo>
                <a:lnTo>
                  <a:pt x="232" y="62"/>
                </a:lnTo>
                <a:lnTo>
                  <a:pt x="250" y="50"/>
                </a:lnTo>
                <a:lnTo>
                  <a:pt x="267" y="39"/>
                </a:lnTo>
                <a:lnTo>
                  <a:pt x="284" y="29"/>
                </a:lnTo>
                <a:lnTo>
                  <a:pt x="299" y="20"/>
                </a:lnTo>
                <a:lnTo>
                  <a:pt x="314" y="12"/>
                </a:lnTo>
                <a:lnTo>
                  <a:pt x="328" y="6"/>
                </a:lnTo>
                <a:lnTo>
                  <a:pt x="340" y="2"/>
                </a:lnTo>
                <a:lnTo>
                  <a:pt x="351" y="0"/>
                </a:lnTo>
                <a:lnTo>
                  <a:pt x="360" y="0"/>
                </a:lnTo>
                <a:lnTo>
                  <a:pt x="368" y="3"/>
                </a:lnTo>
                <a:lnTo>
                  <a:pt x="373" y="8"/>
                </a:lnTo>
                <a:lnTo>
                  <a:pt x="378" y="16"/>
                </a:lnTo>
                <a:lnTo>
                  <a:pt x="383" y="24"/>
                </a:lnTo>
                <a:lnTo>
                  <a:pt x="389" y="33"/>
                </a:lnTo>
                <a:lnTo>
                  <a:pt x="395" y="43"/>
                </a:lnTo>
                <a:lnTo>
                  <a:pt x="401" y="54"/>
                </a:lnTo>
                <a:lnTo>
                  <a:pt x="408" y="65"/>
                </a:lnTo>
                <a:lnTo>
                  <a:pt x="414" y="76"/>
                </a:lnTo>
                <a:lnTo>
                  <a:pt x="420" y="87"/>
                </a:lnTo>
                <a:lnTo>
                  <a:pt x="426" y="97"/>
                </a:lnTo>
                <a:lnTo>
                  <a:pt x="431" y="107"/>
                </a:lnTo>
                <a:lnTo>
                  <a:pt x="436" y="115"/>
                </a:lnTo>
                <a:lnTo>
                  <a:pt x="440" y="123"/>
                </a:lnTo>
                <a:lnTo>
                  <a:pt x="444" y="130"/>
                </a:lnTo>
                <a:lnTo>
                  <a:pt x="446" y="135"/>
                </a:lnTo>
                <a:lnTo>
                  <a:pt x="448" y="138"/>
                </a:lnTo>
                <a:lnTo>
                  <a:pt x="449" y="139"/>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5" name="Freeform 81">
            <a:extLst>
              <a:ext uri="{FF2B5EF4-FFF2-40B4-BE49-F238E27FC236}">
                <a16:creationId xmlns:a16="http://schemas.microsoft.com/office/drawing/2014/main" id="{7153B76E-4202-C443-A9BA-61D742997E2C}"/>
              </a:ext>
            </a:extLst>
          </p:cNvPr>
          <p:cNvSpPr>
            <a:spLocks/>
          </p:cNvSpPr>
          <p:nvPr/>
        </p:nvSpPr>
        <p:spPr bwMode="auto">
          <a:xfrm>
            <a:off x="7699375" y="4349751"/>
            <a:ext cx="382588" cy="765175"/>
          </a:xfrm>
          <a:custGeom>
            <a:avLst/>
            <a:gdLst>
              <a:gd name="T0" fmla="*/ 0 w 241"/>
              <a:gd name="T1" fmla="*/ 301 h 482"/>
              <a:gd name="T2" fmla="*/ 7 w 241"/>
              <a:gd name="T3" fmla="*/ 328 h 482"/>
              <a:gd name="T4" fmla="*/ 27 w 241"/>
              <a:gd name="T5" fmla="*/ 361 h 482"/>
              <a:gd name="T6" fmla="*/ 57 w 241"/>
              <a:gd name="T7" fmla="*/ 395 h 482"/>
              <a:gd name="T8" fmla="*/ 90 w 241"/>
              <a:gd name="T9" fmla="*/ 429 h 482"/>
              <a:gd name="T10" fmla="*/ 122 w 241"/>
              <a:gd name="T11" fmla="*/ 457 h 482"/>
              <a:gd name="T12" fmla="*/ 149 w 241"/>
              <a:gd name="T13" fmla="*/ 476 h 482"/>
              <a:gd name="T14" fmla="*/ 167 w 241"/>
              <a:gd name="T15" fmla="*/ 481 h 482"/>
              <a:gd name="T16" fmla="*/ 172 w 241"/>
              <a:gd name="T17" fmla="*/ 472 h 482"/>
              <a:gd name="T18" fmla="*/ 177 w 241"/>
              <a:gd name="T19" fmla="*/ 456 h 482"/>
              <a:gd name="T20" fmla="*/ 184 w 241"/>
              <a:gd name="T21" fmla="*/ 438 h 482"/>
              <a:gd name="T22" fmla="*/ 193 w 241"/>
              <a:gd name="T23" fmla="*/ 416 h 482"/>
              <a:gd name="T24" fmla="*/ 203 w 241"/>
              <a:gd name="T25" fmla="*/ 392 h 482"/>
              <a:gd name="T26" fmla="*/ 214 w 241"/>
              <a:gd name="T27" fmla="*/ 369 h 482"/>
              <a:gd name="T28" fmla="*/ 224 w 241"/>
              <a:gd name="T29" fmla="*/ 348 h 482"/>
              <a:gd name="T30" fmla="*/ 235 w 241"/>
              <a:gd name="T31" fmla="*/ 330 h 482"/>
              <a:gd name="T32" fmla="*/ 236 w 241"/>
              <a:gd name="T33" fmla="*/ 321 h 482"/>
              <a:gd name="T34" fmla="*/ 227 w 241"/>
              <a:gd name="T35" fmla="*/ 316 h 482"/>
              <a:gd name="T36" fmla="*/ 217 w 241"/>
              <a:gd name="T37" fmla="*/ 311 h 482"/>
              <a:gd name="T38" fmla="*/ 206 w 241"/>
              <a:gd name="T39" fmla="*/ 304 h 482"/>
              <a:gd name="T40" fmla="*/ 194 w 241"/>
              <a:gd name="T41" fmla="*/ 297 h 482"/>
              <a:gd name="T42" fmla="*/ 177 w 241"/>
              <a:gd name="T43" fmla="*/ 285 h 482"/>
              <a:gd name="T44" fmla="*/ 166 w 241"/>
              <a:gd name="T45" fmla="*/ 279 h 482"/>
              <a:gd name="T46" fmla="*/ 157 w 241"/>
              <a:gd name="T47" fmla="*/ 272 h 482"/>
              <a:gd name="T48" fmla="*/ 148 w 241"/>
              <a:gd name="T49" fmla="*/ 265 h 482"/>
              <a:gd name="T50" fmla="*/ 140 w 241"/>
              <a:gd name="T51" fmla="*/ 258 h 482"/>
              <a:gd name="T52" fmla="*/ 131 w 241"/>
              <a:gd name="T53" fmla="*/ 250 h 482"/>
              <a:gd name="T54" fmla="*/ 123 w 241"/>
              <a:gd name="T55" fmla="*/ 240 h 482"/>
              <a:gd name="T56" fmla="*/ 115 w 241"/>
              <a:gd name="T57" fmla="*/ 229 h 482"/>
              <a:gd name="T58" fmla="*/ 108 w 241"/>
              <a:gd name="T59" fmla="*/ 214 h 482"/>
              <a:gd name="T60" fmla="*/ 102 w 241"/>
              <a:gd name="T61" fmla="*/ 198 h 482"/>
              <a:gd name="T62" fmla="*/ 97 w 241"/>
              <a:gd name="T63" fmla="*/ 177 h 482"/>
              <a:gd name="T64" fmla="*/ 97 w 241"/>
              <a:gd name="T65" fmla="*/ 159 h 482"/>
              <a:gd name="T66" fmla="*/ 100 w 241"/>
              <a:gd name="T67" fmla="*/ 140 h 482"/>
              <a:gd name="T68" fmla="*/ 104 w 241"/>
              <a:gd name="T69" fmla="*/ 120 h 482"/>
              <a:gd name="T70" fmla="*/ 110 w 241"/>
              <a:gd name="T71" fmla="*/ 99 h 482"/>
              <a:gd name="T72" fmla="*/ 116 w 241"/>
              <a:gd name="T73" fmla="*/ 78 h 482"/>
              <a:gd name="T74" fmla="*/ 120 w 241"/>
              <a:gd name="T75" fmla="*/ 56 h 482"/>
              <a:gd name="T76" fmla="*/ 120 w 241"/>
              <a:gd name="T77" fmla="*/ 35 h 482"/>
              <a:gd name="T78" fmla="*/ 117 w 241"/>
              <a:gd name="T79" fmla="*/ 14 h 482"/>
              <a:gd name="T80" fmla="*/ 109 w 241"/>
              <a:gd name="T81" fmla="*/ 1 h 482"/>
              <a:gd name="T82" fmla="*/ 100 w 241"/>
              <a:gd name="T83" fmla="*/ 1 h 482"/>
              <a:gd name="T84" fmla="*/ 87 w 241"/>
              <a:gd name="T85" fmla="*/ 13 h 482"/>
              <a:gd name="T86" fmla="*/ 75 w 241"/>
              <a:gd name="T87" fmla="*/ 33 h 482"/>
              <a:gd name="T88" fmla="*/ 64 w 241"/>
              <a:gd name="T89" fmla="*/ 58 h 482"/>
              <a:gd name="T90" fmla="*/ 57 w 241"/>
              <a:gd name="T91" fmla="*/ 88 h 482"/>
              <a:gd name="T92" fmla="*/ 54 w 241"/>
              <a:gd name="T93" fmla="*/ 120 h 482"/>
              <a:gd name="T94" fmla="*/ 57 w 241"/>
              <a:gd name="T95" fmla="*/ 149 h 482"/>
              <a:gd name="T96" fmla="*/ 59 w 241"/>
              <a:gd name="T97" fmla="*/ 172 h 482"/>
              <a:gd name="T98" fmla="*/ 57 w 241"/>
              <a:gd name="T99" fmla="*/ 192 h 482"/>
              <a:gd name="T100" fmla="*/ 53 w 241"/>
              <a:gd name="T101" fmla="*/ 210 h 482"/>
              <a:gd name="T102" fmla="*/ 46 w 241"/>
              <a:gd name="T103" fmla="*/ 228 h 482"/>
              <a:gd name="T104" fmla="*/ 37 w 241"/>
              <a:gd name="T105" fmla="*/ 245 h 482"/>
              <a:gd name="T106" fmla="*/ 26 w 241"/>
              <a:gd name="T107" fmla="*/ 261 h 482"/>
              <a:gd name="T108" fmla="*/ 16 w 241"/>
              <a:gd name="T109" fmla="*/ 277 h 482"/>
              <a:gd name="T110" fmla="*/ 3 w 241"/>
              <a:gd name="T111"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482">
                <a:moveTo>
                  <a:pt x="3" y="291"/>
                </a:moveTo>
                <a:lnTo>
                  <a:pt x="0" y="301"/>
                </a:lnTo>
                <a:lnTo>
                  <a:pt x="1" y="314"/>
                </a:lnTo>
                <a:lnTo>
                  <a:pt x="7" y="328"/>
                </a:lnTo>
                <a:lnTo>
                  <a:pt x="16" y="344"/>
                </a:lnTo>
                <a:lnTo>
                  <a:pt x="27" y="361"/>
                </a:lnTo>
                <a:lnTo>
                  <a:pt x="41" y="378"/>
                </a:lnTo>
                <a:lnTo>
                  <a:pt x="57" y="395"/>
                </a:lnTo>
                <a:lnTo>
                  <a:pt x="73" y="413"/>
                </a:lnTo>
                <a:lnTo>
                  <a:pt x="90" y="429"/>
                </a:lnTo>
                <a:lnTo>
                  <a:pt x="106" y="444"/>
                </a:lnTo>
                <a:lnTo>
                  <a:pt x="122" y="457"/>
                </a:lnTo>
                <a:lnTo>
                  <a:pt x="137" y="468"/>
                </a:lnTo>
                <a:lnTo>
                  <a:pt x="149" y="476"/>
                </a:lnTo>
                <a:lnTo>
                  <a:pt x="160" y="481"/>
                </a:lnTo>
                <a:lnTo>
                  <a:pt x="167" y="481"/>
                </a:lnTo>
                <a:lnTo>
                  <a:pt x="170" y="478"/>
                </a:lnTo>
                <a:lnTo>
                  <a:pt x="172" y="472"/>
                </a:lnTo>
                <a:lnTo>
                  <a:pt x="174" y="465"/>
                </a:lnTo>
                <a:lnTo>
                  <a:pt x="177" y="456"/>
                </a:lnTo>
                <a:lnTo>
                  <a:pt x="180" y="447"/>
                </a:lnTo>
                <a:lnTo>
                  <a:pt x="184" y="438"/>
                </a:lnTo>
                <a:lnTo>
                  <a:pt x="188" y="427"/>
                </a:lnTo>
                <a:lnTo>
                  <a:pt x="193" y="416"/>
                </a:lnTo>
                <a:lnTo>
                  <a:pt x="198" y="404"/>
                </a:lnTo>
                <a:lnTo>
                  <a:pt x="203" y="392"/>
                </a:lnTo>
                <a:lnTo>
                  <a:pt x="208" y="380"/>
                </a:lnTo>
                <a:lnTo>
                  <a:pt x="214" y="369"/>
                </a:lnTo>
                <a:lnTo>
                  <a:pt x="219" y="359"/>
                </a:lnTo>
                <a:lnTo>
                  <a:pt x="224" y="348"/>
                </a:lnTo>
                <a:lnTo>
                  <a:pt x="230" y="339"/>
                </a:lnTo>
                <a:lnTo>
                  <a:pt x="235" y="330"/>
                </a:lnTo>
                <a:lnTo>
                  <a:pt x="240" y="322"/>
                </a:lnTo>
                <a:lnTo>
                  <a:pt x="236" y="321"/>
                </a:lnTo>
                <a:lnTo>
                  <a:pt x="232" y="319"/>
                </a:lnTo>
                <a:lnTo>
                  <a:pt x="227" y="316"/>
                </a:lnTo>
                <a:lnTo>
                  <a:pt x="222" y="314"/>
                </a:lnTo>
                <a:lnTo>
                  <a:pt x="217" y="311"/>
                </a:lnTo>
                <a:lnTo>
                  <a:pt x="212" y="308"/>
                </a:lnTo>
                <a:lnTo>
                  <a:pt x="206" y="304"/>
                </a:lnTo>
                <a:lnTo>
                  <a:pt x="200" y="300"/>
                </a:lnTo>
                <a:lnTo>
                  <a:pt x="194" y="297"/>
                </a:lnTo>
                <a:lnTo>
                  <a:pt x="188" y="293"/>
                </a:lnTo>
                <a:lnTo>
                  <a:pt x="177" y="285"/>
                </a:lnTo>
                <a:lnTo>
                  <a:pt x="172" y="281"/>
                </a:lnTo>
                <a:lnTo>
                  <a:pt x="166" y="279"/>
                </a:lnTo>
                <a:lnTo>
                  <a:pt x="161" y="275"/>
                </a:lnTo>
                <a:lnTo>
                  <a:pt x="157" y="272"/>
                </a:lnTo>
                <a:lnTo>
                  <a:pt x="152" y="269"/>
                </a:lnTo>
                <a:lnTo>
                  <a:pt x="148" y="265"/>
                </a:lnTo>
                <a:lnTo>
                  <a:pt x="143" y="262"/>
                </a:lnTo>
                <a:lnTo>
                  <a:pt x="140" y="258"/>
                </a:lnTo>
                <a:lnTo>
                  <a:pt x="136" y="254"/>
                </a:lnTo>
                <a:lnTo>
                  <a:pt x="131" y="250"/>
                </a:lnTo>
                <a:lnTo>
                  <a:pt x="127" y="246"/>
                </a:lnTo>
                <a:lnTo>
                  <a:pt x="123" y="240"/>
                </a:lnTo>
                <a:lnTo>
                  <a:pt x="119" y="235"/>
                </a:lnTo>
                <a:lnTo>
                  <a:pt x="115" y="229"/>
                </a:lnTo>
                <a:lnTo>
                  <a:pt x="112" y="222"/>
                </a:lnTo>
                <a:lnTo>
                  <a:pt x="108" y="214"/>
                </a:lnTo>
                <a:lnTo>
                  <a:pt x="105" y="206"/>
                </a:lnTo>
                <a:lnTo>
                  <a:pt x="102" y="198"/>
                </a:lnTo>
                <a:lnTo>
                  <a:pt x="100" y="188"/>
                </a:lnTo>
                <a:lnTo>
                  <a:pt x="97" y="177"/>
                </a:lnTo>
                <a:lnTo>
                  <a:pt x="96" y="168"/>
                </a:lnTo>
                <a:lnTo>
                  <a:pt x="97" y="159"/>
                </a:lnTo>
                <a:lnTo>
                  <a:pt x="98" y="150"/>
                </a:lnTo>
                <a:lnTo>
                  <a:pt x="100" y="140"/>
                </a:lnTo>
                <a:lnTo>
                  <a:pt x="101" y="130"/>
                </a:lnTo>
                <a:lnTo>
                  <a:pt x="104" y="120"/>
                </a:lnTo>
                <a:lnTo>
                  <a:pt x="107" y="110"/>
                </a:lnTo>
                <a:lnTo>
                  <a:pt x="110" y="99"/>
                </a:lnTo>
                <a:lnTo>
                  <a:pt x="113" y="89"/>
                </a:lnTo>
                <a:lnTo>
                  <a:pt x="116" y="78"/>
                </a:lnTo>
                <a:lnTo>
                  <a:pt x="118" y="67"/>
                </a:lnTo>
                <a:lnTo>
                  <a:pt x="120" y="56"/>
                </a:lnTo>
                <a:lnTo>
                  <a:pt x="120" y="45"/>
                </a:lnTo>
                <a:lnTo>
                  <a:pt x="120" y="35"/>
                </a:lnTo>
                <a:lnTo>
                  <a:pt x="119" y="25"/>
                </a:lnTo>
                <a:lnTo>
                  <a:pt x="117" y="14"/>
                </a:lnTo>
                <a:lnTo>
                  <a:pt x="113" y="6"/>
                </a:lnTo>
                <a:lnTo>
                  <a:pt x="109" y="1"/>
                </a:lnTo>
                <a:lnTo>
                  <a:pt x="104" y="0"/>
                </a:lnTo>
                <a:lnTo>
                  <a:pt x="100" y="1"/>
                </a:lnTo>
                <a:lnTo>
                  <a:pt x="94" y="6"/>
                </a:lnTo>
                <a:lnTo>
                  <a:pt x="87" y="13"/>
                </a:lnTo>
                <a:lnTo>
                  <a:pt x="81" y="22"/>
                </a:lnTo>
                <a:lnTo>
                  <a:pt x="75" y="33"/>
                </a:lnTo>
                <a:lnTo>
                  <a:pt x="69" y="44"/>
                </a:lnTo>
                <a:lnTo>
                  <a:pt x="64" y="58"/>
                </a:lnTo>
                <a:lnTo>
                  <a:pt x="60" y="73"/>
                </a:lnTo>
                <a:lnTo>
                  <a:pt x="57" y="88"/>
                </a:lnTo>
                <a:lnTo>
                  <a:pt x="55" y="104"/>
                </a:lnTo>
                <a:lnTo>
                  <a:pt x="54" y="120"/>
                </a:lnTo>
                <a:lnTo>
                  <a:pt x="54" y="134"/>
                </a:lnTo>
                <a:lnTo>
                  <a:pt x="57" y="149"/>
                </a:lnTo>
                <a:lnTo>
                  <a:pt x="58" y="161"/>
                </a:lnTo>
                <a:lnTo>
                  <a:pt x="59" y="172"/>
                </a:lnTo>
                <a:lnTo>
                  <a:pt x="59" y="182"/>
                </a:lnTo>
                <a:lnTo>
                  <a:pt x="57" y="192"/>
                </a:lnTo>
                <a:lnTo>
                  <a:pt x="56" y="201"/>
                </a:lnTo>
                <a:lnTo>
                  <a:pt x="53" y="210"/>
                </a:lnTo>
                <a:lnTo>
                  <a:pt x="50" y="219"/>
                </a:lnTo>
                <a:lnTo>
                  <a:pt x="46" y="228"/>
                </a:lnTo>
                <a:lnTo>
                  <a:pt x="42" y="237"/>
                </a:lnTo>
                <a:lnTo>
                  <a:pt x="37" y="245"/>
                </a:lnTo>
                <a:lnTo>
                  <a:pt x="32" y="253"/>
                </a:lnTo>
                <a:lnTo>
                  <a:pt x="26" y="261"/>
                </a:lnTo>
                <a:lnTo>
                  <a:pt x="21" y="269"/>
                </a:lnTo>
                <a:lnTo>
                  <a:pt x="16" y="277"/>
                </a:lnTo>
                <a:lnTo>
                  <a:pt x="9" y="284"/>
                </a:lnTo>
                <a:lnTo>
                  <a:pt x="3" y="291"/>
                </a:lnTo>
              </a:path>
            </a:pathLst>
          </a:custGeom>
          <a:solidFill>
            <a:srgbClr val="CB98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6" name="Freeform 82">
            <a:extLst>
              <a:ext uri="{FF2B5EF4-FFF2-40B4-BE49-F238E27FC236}">
                <a16:creationId xmlns:a16="http://schemas.microsoft.com/office/drawing/2014/main" id="{316F4D64-632C-B149-B78B-4F7CD0129104}"/>
              </a:ext>
            </a:extLst>
          </p:cNvPr>
          <p:cNvSpPr>
            <a:spLocks/>
          </p:cNvSpPr>
          <p:nvPr/>
        </p:nvSpPr>
        <p:spPr bwMode="auto">
          <a:xfrm>
            <a:off x="7720013" y="4616451"/>
            <a:ext cx="361950" cy="493713"/>
          </a:xfrm>
          <a:custGeom>
            <a:avLst/>
            <a:gdLst>
              <a:gd name="T0" fmla="*/ 161 w 228"/>
              <a:gd name="T1" fmla="*/ 297 h 311"/>
              <a:gd name="T2" fmla="*/ 171 w 228"/>
              <a:gd name="T3" fmla="*/ 270 h 311"/>
              <a:gd name="T4" fmla="*/ 185 w 228"/>
              <a:gd name="T5" fmla="*/ 236 h 311"/>
              <a:gd name="T6" fmla="*/ 201 w 228"/>
              <a:gd name="T7" fmla="*/ 202 h 311"/>
              <a:gd name="T8" fmla="*/ 217 w 228"/>
              <a:gd name="T9" fmla="*/ 172 h 311"/>
              <a:gd name="T10" fmla="*/ 223 w 228"/>
              <a:gd name="T11" fmla="*/ 154 h 311"/>
              <a:gd name="T12" fmla="*/ 209 w 228"/>
              <a:gd name="T13" fmla="*/ 147 h 311"/>
              <a:gd name="T14" fmla="*/ 193 w 228"/>
              <a:gd name="T15" fmla="*/ 137 h 311"/>
              <a:gd name="T16" fmla="*/ 175 w 228"/>
              <a:gd name="T17" fmla="*/ 127 h 311"/>
              <a:gd name="T18" fmla="*/ 153 w 228"/>
              <a:gd name="T19" fmla="*/ 112 h 311"/>
              <a:gd name="T20" fmla="*/ 139 w 228"/>
              <a:gd name="T21" fmla="*/ 102 h 311"/>
              <a:gd name="T22" fmla="*/ 123 w 228"/>
              <a:gd name="T23" fmla="*/ 90 h 311"/>
              <a:gd name="T24" fmla="*/ 103 w 228"/>
              <a:gd name="T25" fmla="*/ 75 h 311"/>
              <a:gd name="T26" fmla="*/ 85 w 228"/>
              <a:gd name="T27" fmla="*/ 56 h 311"/>
              <a:gd name="T28" fmla="*/ 70 w 228"/>
              <a:gd name="T29" fmla="*/ 31 h 311"/>
              <a:gd name="T30" fmla="*/ 60 w 228"/>
              <a:gd name="T31" fmla="*/ 0 h 311"/>
              <a:gd name="T32" fmla="*/ 60 w 228"/>
              <a:gd name="T33" fmla="*/ 33 h 311"/>
              <a:gd name="T34" fmla="*/ 65 w 228"/>
              <a:gd name="T35" fmla="*/ 55 h 311"/>
              <a:gd name="T36" fmla="*/ 73 w 228"/>
              <a:gd name="T37" fmla="*/ 72 h 311"/>
              <a:gd name="T38" fmla="*/ 84 w 228"/>
              <a:gd name="T39" fmla="*/ 87 h 311"/>
              <a:gd name="T40" fmla="*/ 96 w 228"/>
              <a:gd name="T41" fmla="*/ 107 h 311"/>
              <a:gd name="T42" fmla="*/ 109 w 228"/>
              <a:gd name="T43" fmla="*/ 124 h 311"/>
              <a:gd name="T44" fmla="*/ 128 w 228"/>
              <a:gd name="T45" fmla="*/ 134 h 311"/>
              <a:gd name="T46" fmla="*/ 155 w 228"/>
              <a:gd name="T47" fmla="*/ 147 h 311"/>
              <a:gd name="T48" fmla="*/ 173 w 228"/>
              <a:gd name="T49" fmla="*/ 158 h 311"/>
              <a:gd name="T50" fmla="*/ 183 w 228"/>
              <a:gd name="T51" fmla="*/ 173 h 311"/>
              <a:gd name="T52" fmla="*/ 183 w 228"/>
              <a:gd name="T53" fmla="*/ 192 h 311"/>
              <a:gd name="T54" fmla="*/ 177 w 228"/>
              <a:gd name="T55" fmla="*/ 215 h 311"/>
              <a:gd name="T56" fmla="*/ 169 w 228"/>
              <a:gd name="T57" fmla="*/ 237 h 311"/>
              <a:gd name="T58" fmla="*/ 158 w 228"/>
              <a:gd name="T59" fmla="*/ 255 h 311"/>
              <a:gd name="T60" fmla="*/ 144 w 228"/>
              <a:gd name="T61" fmla="*/ 264 h 311"/>
              <a:gd name="T62" fmla="*/ 130 w 228"/>
              <a:gd name="T63" fmla="*/ 261 h 311"/>
              <a:gd name="T64" fmla="*/ 114 w 228"/>
              <a:gd name="T65" fmla="*/ 248 h 311"/>
              <a:gd name="T66" fmla="*/ 97 w 228"/>
              <a:gd name="T67" fmla="*/ 228 h 311"/>
              <a:gd name="T68" fmla="*/ 82 w 228"/>
              <a:gd name="T69" fmla="*/ 203 h 311"/>
              <a:gd name="T70" fmla="*/ 69 w 228"/>
              <a:gd name="T71" fmla="*/ 179 h 311"/>
              <a:gd name="T72" fmla="*/ 60 w 228"/>
              <a:gd name="T73" fmla="*/ 159 h 311"/>
              <a:gd name="T74" fmla="*/ 49 w 228"/>
              <a:gd name="T75" fmla="*/ 140 h 311"/>
              <a:gd name="T76" fmla="*/ 36 w 228"/>
              <a:gd name="T77" fmla="*/ 128 h 311"/>
              <a:gd name="T78" fmla="*/ 22 w 228"/>
              <a:gd name="T79" fmla="*/ 119 h 311"/>
              <a:gd name="T80" fmla="*/ 10 w 228"/>
              <a:gd name="T81" fmla="*/ 114 h 311"/>
              <a:gd name="T82" fmla="*/ 2 w 228"/>
              <a:gd name="T83" fmla="*/ 112 h 311"/>
              <a:gd name="T84" fmla="*/ 1 w 228"/>
              <a:gd name="T85" fmla="*/ 115 h 311"/>
              <a:gd name="T86" fmla="*/ 7 w 228"/>
              <a:gd name="T87" fmla="*/ 132 h 311"/>
              <a:gd name="T88" fmla="*/ 19 w 228"/>
              <a:gd name="T89" fmla="*/ 160 h 311"/>
              <a:gd name="T90" fmla="*/ 37 w 228"/>
              <a:gd name="T91" fmla="*/ 192 h 311"/>
              <a:gd name="T92" fmla="*/ 58 w 228"/>
              <a:gd name="T93" fmla="*/ 226 h 311"/>
              <a:gd name="T94" fmla="*/ 82 w 228"/>
              <a:gd name="T95" fmla="*/ 254 h 311"/>
              <a:gd name="T96" fmla="*/ 105 w 228"/>
              <a:gd name="T97" fmla="*/ 276 h 311"/>
              <a:gd name="T98" fmla="*/ 126 w 228"/>
              <a:gd name="T99" fmla="*/ 291 h 311"/>
              <a:gd name="T100" fmla="*/ 142 w 228"/>
              <a:gd name="T101" fmla="*/ 302 h 311"/>
              <a:gd name="T102" fmla="*/ 153 w 228"/>
              <a:gd name="T103" fmla="*/ 30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311">
                <a:moveTo>
                  <a:pt x="157" y="310"/>
                </a:moveTo>
                <a:lnTo>
                  <a:pt x="159" y="304"/>
                </a:lnTo>
                <a:lnTo>
                  <a:pt x="161" y="297"/>
                </a:lnTo>
                <a:lnTo>
                  <a:pt x="164" y="288"/>
                </a:lnTo>
                <a:lnTo>
                  <a:pt x="168" y="280"/>
                </a:lnTo>
                <a:lnTo>
                  <a:pt x="171" y="270"/>
                </a:lnTo>
                <a:lnTo>
                  <a:pt x="175" y="259"/>
                </a:lnTo>
                <a:lnTo>
                  <a:pt x="180" y="248"/>
                </a:lnTo>
                <a:lnTo>
                  <a:pt x="185" y="236"/>
                </a:lnTo>
                <a:lnTo>
                  <a:pt x="190" y="225"/>
                </a:lnTo>
                <a:lnTo>
                  <a:pt x="195" y="213"/>
                </a:lnTo>
                <a:lnTo>
                  <a:pt x="201" y="202"/>
                </a:lnTo>
                <a:lnTo>
                  <a:pt x="206" y="191"/>
                </a:lnTo>
                <a:lnTo>
                  <a:pt x="211" y="181"/>
                </a:lnTo>
                <a:lnTo>
                  <a:pt x="217" y="172"/>
                </a:lnTo>
                <a:lnTo>
                  <a:pt x="222" y="163"/>
                </a:lnTo>
                <a:lnTo>
                  <a:pt x="227" y="155"/>
                </a:lnTo>
                <a:lnTo>
                  <a:pt x="223" y="154"/>
                </a:lnTo>
                <a:lnTo>
                  <a:pt x="219" y="152"/>
                </a:lnTo>
                <a:lnTo>
                  <a:pt x="214" y="149"/>
                </a:lnTo>
                <a:lnTo>
                  <a:pt x="209" y="147"/>
                </a:lnTo>
                <a:lnTo>
                  <a:pt x="204" y="144"/>
                </a:lnTo>
                <a:lnTo>
                  <a:pt x="199" y="141"/>
                </a:lnTo>
                <a:lnTo>
                  <a:pt x="193" y="137"/>
                </a:lnTo>
                <a:lnTo>
                  <a:pt x="187" y="133"/>
                </a:lnTo>
                <a:lnTo>
                  <a:pt x="181" y="130"/>
                </a:lnTo>
                <a:lnTo>
                  <a:pt x="175" y="127"/>
                </a:lnTo>
                <a:lnTo>
                  <a:pt x="164" y="119"/>
                </a:lnTo>
                <a:lnTo>
                  <a:pt x="159" y="115"/>
                </a:lnTo>
                <a:lnTo>
                  <a:pt x="153" y="112"/>
                </a:lnTo>
                <a:lnTo>
                  <a:pt x="148" y="108"/>
                </a:lnTo>
                <a:lnTo>
                  <a:pt x="144" y="105"/>
                </a:lnTo>
                <a:lnTo>
                  <a:pt x="139" y="102"/>
                </a:lnTo>
                <a:lnTo>
                  <a:pt x="134" y="98"/>
                </a:lnTo>
                <a:lnTo>
                  <a:pt x="129" y="94"/>
                </a:lnTo>
                <a:lnTo>
                  <a:pt x="123" y="90"/>
                </a:lnTo>
                <a:lnTo>
                  <a:pt x="116" y="85"/>
                </a:lnTo>
                <a:lnTo>
                  <a:pt x="110" y="80"/>
                </a:lnTo>
                <a:lnTo>
                  <a:pt x="103" y="75"/>
                </a:lnTo>
                <a:lnTo>
                  <a:pt x="97" y="69"/>
                </a:lnTo>
                <a:lnTo>
                  <a:pt x="91" y="63"/>
                </a:lnTo>
                <a:lnTo>
                  <a:pt x="85" y="56"/>
                </a:lnTo>
                <a:lnTo>
                  <a:pt x="80" y="48"/>
                </a:lnTo>
                <a:lnTo>
                  <a:pt x="74" y="40"/>
                </a:lnTo>
                <a:lnTo>
                  <a:pt x="70" y="31"/>
                </a:lnTo>
                <a:lnTo>
                  <a:pt x="66" y="22"/>
                </a:lnTo>
                <a:lnTo>
                  <a:pt x="62" y="12"/>
                </a:lnTo>
                <a:lnTo>
                  <a:pt x="60" y="0"/>
                </a:lnTo>
                <a:lnTo>
                  <a:pt x="60" y="13"/>
                </a:lnTo>
                <a:lnTo>
                  <a:pt x="60" y="24"/>
                </a:lnTo>
                <a:lnTo>
                  <a:pt x="60" y="33"/>
                </a:lnTo>
                <a:lnTo>
                  <a:pt x="62" y="41"/>
                </a:lnTo>
                <a:lnTo>
                  <a:pt x="63" y="49"/>
                </a:lnTo>
                <a:lnTo>
                  <a:pt x="65" y="55"/>
                </a:lnTo>
                <a:lnTo>
                  <a:pt x="68" y="61"/>
                </a:lnTo>
                <a:lnTo>
                  <a:pt x="70" y="67"/>
                </a:lnTo>
                <a:lnTo>
                  <a:pt x="73" y="72"/>
                </a:lnTo>
                <a:lnTo>
                  <a:pt x="77" y="77"/>
                </a:lnTo>
                <a:lnTo>
                  <a:pt x="80" y="81"/>
                </a:lnTo>
                <a:lnTo>
                  <a:pt x="84" y="87"/>
                </a:lnTo>
                <a:lnTo>
                  <a:pt x="88" y="93"/>
                </a:lnTo>
                <a:lnTo>
                  <a:pt x="92" y="99"/>
                </a:lnTo>
                <a:lnTo>
                  <a:pt x="96" y="107"/>
                </a:lnTo>
                <a:lnTo>
                  <a:pt x="100" y="115"/>
                </a:lnTo>
                <a:lnTo>
                  <a:pt x="104" y="120"/>
                </a:lnTo>
                <a:lnTo>
                  <a:pt x="109" y="124"/>
                </a:lnTo>
                <a:lnTo>
                  <a:pt x="114" y="128"/>
                </a:lnTo>
                <a:lnTo>
                  <a:pt x="121" y="131"/>
                </a:lnTo>
                <a:lnTo>
                  <a:pt x="128" y="134"/>
                </a:lnTo>
                <a:lnTo>
                  <a:pt x="134" y="138"/>
                </a:lnTo>
                <a:lnTo>
                  <a:pt x="148" y="144"/>
                </a:lnTo>
                <a:lnTo>
                  <a:pt x="155" y="147"/>
                </a:lnTo>
                <a:lnTo>
                  <a:pt x="162" y="151"/>
                </a:lnTo>
                <a:lnTo>
                  <a:pt x="168" y="154"/>
                </a:lnTo>
                <a:lnTo>
                  <a:pt x="173" y="158"/>
                </a:lnTo>
                <a:lnTo>
                  <a:pt x="177" y="163"/>
                </a:lnTo>
                <a:lnTo>
                  <a:pt x="181" y="168"/>
                </a:lnTo>
                <a:lnTo>
                  <a:pt x="183" y="173"/>
                </a:lnTo>
                <a:lnTo>
                  <a:pt x="184" y="179"/>
                </a:lnTo>
                <a:lnTo>
                  <a:pt x="184" y="185"/>
                </a:lnTo>
                <a:lnTo>
                  <a:pt x="183" y="192"/>
                </a:lnTo>
                <a:lnTo>
                  <a:pt x="181" y="200"/>
                </a:lnTo>
                <a:lnTo>
                  <a:pt x="180" y="208"/>
                </a:lnTo>
                <a:lnTo>
                  <a:pt x="177" y="215"/>
                </a:lnTo>
                <a:lnTo>
                  <a:pt x="175" y="223"/>
                </a:lnTo>
                <a:lnTo>
                  <a:pt x="172" y="231"/>
                </a:lnTo>
                <a:lnTo>
                  <a:pt x="169" y="237"/>
                </a:lnTo>
                <a:lnTo>
                  <a:pt x="166" y="243"/>
                </a:lnTo>
                <a:lnTo>
                  <a:pt x="162" y="249"/>
                </a:lnTo>
                <a:lnTo>
                  <a:pt x="158" y="255"/>
                </a:lnTo>
                <a:lnTo>
                  <a:pt x="153" y="259"/>
                </a:lnTo>
                <a:lnTo>
                  <a:pt x="148" y="262"/>
                </a:lnTo>
                <a:lnTo>
                  <a:pt x="144" y="264"/>
                </a:lnTo>
                <a:lnTo>
                  <a:pt x="138" y="264"/>
                </a:lnTo>
                <a:lnTo>
                  <a:pt x="133" y="263"/>
                </a:lnTo>
                <a:lnTo>
                  <a:pt x="130" y="261"/>
                </a:lnTo>
                <a:lnTo>
                  <a:pt x="125" y="258"/>
                </a:lnTo>
                <a:lnTo>
                  <a:pt x="119" y="253"/>
                </a:lnTo>
                <a:lnTo>
                  <a:pt x="114" y="248"/>
                </a:lnTo>
                <a:lnTo>
                  <a:pt x="108" y="242"/>
                </a:lnTo>
                <a:lnTo>
                  <a:pt x="103" y="234"/>
                </a:lnTo>
                <a:lnTo>
                  <a:pt x="97" y="228"/>
                </a:lnTo>
                <a:lnTo>
                  <a:pt x="93" y="220"/>
                </a:lnTo>
                <a:lnTo>
                  <a:pt x="87" y="211"/>
                </a:lnTo>
                <a:lnTo>
                  <a:pt x="82" y="203"/>
                </a:lnTo>
                <a:lnTo>
                  <a:pt x="77" y="195"/>
                </a:lnTo>
                <a:lnTo>
                  <a:pt x="73" y="186"/>
                </a:lnTo>
                <a:lnTo>
                  <a:pt x="69" y="179"/>
                </a:lnTo>
                <a:lnTo>
                  <a:pt x="65" y="172"/>
                </a:lnTo>
                <a:lnTo>
                  <a:pt x="62" y="165"/>
                </a:lnTo>
                <a:lnTo>
                  <a:pt x="60" y="159"/>
                </a:lnTo>
                <a:lnTo>
                  <a:pt x="57" y="152"/>
                </a:lnTo>
                <a:lnTo>
                  <a:pt x="54" y="146"/>
                </a:lnTo>
                <a:lnTo>
                  <a:pt x="49" y="140"/>
                </a:lnTo>
                <a:lnTo>
                  <a:pt x="45" y="135"/>
                </a:lnTo>
                <a:lnTo>
                  <a:pt x="40" y="131"/>
                </a:lnTo>
                <a:lnTo>
                  <a:pt x="36" y="128"/>
                </a:lnTo>
                <a:lnTo>
                  <a:pt x="31" y="124"/>
                </a:lnTo>
                <a:lnTo>
                  <a:pt x="26" y="121"/>
                </a:lnTo>
                <a:lnTo>
                  <a:pt x="22" y="119"/>
                </a:lnTo>
                <a:lnTo>
                  <a:pt x="18" y="117"/>
                </a:lnTo>
                <a:lnTo>
                  <a:pt x="14" y="115"/>
                </a:lnTo>
                <a:lnTo>
                  <a:pt x="10" y="114"/>
                </a:lnTo>
                <a:lnTo>
                  <a:pt x="7" y="113"/>
                </a:lnTo>
                <a:lnTo>
                  <a:pt x="4" y="112"/>
                </a:lnTo>
                <a:lnTo>
                  <a:pt x="2" y="112"/>
                </a:lnTo>
                <a:lnTo>
                  <a:pt x="0" y="112"/>
                </a:lnTo>
                <a:lnTo>
                  <a:pt x="0" y="113"/>
                </a:lnTo>
                <a:lnTo>
                  <a:pt x="1" y="115"/>
                </a:lnTo>
                <a:lnTo>
                  <a:pt x="2" y="120"/>
                </a:lnTo>
                <a:lnTo>
                  <a:pt x="4" y="126"/>
                </a:lnTo>
                <a:lnTo>
                  <a:pt x="7" y="132"/>
                </a:lnTo>
                <a:lnTo>
                  <a:pt x="11" y="141"/>
                </a:lnTo>
                <a:lnTo>
                  <a:pt x="15" y="150"/>
                </a:lnTo>
                <a:lnTo>
                  <a:pt x="19" y="160"/>
                </a:lnTo>
                <a:lnTo>
                  <a:pt x="24" y="171"/>
                </a:lnTo>
                <a:lnTo>
                  <a:pt x="30" y="181"/>
                </a:lnTo>
                <a:lnTo>
                  <a:pt x="37" y="192"/>
                </a:lnTo>
                <a:lnTo>
                  <a:pt x="44" y="204"/>
                </a:lnTo>
                <a:lnTo>
                  <a:pt x="51" y="215"/>
                </a:lnTo>
                <a:lnTo>
                  <a:pt x="58" y="226"/>
                </a:lnTo>
                <a:lnTo>
                  <a:pt x="65" y="236"/>
                </a:lnTo>
                <a:lnTo>
                  <a:pt x="74" y="246"/>
                </a:lnTo>
                <a:lnTo>
                  <a:pt x="82" y="254"/>
                </a:lnTo>
                <a:lnTo>
                  <a:pt x="90" y="262"/>
                </a:lnTo>
                <a:lnTo>
                  <a:pt x="97" y="270"/>
                </a:lnTo>
                <a:lnTo>
                  <a:pt x="105" y="276"/>
                </a:lnTo>
                <a:lnTo>
                  <a:pt x="112" y="282"/>
                </a:lnTo>
                <a:lnTo>
                  <a:pt x="119" y="287"/>
                </a:lnTo>
                <a:lnTo>
                  <a:pt x="126" y="291"/>
                </a:lnTo>
                <a:lnTo>
                  <a:pt x="132" y="295"/>
                </a:lnTo>
                <a:lnTo>
                  <a:pt x="137" y="299"/>
                </a:lnTo>
                <a:lnTo>
                  <a:pt x="142" y="302"/>
                </a:lnTo>
                <a:lnTo>
                  <a:pt x="146" y="304"/>
                </a:lnTo>
                <a:lnTo>
                  <a:pt x="150" y="307"/>
                </a:lnTo>
                <a:lnTo>
                  <a:pt x="153" y="308"/>
                </a:lnTo>
                <a:lnTo>
                  <a:pt x="156" y="309"/>
                </a:lnTo>
                <a:lnTo>
                  <a:pt x="157" y="310"/>
                </a:lnTo>
              </a:path>
            </a:pathLst>
          </a:custGeom>
          <a:solidFill>
            <a:srgbClr val="6619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7" name="Freeform 83">
            <a:extLst>
              <a:ext uri="{FF2B5EF4-FFF2-40B4-BE49-F238E27FC236}">
                <a16:creationId xmlns:a16="http://schemas.microsoft.com/office/drawing/2014/main" id="{9062E6A1-72B9-194C-8C6E-8E7CE2188DF3}"/>
              </a:ext>
            </a:extLst>
          </p:cNvPr>
          <p:cNvSpPr>
            <a:spLocks/>
          </p:cNvSpPr>
          <p:nvPr/>
        </p:nvSpPr>
        <p:spPr bwMode="auto">
          <a:xfrm>
            <a:off x="7975600" y="4867276"/>
            <a:ext cx="115888" cy="252413"/>
          </a:xfrm>
          <a:custGeom>
            <a:avLst/>
            <a:gdLst>
              <a:gd name="T0" fmla="*/ 0 w 73"/>
              <a:gd name="T1" fmla="*/ 158 h 159"/>
              <a:gd name="T2" fmla="*/ 2 w 73"/>
              <a:gd name="T3" fmla="*/ 152 h 159"/>
              <a:gd name="T4" fmla="*/ 4 w 73"/>
              <a:gd name="T5" fmla="*/ 145 h 159"/>
              <a:gd name="T6" fmla="*/ 7 w 73"/>
              <a:gd name="T7" fmla="*/ 136 h 159"/>
              <a:gd name="T8" fmla="*/ 11 w 73"/>
              <a:gd name="T9" fmla="*/ 127 h 159"/>
              <a:gd name="T10" fmla="*/ 15 w 73"/>
              <a:gd name="T11" fmla="*/ 117 h 159"/>
              <a:gd name="T12" fmla="*/ 19 w 73"/>
              <a:gd name="T13" fmla="*/ 106 h 159"/>
              <a:gd name="T14" fmla="*/ 24 w 73"/>
              <a:gd name="T15" fmla="*/ 95 h 159"/>
              <a:gd name="T16" fmla="*/ 29 w 73"/>
              <a:gd name="T17" fmla="*/ 83 h 159"/>
              <a:gd name="T18" fmla="*/ 34 w 73"/>
              <a:gd name="T19" fmla="*/ 71 h 159"/>
              <a:gd name="T20" fmla="*/ 39 w 73"/>
              <a:gd name="T21" fmla="*/ 59 h 159"/>
              <a:gd name="T22" fmla="*/ 45 w 73"/>
              <a:gd name="T23" fmla="*/ 48 h 159"/>
              <a:gd name="T24" fmla="*/ 50 w 73"/>
              <a:gd name="T25" fmla="*/ 37 h 159"/>
              <a:gd name="T26" fmla="*/ 56 w 73"/>
              <a:gd name="T27" fmla="*/ 26 h 159"/>
              <a:gd name="T28" fmla="*/ 62 w 73"/>
              <a:gd name="T29" fmla="*/ 17 h 159"/>
              <a:gd name="T30" fmla="*/ 67 w 73"/>
              <a:gd name="T31" fmla="*/ 8 h 159"/>
              <a:gd name="T32" fmla="*/ 72 w 73"/>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59">
                <a:moveTo>
                  <a:pt x="0" y="158"/>
                </a:moveTo>
                <a:lnTo>
                  <a:pt x="2" y="152"/>
                </a:lnTo>
                <a:lnTo>
                  <a:pt x="4" y="145"/>
                </a:lnTo>
                <a:lnTo>
                  <a:pt x="7" y="136"/>
                </a:lnTo>
                <a:lnTo>
                  <a:pt x="11" y="127"/>
                </a:lnTo>
                <a:lnTo>
                  <a:pt x="15" y="117"/>
                </a:lnTo>
                <a:lnTo>
                  <a:pt x="19" y="106"/>
                </a:lnTo>
                <a:lnTo>
                  <a:pt x="24" y="95"/>
                </a:lnTo>
                <a:lnTo>
                  <a:pt x="29" y="83"/>
                </a:lnTo>
                <a:lnTo>
                  <a:pt x="34" y="71"/>
                </a:lnTo>
                <a:lnTo>
                  <a:pt x="39" y="59"/>
                </a:lnTo>
                <a:lnTo>
                  <a:pt x="45" y="48"/>
                </a:lnTo>
                <a:lnTo>
                  <a:pt x="50" y="37"/>
                </a:lnTo>
                <a:lnTo>
                  <a:pt x="56" y="26"/>
                </a:lnTo>
                <a:lnTo>
                  <a:pt x="62" y="17"/>
                </a:lnTo>
                <a:lnTo>
                  <a:pt x="67" y="8"/>
                </a:lnTo>
                <a:lnTo>
                  <a:pt x="7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8" name="Freeform 84">
            <a:extLst>
              <a:ext uri="{FF2B5EF4-FFF2-40B4-BE49-F238E27FC236}">
                <a16:creationId xmlns:a16="http://schemas.microsoft.com/office/drawing/2014/main" id="{3005A5D1-9C86-9946-BEB9-7BBC13862E02}"/>
              </a:ext>
            </a:extLst>
          </p:cNvPr>
          <p:cNvSpPr>
            <a:spLocks/>
          </p:cNvSpPr>
          <p:nvPr/>
        </p:nvSpPr>
        <p:spPr bwMode="auto">
          <a:xfrm>
            <a:off x="8024813" y="4127500"/>
            <a:ext cx="366712" cy="623888"/>
          </a:xfrm>
          <a:custGeom>
            <a:avLst/>
            <a:gdLst>
              <a:gd name="T0" fmla="*/ 129 w 231"/>
              <a:gd name="T1" fmla="*/ 55 h 393"/>
              <a:gd name="T2" fmla="*/ 127 w 231"/>
              <a:gd name="T3" fmla="*/ 95 h 393"/>
              <a:gd name="T4" fmla="*/ 109 w 231"/>
              <a:gd name="T5" fmla="*/ 108 h 393"/>
              <a:gd name="T6" fmla="*/ 85 w 231"/>
              <a:gd name="T7" fmla="*/ 104 h 393"/>
              <a:gd name="T8" fmla="*/ 59 w 231"/>
              <a:gd name="T9" fmla="*/ 99 h 393"/>
              <a:gd name="T10" fmla="*/ 35 w 231"/>
              <a:gd name="T11" fmla="*/ 108 h 393"/>
              <a:gd name="T12" fmla="*/ 15 w 231"/>
              <a:gd name="T13" fmla="*/ 129 h 393"/>
              <a:gd name="T14" fmla="*/ 1 w 231"/>
              <a:gd name="T15" fmla="*/ 150 h 393"/>
              <a:gd name="T16" fmla="*/ 7 w 231"/>
              <a:gd name="T17" fmla="*/ 163 h 393"/>
              <a:gd name="T18" fmla="*/ 29 w 231"/>
              <a:gd name="T19" fmla="*/ 168 h 393"/>
              <a:gd name="T20" fmla="*/ 64 w 231"/>
              <a:gd name="T21" fmla="*/ 160 h 393"/>
              <a:gd name="T22" fmla="*/ 101 w 231"/>
              <a:gd name="T23" fmla="*/ 189 h 393"/>
              <a:gd name="T24" fmla="*/ 100 w 231"/>
              <a:gd name="T25" fmla="*/ 244 h 393"/>
              <a:gd name="T26" fmla="*/ 82 w 231"/>
              <a:gd name="T27" fmla="*/ 262 h 393"/>
              <a:gd name="T28" fmla="*/ 88 w 231"/>
              <a:gd name="T29" fmla="*/ 287 h 393"/>
              <a:gd name="T30" fmla="*/ 75 w 231"/>
              <a:gd name="T31" fmla="*/ 311 h 393"/>
              <a:gd name="T32" fmla="*/ 30 w 231"/>
              <a:gd name="T33" fmla="*/ 326 h 393"/>
              <a:gd name="T34" fmla="*/ 25 w 231"/>
              <a:gd name="T35" fmla="*/ 344 h 393"/>
              <a:gd name="T36" fmla="*/ 44 w 231"/>
              <a:gd name="T37" fmla="*/ 369 h 393"/>
              <a:gd name="T38" fmla="*/ 89 w 231"/>
              <a:gd name="T39" fmla="*/ 389 h 393"/>
              <a:gd name="T40" fmla="*/ 134 w 231"/>
              <a:gd name="T41" fmla="*/ 387 h 393"/>
              <a:gd name="T42" fmla="*/ 142 w 231"/>
              <a:gd name="T43" fmla="*/ 357 h 393"/>
              <a:gd name="T44" fmla="*/ 133 w 231"/>
              <a:gd name="T45" fmla="*/ 347 h 393"/>
              <a:gd name="T46" fmla="*/ 121 w 231"/>
              <a:gd name="T47" fmla="*/ 341 h 393"/>
              <a:gd name="T48" fmla="*/ 108 w 231"/>
              <a:gd name="T49" fmla="*/ 306 h 393"/>
              <a:gd name="T50" fmla="*/ 132 w 231"/>
              <a:gd name="T51" fmla="*/ 299 h 393"/>
              <a:gd name="T52" fmla="*/ 152 w 231"/>
              <a:gd name="T53" fmla="*/ 300 h 393"/>
              <a:gd name="T54" fmla="*/ 171 w 231"/>
              <a:gd name="T55" fmla="*/ 301 h 393"/>
              <a:gd name="T56" fmla="*/ 174 w 231"/>
              <a:gd name="T57" fmla="*/ 289 h 393"/>
              <a:gd name="T58" fmla="*/ 165 w 231"/>
              <a:gd name="T59" fmla="*/ 265 h 393"/>
              <a:gd name="T60" fmla="*/ 145 w 231"/>
              <a:gd name="T61" fmla="*/ 256 h 393"/>
              <a:gd name="T62" fmla="*/ 132 w 231"/>
              <a:gd name="T63" fmla="*/ 252 h 393"/>
              <a:gd name="T64" fmla="*/ 129 w 231"/>
              <a:gd name="T65" fmla="*/ 236 h 393"/>
              <a:gd name="T66" fmla="*/ 131 w 231"/>
              <a:gd name="T67" fmla="*/ 196 h 393"/>
              <a:gd name="T68" fmla="*/ 128 w 231"/>
              <a:gd name="T69" fmla="*/ 151 h 393"/>
              <a:gd name="T70" fmla="*/ 138 w 231"/>
              <a:gd name="T71" fmla="*/ 155 h 393"/>
              <a:gd name="T72" fmla="*/ 147 w 231"/>
              <a:gd name="T73" fmla="*/ 167 h 393"/>
              <a:gd name="T74" fmla="*/ 146 w 231"/>
              <a:gd name="T75" fmla="*/ 180 h 393"/>
              <a:gd name="T76" fmla="*/ 146 w 231"/>
              <a:gd name="T77" fmla="*/ 202 h 393"/>
              <a:gd name="T78" fmla="*/ 157 w 231"/>
              <a:gd name="T79" fmla="*/ 214 h 393"/>
              <a:gd name="T80" fmla="*/ 184 w 231"/>
              <a:gd name="T81" fmla="*/ 219 h 393"/>
              <a:gd name="T82" fmla="*/ 213 w 231"/>
              <a:gd name="T83" fmla="*/ 217 h 393"/>
              <a:gd name="T84" fmla="*/ 225 w 231"/>
              <a:gd name="T85" fmla="*/ 206 h 393"/>
              <a:gd name="T86" fmla="*/ 230 w 231"/>
              <a:gd name="T87" fmla="*/ 188 h 393"/>
              <a:gd name="T88" fmla="*/ 218 w 231"/>
              <a:gd name="T89" fmla="*/ 165 h 393"/>
              <a:gd name="T90" fmla="*/ 193 w 231"/>
              <a:gd name="T91" fmla="*/ 151 h 393"/>
              <a:gd name="T92" fmla="*/ 177 w 231"/>
              <a:gd name="T93" fmla="*/ 147 h 393"/>
              <a:gd name="T94" fmla="*/ 165 w 231"/>
              <a:gd name="T95" fmla="*/ 149 h 393"/>
              <a:gd name="T96" fmla="*/ 160 w 231"/>
              <a:gd name="T97" fmla="*/ 129 h 393"/>
              <a:gd name="T98" fmla="*/ 166 w 231"/>
              <a:gd name="T99" fmla="*/ 94 h 393"/>
              <a:gd name="T100" fmla="*/ 175 w 231"/>
              <a:gd name="T101" fmla="*/ 63 h 393"/>
              <a:gd name="T102" fmla="*/ 174 w 231"/>
              <a:gd name="T103" fmla="*/ 24 h 393"/>
              <a:gd name="T104" fmla="*/ 151 w 231"/>
              <a:gd name="T105" fmla="*/ 0 h 393"/>
              <a:gd name="T106" fmla="*/ 122 w 231"/>
              <a:gd name="T107" fmla="*/ 3 h 393"/>
              <a:gd name="T108" fmla="*/ 120 w 231"/>
              <a:gd name="T109" fmla="*/ 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1" h="393">
                <a:moveTo>
                  <a:pt x="121" y="7"/>
                </a:moveTo>
                <a:lnTo>
                  <a:pt x="123" y="18"/>
                </a:lnTo>
                <a:lnTo>
                  <a:pt x="125" y="28"/>
                </a:lnTo>
                <a:lnTo>
                  <a:pt x="127" y="37"/>
                </a:lnTo>
                <a:lnTo>
                  <a:pt x="128" y="46"/>
                </a:lnTo>
                <a:lnTo>
                  <a:pt x="129" y="55"/>
                </a:lnTo>
                <a:lnTo>
                  <a:pt x="130" y="63"/>
                </a:lnTo>
                <a:lnTo>
                  <a:pt x="130" y="71"/>
                </a:lnTo>
                <a:lnTo>
                  <a:pt x="130" y="78"/>
                </a:lnTo>
                <a:lnTo>
                  <a:pt x="130" y="84"/>
                </a:lnTo>
                <a:lnTo>
                  <a:pt x="129" y="90"/>
                </a:lnTo>
                <a:lnTo>
                  <a:pt x="127" y="95"/>
                </a:lnTo>
                <a:lnTo>
                  <a:pt x="125" y="98"/>
                </a:lnTo>
                <a:lnTo>
                  <a:pt x="123" y="102"/>
                </a:lnTo>
                <a:lnTo>
                  <a:pt x="121" y="105"/>
                </a:lnTo>
                <a:lnTo>
                  <a:pt x="117" y="107"/>
                </a:lnTo>
                <a:lnTo>
                  <a:pt x="114" y="108"/>
                </a:lnTo>
                <a:lnTo>
                  <a:pt x="109" y="108"/>
                </a:lnTo>
                <a:lnTo>
                  <a:pt x="105" y="108"/>
                </a:lnTo>
                <a:lnTo>
                  <a:pt x="101" y="108"/>
                </a:lnTo>
                <a:lnTo>
                  <a:pt x="96" y="107"/>
                </a:lnTo>
                <a:lnTo>
                  <a:pt x="93" y="106"/>
                </a:lnTo>
                <a:lnTo>
                  <a:pt x="89" y="105"/>
                </a:lnTo>
                <a:lnTo>
                  <a:pt x="85" y="104"/>
                </a:lnTo>
                <a:lnTo>
                  <a:pt x="81" y="103"/>
                </a:lnTo>
                <a:lnTo>
                  <a:pt x="76" y="102"/>
                </a:lnTo>
                <a:lnTo>
                  <a:pt x="72" y="101"/>
                </a:lnTo>
                <a:lnTo>
                  <a:pt x="68" y="100"/>
                </a:lnTo>
                <a:lnTo>
                  <a:pt x="64" y="99"/>
                </a:lnTo>
                <a:lnTo>
                  <a:pt x="59" y="99"/>
                </a:lnTo>
                <a:lnTo>
                  <a:pt x="56" y="99"/>
                </a:lnTo>
                <a:lnTo>
                  <a:pt x="52" y="100"/>
                </a:lnTo>
                <a:lnTo>
                  <a:pt x="47" y="101"/>
                </a:lnTo>
                <a:lnTo>
                  <a:pt x="43" y="103"/>
                </a:lnTo>
                <a:lnTo>
                  <a:pt x="39" y="105"/>
                </a:lnTo>
                <a:lnTo>
                  <a:pt x="35" y="108"/>
                </a:lnTo>
                <a:lnTo>
                  <a:pt x="32" y="111"/>
                </a:lnTo>
                <a:lnTo>
                  <a:pt x="28" y="114"/>
                </a:lnTo>
                <a:lnTo>
                  <a:pt x="24" y="118"/>
                </a:lnTo>
                <a:lnTo>
                  <a:pt x="20" y="122"/>
                </a:lnTo>
                <a:lnTo>
                  <a:pt x="18" y="125"/>
                </a:lnTo>
                <a:lnTo>
                  <a:pt x="15" y="129"/>
                </a:lnTo>
                <a:lnTo>
                  <a:pt x="11" y="133"/>
                </a:lnTo>
                <a:lnTo>
                  <a:pt x="9" y="136"/>
                </a:lnTo>
                <a:lnTo>
                  <a:pt x="6" y="140"/>
                </a:lnTo>
                <a:lnTo>
                  <a:pt x="4" y="143"/>
                </a:lnTo>
                <a:lnTo>
                  <a:pt x="2" y="146"/>
                </a:lnTo>
                <a:lnTo>
                  <a:pt x="1" y="150"/>
                </a:lnTo>
                <a:lnTo>
                  <a:pt x="0" y="152"/>
                </a:lnTo>
                <a:lnTo>
                  <a:pt x="1" y="155"/>
                </a:lnTo>
                <a:lnTo>
                  <a:pt x="1" y="157"/>
                </a:lnTo>
                <a:lnTo>
                  <a:pt x="3" y="159"/>
                </a:lnTo>
                <a:lnTo>
                  <a:pt x="5" y="162"/>
                </a:lnTo>
                <a:lnTo>
                  <a:pt x="7" y="163"/>
                </a:lnTo>
                <a:lnTo>
                  <a:pt x="10" y="164"/>
                </a:lnTo>
                <a:lnTo>
                  <a:pt x="14" y="166"/>
                </a:lnTo>
                <a:lnTo>
                  <a:pt x="17" y="167"/>
                </a:lnTo>
                <a:lnTo>
                  <a:pt x="20" y="167"/>
                </a:lnTo>
                <a:lnTo>
                  <a:pt x="25" y="168"/>
                </a:lnTo>
                <a:lnTo>
                  <a:pt x="29" y="168"/>
                </a:lnTo>
                <a:lnTo>
                  <a:pt x="34" y="168"/>
                </a:lnTo>
                <a:lnTo>
                  <a:pt x="39" y="167"/>
                </a:lnTo>
                <a:lnTo>
                  <a:pt x="44" y="166"/>
                </a:lnTo>
                <a:lnTo>
                  <a:pt x="49" y="164"/>
                </a:lnTo>
                <a:lnTo>
                  <a:pt x="54" y="162"/>
                </a:lnTo>
                <a:lnTo>
                  <a:pt x="64" y="160"/>
                </a:lnTo>
                <a:lnTo>
                  <a:pt x="74" y="160"/>
                </a:lnTo>
                <a:lnTo>
                  <a:pt x="83" y="162"/>
                </a:lnTo>
                <a:lnTo>
                  <a:pt x="89" y="166"/>
                </a:lnTo>
                <a:lnTo>
                  <a:pt x="95" y="172"/>
                </a:lnTo>
                <a:lnTo>
                  <a:pt x="98" y="180"/>
                </a:lnTo>
                <a:lnTo>
                  <a:pt x="101" y="189"/>
                </a:lnTo>
                <a:lnTo>
                  <a:pt x="103" y="199"/>
                </a:lnTo>
                <a:lnTo>
                  <a:pt x="104" y="209"/>
                </a:lnTo>
                <a:lnTo>
                  <a:pt x="104" y="219"/>
                </a:lnTo>
                <a:lnTo>
                  <a:pt x="103" y="229"/>
                </a:lnTo>
                <a:lnTo>
                  <a:pt x="102" y="237"/>
                </a:lnTo>
                <a:lnTo>
                  <a:pt x="100" y="244"/>
                </a:lnTo>
                <a:lnTo>
                  <a:pt x="97" y="250"/>
                </a:lnTo>
                <a:lnTo>
                  <a:pt x="94" y="255"/>
                </a:lnTo>
                <a:lnTo>
                  <a:pt x="91" y="256"/>
                </a:lnTo>
                <a:lnTo>
                  <a:pt x="86" y="258"/>
                </a:lnTo>
                <a:lnTo>
                  <a:pt x="84" y="259"/>
                </a:lnTo>
                <a:lnTo>
                  <a:pt x="82" y="262"/>
                </a:lnTo>
                <a:lnTo>
                  <a:pt x="82" y="265"/>
                </a:lnTo>
                <a:lnTo>
                  <a:pt x="83" y="269"/>
                </a:lnTo>
                <a:lnTo>
                  <a:pt x="84" y="273"/>
                </a:lnTo>
                <a:lnTo>
                  <a:pt x="85" y="277"/>
                </a:lnTo>
                <a:lnTo>
                  <a:pt x="86" y="282"/>
                </a:lnTo>
                <a:lnTo>
                  <a:pt x="88" y="287"/>
                </a:lnTo>
                <a:lnTo>
                  <a:pt x="88" y="291"/>
                </a:lnTo>
                <a:lnTo>
                  <a:pt x="88" y="295"/>
                </a:lnTo>
                <a:lnTo>
                  <a:pt x="87" y="299"/>
                </a:lnTo>
                <a:lnTo>
                  <a:pt x="85" y="304"/>
                </a:lnTo>
                <a:lnTo>
                  <a:pt x="80" y="307"/>
                </a:lnTo>
                <a:lnTo>
                  <a:pt x="75" y="311"/>
                </a:lnTo>
                <a:lnTo>
                  <a:pt x="67" y="314"/>
                </a:lnTo>
                <a:lnTo>
                  <a:pt x="57" y="316"/>
                </a:lnTo>
                <a:lnTo>
                  <a:pt x="48" y="319"/>
                </a:lnTo>
                <a:lnTo>
                  <a:pt x="41" y="321"/>
                </a:lnTo>
                <a:lnTo>
                  <a:pt x="35" y="324"/>
                </a:lnTo>
                <a:lnTo>
                  <a:pt x="30" y="326"/>
                </a:lnTo>
                <a:lnTo>
                  <a:pt x="27" y="329"/>
                </a:lnTo>
                <a:lnTo>
                  <a:pt x="24" y="332"/>
                </a:lnTo>
                <a:lnTo>
                  <a:pt x="23" y="334"/>
                </a:lnTo>
                <a:lnTo>
                  <a:pt x="23" y="337"/>
                </a:lnTo>
                <a:lnTo>
                  <a:pt x="24" y="341"/>
                </a:lnTo>
                <a:lnTo>
                  <a:pt x="25" y="344"/>
                </a:lnTo>
                <a:lnTo>
                  <a:pt x="27" y="348"/>
                </a:lnTo>
                <a:lnTo>
                  <a:pt x="30" y="351"/>
                </a:lnTo>
                <a:lnTo>
                  <a:pt x="33" y="356"/>
                </a:lnTo>
                <a:lnTo>
                  <a:pt x="37" y="359"/>
                </a:lnTo>
                <a:lnTo>
                  <a:pt x="40" y="364"/>
                </a:lnTo>
                <a:lnTo>
                  <a:pt x="44" y="369"/>
                </a:lnTo>
                <a:lnTo>
                  <a:pt x="50" y="373"/>
                </a:lnTo>
                <a:lnTo>
                  <a:pt x="56" y="377"/>
                </a:lnTo>
                <a:lnTo>
                  <a:pt x="63" y="381"/>
                </a:lnTo>
                <a:lnTo>
                  <a:pt x="71" y="384"/>
                </a:lnTo>
                <a:lnTo>
                  <a:pt x="80" y="387"/>
                </a:lnTo>
                <a:lnTo>
                  <a:pt x="89" y="389"/>
                </a:lnTo>
                <a:lnTo>
                  <a:pt x="97" y="391"/>
                </a:lnTo>
                <a:lnTo>
                  <a:pt x="106" y="392"/>
                </a:lnTo>
                <a:lnTo>
                  <a:pt x="114" y="392"/>
                </a:lnTo>
                <a:lnTo>
                  <a:pt x="122" y="391"/>
                </a:lnTo>
                <a:lnTo>
                  <a:pt x="129" y="389"/>
                </a:lnTo>
                <a:lnTo>
                  <a:pt x="134" y="387"/>
                </a:lnTo>
                <a:lnTo>
                  <a:pt x="139" y="383"/>
                </a:lnTo>
                <a:lnTo>
                  <a:pt x="142" y="377"/>
                </a:lnTo>
                <a:lnTo>
                  <a:pt x="144" y="371"/>
                </a:lnTo>
                <a:lnTo>
                  <a:pt x="144" y="365"/>
                </a:lnTo>
                <a:lnTo>
                  <a:pt x="143" y="360"/>
                </a:lnTo>
                <a:lnTo>
                  <a:pt x="142" y="357"/>
                </a:lnTo>
                <a:lnTo>
                  <a:pt x="141" y="354"/>
                </a:lnTo>
                <a:lnTo>
                  <a:pt x="139" y="352"/>
                </a:lnTo>
                <a:lnTo>
                  <a:pt x="138" y="350"/>
                </a:lnTo>
                <a:lnTo>
                  <a:pt x="136" y="349"/>
                </a:lnTo>
                <a:lnTo>
                  <a:pt x="134" y="348"/>
                </a:lnTo>
                <a:lnTo>
                  <a:pt x="133" y="347"/>
                </a:lnTo>
                <a:lnTo>
                  <a:pt x="131" y="346"/>
                </a:lnTo>
                <a:lnTo>
                  <a:pt x="127" y="345"/>
                </a:lnTo>
                <a:lnTo>
                  <a:pt x="125" y="345"/>
                </a:lnTo>
                <a:lnTo>
                  <a:pt x="124" y="344"/>
                </a:lnTo>
                <a:lnTo>
                  <a:pt x="122" y="343"/>
                </a:lnTo>
                <a:lnTo>
                  <a:pt x="121" y="341"/>
                </a:lnTo>
                <a:lnTo>
                  <a:pt x="114" y="332"/>
                </a:lnTo>
                <a:lnTo>
                  <a:pt x="109" y="325"/>
                </a:lnTo>
                <a:lnTo>
                  <a:pt x="107" y="318"/>
                </a:lnTo>
                <a:lnTo>
                  <a:pt x="106" y="313"/>
                </a:lnTo>
                <a:lnTo>
                  <a:pt x="106" y="309"/>
                </a:lnTo>
                <a:lnTo>
                  <a:pt x="108" y="306"/>
                </a:lnTo>
                <a:lnTo>
                  <a:pt x="110" y="303"/>
                </a:lnTo>
                <a:lnTo>
                  <a:pt x="114" y="301"/>
                </a:lnTo>
                <a:lnTo>
                  <a:pt x="118" y="300"/>
                </a:lnTo>
                <a:lnTo>
                  <a:pt x="123" y="300"/>
                </a:lnTo>
                <a:lnTo>
                  <a:pt x="127" y="299"/>
                </a:lnTo>
                <a:lnTo>
                  <a:pt x="132" y="299"/>
                </a:lnTo>
                <a:lnTo>
                  <a:pt x="136" y="299"/>
                </a:lnTo>
                <a:lnTo>
                  <a:pt x="140" y="300"/>
                </a:lnTo>
                <a:lnTo>
                  <a:pt x="144" y="300"/>
                </a:lnTo>
                <a:lnTo>
                  <a:pt x="147" y="300"/>
                </a:lnTo>
                <a:lnTo>
                  <a:pt x="150" y="300"/>
                </a:lnTo>
                <a:lnTo>
                  <a:pt x="152" y="300"/>
                </a:lnTo>
                <a:lnTo>
                  <a:pt x="155" y="301"/>
                </a:lnTo>
                <a:lnTo>
                  <a:pt x="161" y="302"/>
                </a:lnTo>
                <a:lnTo>
                  <a:pt x="164" y="302"/>
                </a:lnTo>
                <a:lnTo>
                  <a:pt x="166" y="302"/>
                </a:lnTo>
                <a:lnTo>
                  <a:pt x="169" y="302"/>
                </a:lnTo>
                <a:lnTo>
                  <a:pt x="171" y="301"/>
                </a:lnTo>
                <a:lnTo>
                  <a:pt x="172" y="300"/>
                </a:lnTo>
                <a:lnTo>
                  <a:pt x="173" y="299"/>
                </a:lnTo>
                <a:lnTo>
                  <a:pt x="174" y="297"/>
                </a:lnTo>
                <a:lnTo>
                  <a:pt x="175" y="295"/>
                </a:lnTo>
                <a:lnTo>
                  <a:pt x="175" y="293"/>
                </a:lnTo>
                <a:lnTo>
                  <a:pt x="174" y="289"/>
                </a:lnTo>
                <a:lnTo>
                  <a:pt x="174" y="284"/>
                </a:lnTo>
                <a:lnTo>
                  <a:pt x="173" y="279"/>
                </a:lnTo>
                <a:lnTo>
                  <a:pt x="172" y="275"/>
                </a:lnTo>
                <a:lnTo>
                  <a:pt x="170" y="271"/>
                </a:lnTo>
                <a:lnTo>
                  <a:pt x="168" y="268"/>
                </a:lnTo>
                <a:lnTo>
                  <a:pt x="165" y="265"/>
                </a:lnTo>
                <a:lnTo>
                  <a:pt x="162" y="263"/>
                </a:lnTo>
                <a:lnTo>
                  <a:pt x="159" y="261"/>
                </a:lnTo>
                <a:lnTo>
                  <a:pt x="155" y="259"/>
                </a:lnTo>
                <a:lnTo>
                  <a:pt x="152" y="258"/>
                </a:lnTo>
                <a:lnTo>
                  <a:pt x="148" y="257"/>
                </a:lnTo>
                <a:lnTo>
                  <a:pt x="145" y="256"/>
                </a:lnTo>
                <a:lnTo>
                  <a:pt x="142" y="255"/>
                </a:lnTo>
                <a:lnTo>
                  <a:pt x="139" y="255"/>
                </a:lnTo>
                <a:lnTo>
                  <a:pt x="137" y="254"/>
                </a:lnTo>
                <a:lnTo>
                  <a:pt x="135" y="254"/>
                </a:lnTo>
                <a:lnTo>
                  <a:pt x="134" y="253"/>
                </a:lnTo>
                <a:lnTo>
                  <a:pt x="132" y="252"/>
                </a:lnTo>
                <a:lnTo>
                  <a:pt x="131" y="250"/>
                </a:lnTo>
                <a:lnTo>
                  <a:pt x="129" y="248"/>
                </a:lnTo>
                <a:lnTo>
                  <a:pt x="129" y="246"/>
                </a:lnTo>
                <a:lnTo>
                  <a:pt x="129" y="243"/>
                </a:lnTo>
                <a:lnTo>
                  <a:pt x="129" y="240"/>
                </a:lnTo>
                <a:lnTo>
                  <a:pt x="129" y="236"/>
                </a:lnTo>
                <a:lnTo>
                  <a:pt x="130" y="231"/>
                </a:lnTo>
                <a:lnTo>
                  <a:pt x="130" y="227"/>
                </a:lnTo>
                <a:lnTo>
                  <a:pt x="131" y="221"/>
                </a:lnTo>
                <a:lnTo>
                  <a:pt x="131" y="213"/>
                </a:lnTo>
                <a:lnTo>
                  <a:pt x="131" y="205"/>
                </a:lnTo>
                <a:lnTo>
                  <a:pt x="131" y="196"/>
                </a:lnTo>
                <a:lnTo>
                  <a:pt x="130" y="186"/>
                </a:lnTo>
                <a:lnTo>
                  <a:pt x="129" y="174"/>
                </a:lnTo>
                <a:lnTo>
                  <a:pt x="128" y="162"/>
                </a:lnTo>
                <a:lnTo>
                  <a:pt x="127" y="157"/>
                </a:lnTo>
                <a:lnTo>
                  <a:pt x="127" y="154"/>
                </a:lnTo>
                <a:lnTo>
                  <a:pt x="128" y="151"/>
                </a:lnTo>
                <a:lnTo>
                  <a:pt x="129" y="150"/>
                </a:lnTo>
                <a:lnTo>
                  <a:pt x="131" y="150"/>
                </a:lnTo>
                <a:lnTo>
                  <a:pt x="132" y="150"/>
                </a:lnTo>
                <a:lnTo>
                  <a:pt x="134" y="151"/>
                </a:lnTo>
                <a:lnTo>
                  <a:pt x="135" y="153"/>
                </a:lnTo>
                <a:lnTo>
                  <a:pt x="138" y="155"/>
                </a:lnTo>
                <a:lnTo>
                  <a:pt x="140" y="158"/>
                </a:lnTo>
                <a:lnTo>
                  <a:pt x="142" y="160"/>
                </a:lnTo>
                <a:lnTo>
                  <a:pt x="143" y="162"/>
                </a:lnTo>
                <a:lnTo>
                  <a:pt x="145" y="164"/>
                </a:lnTo>
                <a:lnTo>
                  <a:pt x="146" y="166"/>
                </a:lnTo>
                <a:lnTo>
                  <a:pt x="147" y="167"/>
                </a:lnTo>
                <a:lnTo>
                  <a:pt x="147" y="168"/>
                </a:lnTo>
                <a:lnTo>
                  <a:pt x="147" y="169"/>
                </a:lnTo>
                <a:lnTo>
                  <a:pt x="147" y="171"/>
                </a:lnTo>
                <a:lnTo>
                  <a:pt x="146" y="173"/>
                </a:lnTo>
                <a:lnTo>
                  <a:pt x="146" y="176"/>
                </a:lnTo>
                <a:lnTo>
                  <a:pt x="146" y="180"/>
                </a:lnTo>
                <a:lnTo>
                  <a:pt x="146" y="183"/>
                </a:lnTo>
                <a:lnTo>
                  <a:pt x="145" y="187"/>
                </a:lnTo>
                <a:lnTo>
                  <a:pt x="145" y="191"/>
                </a:lnTo>
                <a:lnTo>
                  <a:pt x="145" y="194"/>
                </a:lnTo>
                <a:lnTo>
                  <a:pt x="146" y="198"/>
                </a:lnTo>
                <a:lnTo>
                  <a:pt x="146" y="202"/>
                </a:lnTo>
                <a:lnTo>
                  <a:pt x="147" y="205"/>
                </a:lnTo>
                <a:lnTo>
                  <a:pt x="148" y="208"/>
                </a:lnTo>
                <a:lnTo>
                  <a:pt x="150" y="210"/>
                </a:lnTo>
                <a:lnTo>
                  <a:pt x="152" y="212"/>
                </a:lnTo>
                <a:lnTo>
                  <a:pt x="154" y="213"/>
                </a:lnTo>
                <a:lnTo>
                  <a:pt x="157" y="214"/>
                </a:lnTo>
                <a:lnTo>
                  <a:pt x="161" y="215"/>
                </a:lnTo>
                <a:lnTo>
                  <a:pt x="165" y="216"/>
                </a:lnTo>
                <a:lnTo>
                  <a:pt x="169" y="217"/>
                </a:lnTo>
                <a:lnTo>
                  <a:pt x="174" y="218"/>
                </a:lnTo>
                <a:lnTo>
                  <a:pt x="179" y="219"/>
                </a:lnTo>
                <a:lnTo>
                  <a:pt x="184" y="219"/>
                </a:lnTo>
                <a:lnTo>
                  <a:pt x="190" y="219"/>
                </a:lnTo>
                <a:lnTo>
                  <a:pt x="195" y="219"/>
                </a:lnTo>
                <a:lnTo>
                  <a:pt x="200" y="219"/>
                </a:lnTo>
                <a:lnTo>
                  <a:pt x="205" y="219"/>
                </a:lnTo>
                <a:lnTo>
                  <a:pt x="210" y="218"/>
                </a:lnTo>
                <a:lnTo>
                  <a:pt x="213" y="217"/>
                </a:lnTo>
                <a:lnTo>
                  <a:pt x="216" y="216"/>
                </a:lnTo>
                <a:lnTo>
                  <a:pt x="219" y="215"/>
                </a:lnTo>
                <a:lnTo>
                  <a:pt x="220" y="213"/>
                </a:lnTo>
                <a:lnTo>
                  <a:pt x="222" y="211"/>
                </a:lnTo>
                <a:lnTo>
                  <a:pt x="223" y="209"/>
                </a:lnTo>
                <a:lnTo>
                  <a:pt x="225" y="206"/>
                </a:lnTo>
                <a:lnTo>
                  <a:pt x="226" y="203"/>
                </a:lnTo>
                <a:lnTo>
                  <a:pt x="227" y="201"/>
                </a:lnTo>
                <a:lnTo>
                  <a:pt x="228" y="198"/>
                </a:lnTo>
                <a:lnTo>
                  <a:pt x="229" y="194"/>
                </a:lnTo>
                <a:lnTo>
                  <a:pt x="230" y="191"/>
                </a:lnTo>
                <a:lnTo>
                  <a:pt x="230" y="188"/>
                </a:lnTo>
                <a:lnTo>
                  <a:pt x="230" y="184"/>
                </a:lnTo>
                <a:lnTo>
                  <a:pt x="229" y="181"/>
                </a:lnTo>
                <a:lnTo>
                  <a:pt x="227" y="177"/>
                </a:lnTo>
                <a:lnTo>
                  <a:pt x="225" y="173"/>
                </a:lnTo>
                <a:lnTo>
                  <a:pt x="222" y="169"/>
                </a:lnTo>
                <a:lnTo>
                  <a:pt x="218" y="165"/>
                </a:lnTo>
                <a:lnTo>
                  <a:pt x="214" y="162"/>
                </a:lnTo>
                <a:lnTo>
                  <a:pt x="210" y="159"/>
                </a:lnTo>
                <a:lnTo>
                  <a:pt x="205" y="157"/>
                </a:lnTo>
                <a:lnTo>
                  <a:pt x="201" y="155"/>
                </a:lnTo>
                <a:lnTo>
                  <a:pt x="197" y="153"/>
                </a:lnTo>
                <a:lnTo>
                  <a:pt x="193" y="151"/>
                </a:lnTo>
                <a:lnTo>
                  <a:pt x="190" y="150"/>
                </a:lnTo>
                <a:lnTo>
                  <a:pt x="187" y="149"/>
                </a:lnTo>
                <a:lnTo>
                  <a:pt x="184" y="148"/>
                </a:lnTo>
                <a:lnTo>
                  <a:pt x="182" y="147"/>
                </a:lnTo>
                <a:lnTo>
                  <a:pt x="179" y="147"/>
                </a:lnTo>
                <a:lnTo>
                  <a:pt x="177" y="147"/>
                </a:lnTo>
                <a:lnTo>
                  <a:pt x="175" y="147"/>
                </a:lnTo>
                <a:lnTo>
                  <a:pt x="173" y="147"/>
                </a:lnTo>
                <a:lnTo>
                  <a:pt x="172" y="148"/>
                </a:lnTo>
                <a:lnTo>
                  <a:pt x="170" y="148"/>
                </a:lnTo>
                <a:lnTo>
                  <a:pt x="168" y="149"/>
                </a:lnTo>
                <a:lnTo>
                  <a:pt x="165" y="149"/>
                </a:lnTo>
                <a:lnTo>
                  <a:pt x="163" y="148"/>
                </a:lnTo>
                <a:lnTo>
                  <a:pt x="162" y="145"/>
                </a:lnTo>
                <a:lnTo>
                  <a:pt x="161" y="142"/>
                </a:lnTo>
                <a:lnTo>
                  <a:pt x="160" y="138"/>
                </a:lnTo>
                <a:lnTo>
                  <a:pt x="160" y="134"/>
                </a:lnTo>
                <a:lnTo>
                  <a:pt x="160" y="129"/>
                </a:lnTo>
                <a:lnTo>
                  <a:pt x="160" y="123"/>
                </a:lnTo>
                <a:lnTo>
                  <a:pt x="161" y="117"/>
                </a:lnTo>
                <a:lnTo>
                  <a:pt x="162" y="111"/>
                </a:lnTo>
                <a:lnTo>
                  <a:pt x="163" y="105"/>
                </a:lnTo>
                <a:lnTo>
                  <a:pt x="164" y="99"/>
                </a:lnTo>
                <a:lnTo>
                  <a:pt x="166" y="94"/>
                </a:lnTo>
                <a:lnTo>
                  <a:pt x="167" y="88"/>
                </a:lnTo>
                <a:lnTo>
                  <a:pt x="169" y="83"/>
                </a:lnTo>
                <a:lnTo>
                  <a:pt x="171" y="78"/>
                </a:lnTo>
                <a:lnTo>
                  <a:pt x="173" y="73"/>
                </a:lnTo>
                <a:lnTo>
                  <a:pt x="174" y="68"/>
                </a:lnTo>
                <a:lnTo>
                  <a:pt x="175" y="63"/>
                </a:lnTo>
                <a:lnTo>
                  <a:pt x="176" y="56"/>
                </a:lnTo>
                <a:lnTo>
                  <a:pt x="176" y="50"/>
                </a:lnTo>
                <a:lnTo>
                  <a:pt x="177" y="43"/>
                </a:lnTo>
                <a:lnTo>
                  <a:pt x="176" y="36"/>
                </a:lnTo>
                <a:lnTo>
                  <a:pt x="176" y="30"/>
                </a:lnTo>
                <a:lnTo>
                  <a:pt x="174" y="24"/>
                </a:lnTo>
                <a:lnTo>
                  <a:pt x="173" y="18"/>
                </a:lnTo>
                <a:lnTo>
                  <a:pt x="170" y="13"/>
                </a:lnTo>
                <a:lnTo>
                  <a:pt x="167" y="8"/>
                </a:lnTo>
                <a:lnTo>
                  <a:pt x="162" y="4"/>
                </a:lnTo>
                <a:lnTo>
                  <a:pt x="157" y="2"/>
                </a:lnTo>
                <a:lnTo>
                  <a:pt x="151" y="0"/>
                </a:lnTo>
                <a:lnTo>
                  <a:pt x="144" y="0"/>
                </a:lnTo>
                <a:lnTo>
                  <a:pt x="137" y="1"/>
                </a:lnTo>
                <a:lnTo>
                  <a:pt x="133" y="1"/>
                </a:lnTo>
                <a:lnTo>
                  <a:pt x="128" y="2"/>
                </a:lnTo>
                <a:lnTo>
                  <a:pt x="125" y="2"/>
                </a:lnTo>
                <a:lnTo>
                  <a:pt x="122" y="3"/>
                </a:lnTo>
                <a:lnTo>
                  <a:pt x="120" y="4"/>
                </a:lnTo>
                <a:lnTo>
                  <a:pt x="119" y="4"/>
                </a:lnTo>
                <a:lnTo>
                  <a:pt x="118" y="5"/>
                </a:lnTo>
                <a:lnTo>
                  <a:pt x="118" y="6"/>
                </a:lnTo>
                <a:lnTo>
                  <a:pt x="119" y="6"/>
                </a:lnTo>
                <a:lnTo>
                  <a:pt x="120" y="6"/>
                </a:lnTo>
                <a:lnTo>
                  <a:pt x="120" y="7"/>
                </a:lnTo>
                <a:lnTo>
                  <a:pt x="121" y="7"/>
                </a:lnTo>
              </a:path>
            </a:pathLst>
          </a:custGeom>
          <a:solidFill>
            <a:srgbClr val="CB98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9" name="Freeform 85">
            <a:extLst>
              <a:ext uri="{FF2B5EF4-FFF2-40B4-BE49-F238E27FC236}">
                <a16:creationId xmlns:a16="http://schemas.microsoft.com/office/drawing/2014/main" id="{FFCF8F49-9D12-1849-8EC9-10D0DB1C02F2}"/>
              </a:ext>
            </a:extLst>
          </p:cNvPr>
          <p:cNvSpPr>
            <a:spLocks/>
          </p:cNvSpPr>
          <p:nvPr/>
        </p:nvSpPr>
        <p:spPr bwMode="auto">
          <a:xfrm>
            <a:off x="7894639" y="4078289"/>
            <a:ext cx="498475" cy="231775"/>
          </a:xfrm>
          <a:custGeom>
            <a:avLst/>
            <a:gdLst>
              <a:gd name="T0" fmla="*/ 310 w 314"/>
              <a:gd name="T1" fmla="*/ 140 h 146"/>
              <a:gd name="T2" fmla="*/ 303 w 314"/>
              <a:gd name="T3" fmla="*/ 130 h 146"/>
              <a:gd name="T4" fmla="*/ 293 w 314"/>
              <a:gd name="T5" fmla="*/ 119 h 146"/>
              <a:gd name="T6" fmla="*/ 282 w 314"/>
              <a:gd name="T7" fmla="*/ 109 h 146"/>
              <a:gd name="T8" fmla="*/ 270 w 314"/>
              <a:gd name="T9" fmla="*/ 99 h 146"/>
              <a:gd name="T10" fmla="*/ 257 w 314"/>
              <a:gd name="T11" fmla="*/ 90 h 146"/>
              <a:gd name="T12" fmla="*/ 244 w 314"/>
              <a:gd name="T13" fmla="*/ 82 h 146"/>
              <a:gd name="T14" fmla="*/ 234 w 314"/>
              <a:gd name="T15" fmla="*/ 75 h 146"/>
              <a:gd name="T16" fmla="*/ 224 w 314"/>
              <a:gd name="T17" fmla="*/ 69 h 146"/>
              <a:gd name="T18" fmla="*/ 216 w 314"/>
              <a:gd name="T19" fmla="*/ 63 h 146"/>
              <a:gd name="T20" fmla="*/ 209 w 314"/>
              <a:gd name="T21" fmla="*/ 58 h 146"/>
              <a:gd name="T22" fmla="*/ 203 w 314"/>
              <a:gd name="T23" fmla="*/ 53 h 146"/>
              <a:gd name="T24" fmla="*/ 197 w 314"/>
              <a:gd name="T25" fmla="*/ 49 h 146"/>
              <a:gd name="T26" fmla="*/ 191 w 314"/>
              <a:gd name="T27" fmla="*/ 48 h 146"/>
              <a:gd name="T28" fmla="*/ 184 w 314"/>
              <a:gd name="T29" fmla="*/ 49 h 146"/>
              <a:gd name="T30" fmla="*/ 177 w 314"/>
              <a:gd name="T31" fmla="*/ 53 h 146"/>
              <a:gd name="T32" fmla="*/ 166 w 314"/>
              <a:gd name="T33" fmla="*/ 60 h 146"/>
              <a:gd name="T34" fmla="*/ 151 w 314"/>
              <a:gd name="T35" fmla="*/ 71 h 146"/>
              <a:gd name="T36" fmla="*/ 132 w 314"/>
              <a:gd name="T37" fmla="*/ 83 h 146"/>
              <a:gd name="T38" fmla="*/ 111 w 314"/>
              <a:gd name="T39" fmla="*/ 95 h 146"/>
              <a:gd name="T40" fmla="*/ 87 w 314"/>
              <a:gd name="T41" fmla="*/ 108 h 146"/>
              <a:gd name="T42" fmla="*/ 64 w 314"/>
              <a:gd name="T43" fmla="*/ 117 h 146"/>
              <a:gd name="T44" fmla="*/ 39 w 314"/>
              <a:gd name="T45" fmla="*/ 124 h 146"/>
              <a:gd name="T46" fmla="*/ 17 w 314"/>
              <a:gd name="T47" fmla="*/ 126 h 146"/>
              <a:gd name="T48" fmla="*/ 1 w 314"/>
              <a:gd name="T49" fmla="*/ 122 h 146"/>
              <a:gd name="T50" fmla="*/ 5 w 314"/>
              <a:gd name="T51" fmla="*/ 109 h 146"/>
              <a:gd name="T52" fmla="*/ 28 w 314"/>
              <a:gd name="T53" fmla="*/ 92 h 146"/>
              <a:gd name="T54" fmla="*/ 63 w 314"/>
              <a:gd name="T55" fmla="*/ 70 h 146"/>
              <a:gd name="T56" fmla="*/ 104 w 314"/>
              <a:gd name="T57" fmla="*/ 48 h 146"/>
              <a:gd name="T58" fmla="*/ 146 w 314"/>
              <a:gd name="T59" fmla="*/ 27 h 146"/>
              <a:gd name="T60" fmla="*/ 183 w 314"/>
              <a:gd name="T61" fmla="*/ 11 h 146"/>
              <a:gd name="T62" fmla="*/ 208 w 314"/>
              <a:gd name="T63" fmla="*/ 1 h 146"/>
              <a:gd name="T64" fmla="*/ 220 w 314"/>
              <a:gd name="T65" fmla="*/ 1 h 146"/>
              <a:gd name="T66" fmla="*/ 232 w 314"/>
              <a:gd name="T67" fmla="*/ 7 h 146"/>
              <a:gd name="T68" fmla="*/ 245 w 314"/>
              <a:gd name="T69" fmla="*/ 18 h 146"/>
              <a:gd name="T70" fmla="*/ 259 w 314"/>
              <a:gd name="T71" fmla="*/ 34 h 146"/>
              <a:gd name="T72" fmla="*/ 274 w 314"/>
              <a:gd name="T73" fmla="*/ 53 h 146"/>
              <a:gd name="T74" fmla="*/ 287 w 314"/>
              <a:gd name="T75" fmla="*/ 77 h 146"/>
              <a:gd name="T76" fmla="*/ 299 w 314"/>
              <a:gd name="T77" fmla="*/ 102 h 146"/>
              <a:gd name="T78" fmla="*/ 309 w 314"/>
              <a:gd name="T79"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4" h="146">
                <a:moveTo>
                  <a:pt x="313" y="145"/>
                </a:moveTo>
                <a:lnTo>
                  <a:pt x="310" y="140"/>
                </a:lnTo>
                <a:lnTo>
                  <a:pt x="307" y="134"/>
                </a:lnTo>
                <a:lnTo>
                  <a:pt x="303" y="130"/>
                </a:lnTo>
                <a:lnTo>
                  <a:pt x="298" y="124"/>
                </a:lnTo>
                <a:lnTo>
                  <a:pt x="293" y="119"/>
                </a:lnTo>
                <a:lnTo>
                  <a:pt x="287" y="114"/>
                </a:lnTo>
                <a:lnTo>
                  <a:pt x="282" y="109"/>
                </a:lnTo>
                <a:lnTo>
                  <a:pt x="276" y="104"/>
                </a:lnTo>
                <a:lnTo>
                  <a:pt x="270" y="99"/>
                </a:lnTo>
                <a:lnTo>
                  <a:pt x="263" y="94"/>
                </a:lnTo>
                <a:lnTo>
                  <a:pt x="257" y="90"/>
                </a:lnTo>
                <a:lnTo>
                  <a:pt x="250" y="85"/>
                </a:lnTo>
                <a:lnTo>
                  <a:pt x="244" y="82"/>
                </a:lnTo>
                <a:lnTo>
                  <a:pt x="238" y="79"/>
                </a:lnTo>
                <a:lnTo>
                  <a:pt x="234" y="75"/>
                </a:lnTo>
                <a:lnTo>
                  <a:pt x="229" y="72"/>
                </a:lnTo>
                <a:lnTo>
                  <a:pt x="224" y="69"/>
                </a:lnTo>
                <a:lnTo>
                  <a:pt x="220" y="66"/>
                </a:lnTo>
                <a:lnTo>
                  <a:pt x="216" y="63"/>
                </a:lnTo>
                <a:lnTo>
                  <a:pt x="212" y="60"/>
                </a:lnTo>
                <a:lnTo>
                  <a:pt x="209" y="58"/>
                </a:lnTo>
                <a:lnTo>
                  <a:pt x="206" y="55"/>
                </a:lnTo>
                <a:lnTo>
                  <a:pt x="203" y="53"/>
                </a:lnTo>
                <a:lnTo>
                  <a:pt x="200" y="51"/>
                </a:lnTo>
                <a:lnTo>
                  <a:pt x="197" y="49"/>
                </a:lnTo>
                <a:lnTo>
                  <a:pt x="194" y="48"/>
                </a:lnTo>
                <a:lnTo>
                  <a:pt x="191" y="48"/>
                </a:lnTo>
                <a:lnTo>
                  <a:pt x="188" y="48"/>
                </a:lnTo>
                <a:lnTo>
                  <a:pt x="184" y="49"/>
                </a:lnTo>
                <a:lnTo>
                  <a:pt x="181" y="50"/>
                </a:lnTo>
                <a:lnTo>
                  <a:pt x="177" y="53"/>
                </a:lnTo>
                <a:lnTo>
                  <a:pt x="172" y="56"/>
                </a:lnTo>
                <a:lnTo>
                  <a:pt x="166" y="60"/>
                </a:lnTo>
                <a:lnTo>
                  <a:pt x="159" y="65"/>
                </a:lnTo>
                <a:lnTo>
                  <a:pt x="151" y="71"/>
                </a:lnTo>
                <a:lnTo>
                  <a:pt x="142" y="77"/>
                </a:lnTo>
                <a:lnTo>
                  <a:pt x="132" y="83"/>
                </a:lnTo>
                <a:lnTo>
                  <a:pt x="122" y="89"/>
                </a:lnTo>
                <a:lnTo>
                  <a:pt x="111" y="95"/>
                </a:lnTo>
                <a:lnTo>
                  <a:pt x="99" y="102"/>
                </a:lnTo>
                <a:lnTo>
                  <a:pt x="87" y="108"/>
                </a:lnTo>
                <a:lnTo>
                  <a:pt x="76" y="112"/>
                </a:lnTo>
                <a:lnTo>
                  <a:pt x="64" y="117"/>
                </a:lnTo>
                <a:lnTo>
                  <a:pt x="51" y="121"/>
                </a:lnTo>
                <a:lnTo>
                  <a:pt x="39" y="124"/>
                </a:lnTo>
                <a:lnTo>
                  <a:pt x="28" y="126"/>
                </a:lnTo>
                <a:lnTo>
                  <a:pt x="17" y="126"/>
                </a:lnTo>
                <a:lnTo>
                  <a:pt x="7" y="125"/>
                </a:lnTo>
                <a:lnTo>
                  <a:pt x="1" y="122"/>
                </a:lnTo>
                <a:lnTo>
                  <a:pt x="0" y="117"/>
                </a:lnTo>
                <a:lnTo>
                  <a:pt x="5" y="109"/>
                </a:lnTo>
                <a:lnTo>
                  <a:pt x="15" y="102"/>
                </a:lnTo>
                <a:lnTo>
                  <a:pt x="28" y="92"/>
                </a:lnTo>
                <a:lnTo>
                  <a:pt x="44" y="82"/>
                </a:lnTo>
                <a:lnTo>
                  <a:pt x="63" y="70"/>
                </a:lnTo>
                <a:lnTo>
                  <a:pt x="83" y="59"/>
                </a:lnTo>
                <a:lnTo>
                  <a:pt x="104" y="48"/>
                </a:lnTo>
                <a:lnTo>
                  <a:pt x="126" y="37"/>
                </a:lnTo>
                <a:lnTo>
                  <a:pt x="146" y="27"/>
                </a:lnTo>
                <a:lnTo>
                  <a:pt x="166" y="18"/>
                </a:lnTo>
                <a:lnTo>
                  <a:pt x="183" y="11"/>
                </a:lnTo>
                <a:lnTo>
                  <a:pt x="197" y="5"/>
                </a:lnTo>
                <a:lnTo>
                  <a:pt x="208" y="1"/>
                </a:lnTo>
                <a:lnTo>
                  <a:pt x="215" y="0"/>
                </a:lnTo>
                <a:lnTo>
                  <a:pt x="220" y="1"/>
                </a:lnTo>
                <a:lnTo>
                  <a:pt x="226" y="3"/>
                </a:lnTo>
                <a:lnTo>
                  <a:pt x="232" y="7"/>
                </a:lnTo>
                <a:lnTo>
                  <a:pt x="238" y="12"/>
                </a:lnTo>
                <a:lnTo>
                  <a:pt x="245" y="18"/>
                </a:lnTo>
                <a:lnTo>
                  <a:pt x="252" y="25"/>
                </a:lnTo>
                <a:lnTo>
                  <a:pt x="259" y="34"/>
                </a:lnTo>
                <a:lnTo>
                  <a:pt x="267" y="43"/>
                </a:lnTo>
                <a:lnTo>
                  <a:pt x="274" y="53"/>
                </a:lnTo>
                <a:lnTo>
                  <a:pt x="281" y="64"/>
                </a:lnTo>
                <a:lnTo>
                  <a:pt x="287" y="77"/>
                </a:lnTo>
                <a:lnTo>
                  <a:pt x="293" y="89"/>
                </a:lnTo>
                <a:lnTo>
                  <a:pt x="299" y="102"/>
                </a:lnTo>
                <a:lnTo>
                  <a:pt x="305" y="116"/>
                </a:lnTo>
                <a:lnTo>
                  <a:pt x="309" y="131"/>
                </a:lnTo>
                <a:lnTo>
                  <a:pt x="313" y="14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0" name="Freeform 86">
            <a:extLst>
              <a:ext uri="{FF2B5EF4-FFF2-40B4-BE49-F238E27FC236}">
                <a16:creationId xmlns:a16="http://schemas.microsoft.com/office/drawing/2014/main" id="{FAE11125-8430-F34E-9533-49CCFD704E7D}"/>
              </a:ext>
            </a:extLst>
          </p:cNvPr>
          <p:cNvSpPr>
            <a:spLocks/>
          </p:cNvSpPr>
          <p:nvPr/>
        </p:nvSpPr>
        <p:spPr bwMode="auto">
          <a:xfrm>
            <a:off x="8181976" y="4573588"/>
            <a:ext cx="47625" cy="11112"/>
          </a:xfrm>
          <a:custGeom>
            <a:avLst/>
            <a:gdLst>
              <a:gd name="T0" fmla="*/ 29 w 30"/>
              <a:gd name="T1" fmla="*/ 2 h 7"/>
              <a:gd name="T2" fmla="*/ 29 w 30"/>
              <a:gd name="T3" fmla="*/ 1 h 7"/>
              <a:gd name="T4" fmla="*/ 29 w 30"/>
              <a:gd name="T5" fmla="*/ 1 h 7"/>
              <a:gd name="T6" fmla="*/ 28 w 30"/>
              <a:gd name="T7" fmla="*/ 1 h 7"/>
              <a:gd name="T8" fmla="*/ 27 w 30"/>
              <a:gd name="T9" fmla="*/ 0 h 7"/>
              <a:gd name="T10" fmla="*/ 25 w 30"/>
              <a:gd name="T11" fmla="*/ 0 h 7"/>
              <a:gd name="T12" fmla="*/ 22 w 30"/>
              <a:gd name="T13" fmla="*/ 0 h 7"/>
              <a:gd name="T14" fmla="*/ 21 w 30"/>
              <a:gd name="T15" fmla="*/ 0 h 7"/>
              <a:gd name="T16" fmla="*/ 18 w 30"/>
              <a:gd name="T17" fmla="*/ 0 h 7"/>
              <a:gd name="T18" fmla="*/ 16 w 30"/>
              <a:gd name="T19" fmla="*/ 0 h 7"/>
              <a:gd name="T20" fmla="*/ 12 w 30"/>
              <a:gd name="T21" fmla="*/ 0 h 7"/>
              <a:gd name="T22" fmla="*/ 10 w 30"/>
              <a:gd name="T23" fmla="*/ 1 h 7"/>
              <a:gd name="T24" fmla="*/ 7 w 30"/>
              <a:gd name="T25" fmla="*/ 1 h 7"/>
              <a:gd name="T26" fmla="*/ 6 w 30"/>
              <a:gd name="T27" fmla="*/ 1 h 7"/>
              <a:gd name="T28" fmla="*/ 3 w 30"/>
              <a:gd name="T29" fmla="*/ 1 h 7"/>
              <a:gd name="T30" fmla="*/ 2 w 30"/>
              <a:gd name="T31" fmla="*/ 2 h 7"/>
              <a:gd name="T32" fmla="*/ 1 w 30"/>
              <a:gd name="T33" fmla="*/ 2 h 7"/>
              <a:gd name="T34" fmla="*/ 0 w 30"/>
              <a:gd name="T35" fmla="*/ 2 h 7"/>
              <a:gd name="T36" fmla="*/ 0 w 30"/>
              <a:gd name="T37" fmla="*/ 3 h 7"/>
              <a:gd name="T38" fmla="*/ 1 w 30"/>
              <a:gd name="T39" fmla="*/ 3 h 7"/>
              <a:gd name="T40" fmla="*/ 2 w 30"/>
              <a:gd name="T41" fmla="*/ 3 h 7"/>
              <a:gd name="T42" fmla="*/ 2 w 30"/>
              <a:gd name="T43" fmla="*/ 3 h 7"/>
              <a:gd name="T44" fmla="*/ 7 w 30"/>
              <a:gd name="T45" fmla="*/ 3 h 7"/>
              <a:gd name="T46" fmla="*/ 8 w 30"/>
              <a:gd name="T47" fmla="*/ 3 h 7"/>
              <a:gd name="T48" fmla="*/ 10 w 30"/>
              <a:gd name="T49" fmla="*/ 3 h 7"/>
              <a:gd name="T50" fmla="*/ 11 w 30"/>
              <a:gd name="T51" fmla="*/ 3 h 7"/>
              <a:gd name="T52" fmla="*/ 12 w 30"/>
              <a:gd name="T53" fmla="*/ 3 h 7"/>
              <a:gd name="T54" fmla="*/ 13 w 30"/>
              <a:gd name="T55" fmla="*/ 3 h 7"/>
              <a:gd name="T56" fmla="*/ 15 w 30"/>
              <a:gd name="T57" fmla="*/ 4 h 7"/>
              <a:gd name="T58" fmla="*/ 16 w 30"/>
              <a:gd name="T59" fmla="*/ 4 h 7"/>
              <a:gd name="T60" fmla="*/ 17 w 30"/>
              <a:gd name="T61" fmla="*/ 4 h 7"/>
              <a:gd name="T62" fmla="*/ 18 w 30"/>
              <a:gd name="T63" fmla="*/ 5 h 7"/>
              <a:gd name="T64" fmla="*/ 19 w 30"/>
              <a:gd name="T65" fmla="*/ 5 h 7"/>
              <a:gd name="T66" fmla="*/ 21 w 30"/>
              <a:gd name="T67" fmla="*/ 6 h 7"/>
              <a:gd name="T68" fmla="*/ 22 w 30"/>
              <a:gd name="T69" fmla="*/ 6 h 7"/>
              <a:gd name="T70" fmla="*/ 22 w 30"/>
              <a:gd name="T71" fmla="*/ 6 h 7"/>
              <a:gd name="T72" fmla="*/ 23 w 30"/>
              <a:gd name="T73" fmla="*/ 6 h 7"/>
              <a:gd name="T74" fmla="*/ 24 w 30"/>
              <a:gd name="T75" fmla="*/ 6 h 7"/>
              <a:gd name="T76" fmla="*/ 25 w 30"/>
              <a:gd name="T77" fmla="*/ 5 h 7"/>
              <a:gd name="T78" fmla="*/ 26 w 30"/>
              <a:gd name="T79" fmla="*/ 5 h 7"/>
              <a:gd name="T80" fmla="*/ 27 w 30"/>
              <a:gd name="T81" fmla="*/ 4 h 7"/>
              <a:gd name="T82" fmla="*/ 28 w 30"/>
              <a:gd name="T83" fmla="*/ 3 h 7"/>
              <a:gd name="T84" fmla="*/ 29 w 30"/>
              <a:gd name="T8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 h="7">
                <a:moveTo>
                  <a:pt x="29" y="2"/>
                </a:moveTo>
                <a:lnTo>
                  <a:pt x="29" y="1"/>
                </a:lnTo>
                <a:lnTo>
                  <a:pt x="29" y="1"/>
                </a:lnTo>
                <a:lnTo>
                  <a:pt x="28" y="1"/>
                </a:lnTo>
                <a:lnTo>
                  <a:pt x="27" y="0"/>
                </a:lnTo>
                <a:lnTo>
                  <a:pt x="25" y="0"/>
                </a:lnTo>
                <a:lnTo>
                  <a:pt x="22" y="0"/>
                </a:lnTo>
                <a:lnTo>
                  <a:pt x="21" y="0"/>
                </a:lnTo>
                <a:lnTo>
                  <a:pt x="18" y="0"/>
                </a:lnTo>
                <a:lnTo>
                  <a:pt x="16" y="0"/>
                </a:lnTo>
                <a:lnTo>
                  <a:pt x="12" y="0"/>
                </a:lnTo>
                <a:lnTo>
                  <a:pt x="10" y="1"/>
                </a:lnTo>
                <a:lnTo>
                  <a:pt x="7" y="1"/>
                </a:lnTo>
                <a:lnTo>
                  <a:pt x="6" y="1"/>
                </a:lnTo>
                <a:lnTo>
                  <a:pt x="3" y="1"/>
                </a:lnTo>
                <a:lnTo>
                  <a:pt x="2" y="2"/>
                </a:lnTo>
                <a:lnTo>
                  <a:pt x="1" y="2"/>
                </a:lnTo>
                <a:lnTo>
                  <a:pt x="0" y="2"/>
                </a:lnTo>
                <a:lnTo>
                  <a:pt x="0" y="3"/>
                </a:lnTo>
                <a:lnTo>
                  <a:pt x="1" y="3"/>
                </a:lnTo>
                <a:lnTo>
                  <a:pt x="2" y="3"/>
                </a:lnTo>
                <a:lnTo>
                  <a:pt x="2" y="3"/>
                </a:lnTo>
                <a:lnTo>
                  <a:pt x="7" y="3"/>
                </a:lnTo>
                <a:lnTo>
                  <a:pt x="8" y="3"/>
                </a:lnTo>
                <a:lnTo>
                  <a:pt x="10" y="3"/>
                </a:lnTo>
                <a:lnTo>
                  <a:pt x="11" y="3"/>
                </a:lnTo>
                <a:lnTo>
                  <a:pt x="12" y="3"/>
                </a:lnTo>
                <a:lnTo>
                  <a:pt x="13" y="3"/>
                </a:lnTo>
                <a:lnTo>
                  <a:pt x="15" y="4"/>
                </a:lnTo>
                <a:lnTo>
                  <a:pt x="16" y="4"/>
                </a:lnTo>
                <a:lnTo>
                  <a:pt x="17" y="4"/>
                </a:lnTo>
                <a:lnTo>
                  <a:pt x="18" y="5"/>
                </a:lnTo>
                <a:lnTo>
                  <a:pt x="19" y="5"/>
                </a:lnTo>
                <a:lnTo>
                  <a:pt x="21" y="6"/>
                </a:lnTo>
                <a:lnTo>
                  <a:pt x="22" y="6"/>
                </a:lnTo>
                <a:lnTo>
                  <a:pt x="22" y="6"/>
                </a:lnTo>
                <a:lnTo>
                  <a:pt x="23" y="6"/>
                </a:lnTo>
                <a:lnTo>
                  <a:pt x="24" y="6"/>
                </a:lnTo>
                <a:lnTo>
                  <a:pt x="25" y="5"/>
                </a:lnTo>
                <a:lnTo>
                  <a:pt x="26" y="5"/>
                </a:lnTo>
                <a:lnTo>
                  <a:pt x="27" y="4"/>
                </a:lnTo>
                <a:lnTo>
                  <a:pt x="28" y="3"/>
                </a:lnTo>
                <a:lnTo>
                  <a:pt x="29" y="2"/>
                </a:lnTo>
              </a:path>
            </a:pathLst>
          </a:custGeom>
          <a:solidFill>
            <a:srgbClr val="7F331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1" name="Freeform 87">
            <a:extLst>
              <a:ext uri="{FF2B5EF4-FFF2-40B4-BE49-F238E27FC236}">
                <a16:creationId xmlns:a16="http://schemas.microsoft.com/office/drawing/2014/main" id="{C9B939E3-EEDA-1E42-8EE6-91D79A0ED2DD}"/>
              </a:ext>
            </a:extLst>
          </p:cNvPr>
          <p:cNvSpPr>
            <a:spLocks/>
          </p:cNvSpPr>
          <p:nvPr/>
        </p:nvSpPr>
        <p:spPr bwMode="auto">
          <a:xfrm>
            <a:off x="8256588" y="4586289"/>
            <a:ext cx="38100" cy="3175"/>
          </a:xfrm>
          <a:custGeom>
            <a:avLst/>
            <a:gdLst>
              <a:gd name="T0" fmla="*/ 2 w 24"/>
              <a:gd name="T1" fmla="*/ 1 h 2"/>
              <a:gd name="T2" fmla="*/ 3 w 24"/>
              <a:gd name="T3" fmla="*/ 1 h 2"/>
              <a:gd name="T4" fmla="*/ 5 w 24"/>
              <a:gd name="T5" fmla="*/ 0 h 2"/>
              <a:gd name="T6" fmla="*/ 6 w 24"/>
              <a:gd name="T7" fmla="*/ 0 h 2"/>
              <a:gd name="T8" fmla="*/ 8 w 24"/>
              <a:gd name="T9" fmla="*/ 0 h 2"/>
              <a:gd name="T10" fmla="*/ 10 w 24"/>
              <a:gd name="T11" fmla="*/ 0 h 2"/>
              <a:gd name="T12" fmla="*/ 10 w 24"/>
              <a:gd name="T13" fmla="*/ 0 h 2"/>
              <a:gd name="T14" fmla="*/ 12 w 24"/>
              <a:gd name="T15" fmla="*/ 0 h 2"/>
              <a:gd name="T16" fmla="*/ 13 w 24"/>
              <a:gd name="T17" fmla="*/ 0 h 2"/>
              <a:gd name="T18" fmla="*/ 13 w 24"/>
              <a:gd name="T19" fmla="*/ 0 h 2"/>
              <a:gd name="T20" fmla="*/ 15 w 24"/>
              <a:gd name="T21" fmla="*/ 0 h 2"/>
              <a:gd name="T22" fmla="*/ 16 w 24"/>
              <a:gd name="T23" fmla="*/ 0 h 2"/>
              <a:gd name="T24" fmla="*/ 17 w 24"/>
              <a:gd name="T25" fmla="*/ 0 h 2"/>
              <a:gd name="T26" fmla="*/ 18 w 24"/>
              <a:gd name="T27" fmla="*/ 1 h 2"/>
              <a:gd name="T28" fmla="*/ 19 w 24"/>
              <a:gd name="T29" fmla="*/ 1 h 2"/>
              <a:gd name="T30" fmla="*/ 21 w 24"/>
              <a:gd name="T31" fmla="*/ 1 h 2"/>
              <a:gd name="T32" fmla="*/ 21 w 24"/>
              <a:gd name="T33" fmla="*/ 1 h 2"/>
              <a:gd name="T34" fmla="*/ 22 w 24"/>
              <a:gd name="T35" fmla="*/ 1 h 2"/>
              <a:gd name="T36" fmla="*/ 23 w 24"/>
              <a:gd name="T37" fmla="*/ 1 h 2"/>
              <a:gd name="T38" fmla="*/ 22 w 24"/>
              <a:gd name="T39" fmla="*/ 1 h 2"/>
              <a:gd name="T40" fmla="*/ 21 w 24"/>
              <a:gd name="T41" fmla="*/ 1 h 2"/>
              <a:gd name="T42" fmla="*/ 21 w 24"/>
              <a:gd name="T43" fmla="*/ 1 h 2"/>
              <a:gd name="T44" fmla="*/ 20 w 24"/>
              <a:gd name="T45" fmla="*/ 1 h 2"/>
              <a:gd name="T46" fmla="*/ 17 w 24"/>
              <a:gd name="T47" fmla="*/ 1 h 2"/>
              <a:gd name="T48" fmla="*/ 14 w 24"/>
              <a:gd name="T49" fmla="*/ 1 h 2"/>
              <a:gd name="T50" fmla="*/ 13 w 24"/>
              <a:gd name="T51" fmla="*/ 1 h 2"/>
              <a:gd name="T52" fmla="*/ 11 w 24"/>
              <a:gd name="T53" fmla="*/ 1 h 2"/>
              <a:gd name="T54" fmla="*/ 9 w 24"/>
              <a:gd name="T55" fmla="*/ 1 h 2"/>
              <a:gd name="T56" fmla="*/ 6 w 24"/>
              <a:gd name="T57" fmla="*/ 1 h 2"/>
              <a:gd name="T58" fmla="*/ 4 w 24"/>
              <a:gd name="T59" fmla="*/ 1 h 2"/>
              <a:gd name="T60" fmla="*/ 3 w 24"/>
              <a:gd name="T61" fmla="*/ 1 h 2"/>
              <a:gd name="T62" fmla="*/ 2 w 24"/>
              <a:gd name="T63" fmla="*/ 1 h 2"/>
              <a:gd name="T64" fmla="*/ 1 w 24"/>
              <a:gd name="T65" fmla="*/ 1 h 2"/>
              <a:gd name="T66" fmla="*/ 0 w 24"/>
              <a:gd name="T67" fmla="*/ 1 h 2"/>
              <a:gd name="T68" fmla="*/ 1 w 24"/>
              <a:gd name="T69" fmla="*/ 1 h 2"/>
              <a:gd name="T70" fmla="*/ 2 w 24"/>
              <a:gd name="T7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2">
                <a:moveTo>
                  <a:pt x="2" y="1"/>
                </a:moveTo>
                <a:lnTo>
                  <a:pt x="3" y="1"/>
                </a:lnTo>
                <a:lnTo>
                  <a:pt x="5" y="0"/>
                </a:lnTo>
                <a:lnTo>
                  <a:pt x="6" y="0"/>
                </a:lnTo>
                <a:lnTo>
                  <a:pt x="8" y="0"/>
                </a:lnTo>
                <a:lnTo>
                  <a:pt x="10" y="0"/>
                </a:lnTo>
                <a:lnTo>
                  <a:pt x="10" y="0"/>
                </a:lnTo>
                <a:lnTo>
                  <a:pt x="12" y="0"/>
                </a:lnTo>
                <a:lnTo>
                  <a:pt x="13" y="0"/>
                </a:lnTo>
                <a:lnTo>
                  <a:pt x="13" y="0"/>
                </a:lnTo>
                <a:lnTo>
                  <a:pt x="15" y="0"/>
                </a:lnTo>
                <a:lnTo>
                  <a:pt x="16" y="0"/>
                </a:lnTo>
                <a:lnTo>
                  <a:pt x="17" y="0"/>
                </a:lnTo>
                <a:lnTo>
                  <a:pt x="18" y="1"/>
                </a:lnTo>
                <a:lnTo>
                  <a:pt x="19" y="1"/>
                </a:lnTo>
                <a:lnTo>
                  <a:pt x="21" y="1"/>
                </a:lnTo>
                <a:lnTo>
                  <a:pt x="21" y="1"/>
                </a:lnTo>
                <a:lnTo>
                  <a:pt x="22" y="1"/>
                </a:lnTo>
                <a:lnTo>
                  <a:pt x="23" y="1"/>
                </a:lnTo>
                <a:lnTo>
                  <a:pt x="22" y="1"/>
                </a:lnTo>
                <a:lnTo>
                  <a:pt x="21" y="1"/>
                </a:lnTo>
                <a:lnTo>
                  <a:pt x="21" y="1"/>
                </a:lnTo>
                <a:lnTo>
                  <a:pt x="20" y="1"/>
                </a:lnTo>
                <a:lnTo>
                  <a:pt x="17" y="1"/>
                </a:lnTo>
                <a:lnTo>
                  <a:pt x="14" y="1"/>
                </a:lnTo>
                <a:lnTo>
                  <a:pt x="13" y="1"/>
                </a:lnTo>
                <a:lnTo>
                  <a:pt x="11" y="1"/>
                </a:lnTo>
                <a:lnTo>
                  <a:pt x="9" y="1"/>
                </a:lnTo>
                <a:lnTo>
                  <a:pt x="6" y="1"/>
                </a:lnTo>
                <a:lnTo>
                  <a:pt x="4" y="1"/>
                </a:lnTo>
                <a:lnTo>
                  <a:pt x="3" y="1"/>
                </a:lnTo>
                <a:lnTo>
                  <a:pt x="2" y="1"/>
                </a:lnTo>
                <a:lnTo>
                  <a:pt x="1" y="1"/>
                </a:lnTo>
                <a:lnTo>
                  <a:pt x="0" y="1"/>
                </a:lnTo>
                <a:lnTo>
                  <a:pt x="1" y="1"/>
                </a:lnTo>
                <a:lnTo>
                  <a:pt x="2" y="1"/>
                </a:lnTo>
              </a:path>
            </a:pathLst>
          </a:custGeom>
          <a:solidFill>
            <a:srgbClr val="7F331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2" name="Freeform 88">
            <a:extLst>
              <a:ext uri="{FF2B5EF4-FFF2-40B4-BE49-F238E27FC236}">
                <a16:creationId xmlns:a16="http://schemas.microsoft.com/office/drawing/2014/main" id="{35E79858-177D-3845-9C8D-17ECB90088F5}"/>
              </a:ext>
            </a:extLst>
          </p:cNvPr>
          <p:cNvSpPr>
            <a:spLocks/>
          </p:cNvSpPr>
          <p:nvPr/>
        </p:nvSpPr>
        <p:spPr bwMode="auto">
          <a:xfrm>
            <a:off x="8145463" y="4530725"/>
            <a:ext cx="241300" cy="342900"/>
          </a:xfrm>
          <a:custGeom>
            <a:avLst/>
            <a:gdLst>
              <a:gd name="T0" fmla="*/ 151 w 152"/>
              <a:gd name="T1" fmla="*/ 6 h 216"/>
              <a:gd name="T2" fmla="*/ 150 w 152"/>
              <a:gd name="T3" fmla="*/ 18 h 216"/>
              <a:gd name="T4" fmla="*/ 147 w 152"/>
              <a:gd name="T5" fmla="*/ 32 h 216"/>
              <a:gd name="T6" fmla="*/ 142 w 152"/>
              <a:gd name="T7" fmla="*/ 49 h 216"/>
              <a:gd name="T8" fmla="*/ 135 w 152"/>
              <a:gd name="T9" fmla="*/ 64 h 216"/>
              <a:gd name="T10" fmla="*/ 125 w 152"/>
              <a:gd name="T11" fmla="*/ 78 h 216"/>
              <a:gd name="T12" fmla="*/ 114 w 152"/>
              <a:gd name="T13" fmla="*/ 96 h 216"/>
              <a:gd name="T14" fmla="*/ 103 w 152"/>
              <a:gd name="T15" fmla="*/ 115 h 216"/>
              <a:gd name="T16" fmla="*/ 92 w 152"/>
              <a:gd name="T17" fmla="*/ 133 h 216"/>
              <a:gd name="T18" fmla="*/ 83 w 152"/>
              <a:gd name="T19" fmla="*/ 149 h 216"/>
              <a:gd name="T20" fmla="*/ 76 w 152"/>
              <a:gd name="T21" fmla="*/ 160 h 216"/>
              <a:gd name="T22" fmla="*/ 68 w 152"/>
              <a:gd name="T23" fmla="*/ 168 h 216"/>
              <a:gd name="T24" fmla="*/ 63 w 152"/>
              <a:gd name="T25" fmla="*/ 179 h 216"/>
              <a:gd name="T26" fmla="*/ 57 w 152"/>
              <a:gd name="T27" fmla="*/ 189 h 216"/>
              <a:gd name="T28" fmla="*/ 51 w 152"/>
              <a:gd name="T29" fmla="*/ 198 h 216"/>
              <a:gd name="T30" fmla="*/ 47 w 152"/>
              <a:gd name="T31" fmla="*/ 205 h 216"/>
              <a:gd name="T32" fmla="*/ 43 w 152"/>
              <a:gd name="T33" fmla="*/ 210 h 216"/>
              <a:gd name="T34" fmla="*/ 38 w 152"/>
              <a:gd name="T35" fmla="*/ 213 h 216"/>
              <a:gd name="T36" fmla="*/ 32 w 152"/>
              <a:gd name="T37" fmla="*/ 215 h 216"/>
              <a:gd name="T38" fmla="*/ 18 w 152"/>
              <a:gd name="T39" fmla="*/ 215 h 216"/>
              <a:gd name="T40" fmla="*/ 5 w 152"/>
              <a:gd name="T41" fmla="*/ 214 h 216"/>
              <a:gd name="T42" fmla="*/ 12 w 152"/>
              <a:gd name="T43" fmla="*/ 210 h 216"/>
              <a:gd name="T44" fmla="*/ 31 w 152"/>
              <a:gd name="T45" fmla="*/ 198 h 216"/>
              <a:gd name="T46" fmla="*/ 49 w 152"/>
              <a:gd name="T47" fmla="*/ 181 h 216"/>
              <a:gd name="T48" fmla="*/ 62 w 152"/>
              <a:gd name="T49" fmla="*/ 162 h 216"/>
              <a:gd name="T50" fmla="*/ 64 w 152"/>
              <a:gd name="T51" fmla="*/ 148 h 216"/>
              <a:gd name="T52" fmla="*/ 55 w 152"/>
              <a:gd name="T53" fmla="*/ 142 h 216"/>
              <a:gd name="T54" fmla="*/ 46 w 152"/>
              <a:gd name="T55" fmla="*/ 141 h 216"/>
              <a:gd name="T56" fmla="*/ 38 w 152"/>
              <a:gd name="T57" fmla="*/ 141 h 216"/>
              <a:gd name="T58" fmla="*/ 31 w 152"/>
              <a:gd name="T59" fmla="*/ 141 h 216"/>
              <a:gd name="T60" fmla="*/ 21 w 152"/>
              <a:gd name="T61" fmla="*/ 139 h 216"/>
              <a:gd name="T62" fmla="*/ 10 w 152"/>
              <a:gd name="T63" fmla="*/ 134 h 216"/>
              <a:gd name="T64" fmla="*/ 12 w 152"/>
              <a:gd name="T65" fmla="*/ 129 h 216"/>
              <a:gd name="T66" fmla="*/ 29 w 152"/>
              <a:gd name="T67" fmla="*/ 125 h 216"/>
              <a:gd name="T68" fmla="*/ 63 w 152"/>
              <a:gd name="T69" fmla="*/ 118 h 216"/>
              <a:gd name="T70" fmla="*/ 85 w 152"/>
              <a:gd name="T71" fmla="*/ 111 h 216"/>
              <a:gd name="T72" fmla="*/ 99 w 152"/>
              <a:gd name="T73" fmla="*/ 103 h 216"/>
              <a:gd name="T74" fmla="*/ 107 w 152"/>
              <a:gd name="T75" fmla="*/ 93 h 216"/>
              <a:gd name="T76" fmla="*/ 111 w 152"/>
              <a:gd name="T77" fmla="*/ 84 h 216"/>
              <a:gd name="T78" fmla="*/ 112 w 152"/>
              <a:gd name="T79" fmla="*/ 74 h 216"/>
              <a:gd name="T80" fmla="*/ 110 w 152"/>
              <a:gd name="T81" fmla="*/ 64 h 216"/>
              <a:gd name="T82" fmla="*/ 105 w 152"/>
              <a:gd name="T83" fmla="*/ 56 h 216"/>
              <a:gd name="T84" fmla="*/ 104 w 152"/>
              <a:gd name="T85" fmla="*/ 49 h 216"/>
              <a:gd name="T86" fmla="*/ 107 w 152"/>
              <a:gd name="T87" fmla="*/ 45 h 216"/>
              <a:gd name="T88" fmla="*/ 112 w 152"/>
              <a:gd name="T89" fmla="*/ 42 h 216"/>
              <a:gd name="T90" fmla="*/ 113 w 152"/>
              <a:gd name="T91" fmla="*/ 39 h 216"/>
              <a:gd name="T92" fmla="*/ 109 w 152"/>
              <a:gd name="T93" fmla="*/ 33 h 216"/>
              <a:gd name="T94" fmla="*/ 115 w 152"/>
              <a:gd name="T95" fmla="*/ 37 h 216"/>
              <a:gd name="T96" fmla="*/ 118 w 152"/>
              <a:gd name="T97" fmla="*/ 44 h 216"/>
              <a:gd name="T98" fmla="*/ 120 w 152"/>
              <a:gd name="T99" fmla="*/ 50 h 216"/>
              <a:gd name="T100" fmla="*/ 122 w 152"/>
              <a:gd name="T101" fmla="*/ 54 h 216"/>
              <a:gd name="T102" fmla="*/ 126 w 152"/>
              <a:gd name="T103" fmla="*/ 54 h 216"/>
              <a:gd name="T104" fmla="*/ 133 w 152"/>
              <a:gd name="T105" fmla="*/ 50 h 216"/>
              <a:gd name="T106" fmla="*/ 138 w 152"/>
              <a:gd name="T107" fmla="*/ 43 h 216"/>
              <a:gd name="T108" fmla="*/ 143 w 152"/>
              <a:gd name="T109" fmla="*/ 32 h 216"/>
              <a:gd name="T110" fmla="*/ 147 w 152"/>
              <a:gd name="T111" fmla="*/ 21 h 216"/>
              <a:gd name="T112" fmla="*/ 150 w 152"/>
              <a:gd name="T11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216">
                <a:moveTo>
                  <a:pt x="151" y="0"/>
                </a:moveTo>
                <a:lnTo>
                  <a:pt x="151" y="2"/>
                </a:lnTo>
                <a:lnTo>
                  <a:pt x="151" y="6"/>
                </a:lnTo>
                <a:lnTo>
                  <a:pt x="151" y="10"/>
                </a:lnTo>
                <a:lnTo>
                  <a:pt x="151" y="14"/>
                </a:lnTo>
                <a:lnTo>
                  <a:pt x="150" y="18"/>
                </a:lnTo>
                <a:lnTo>
                  <a:pt x="149" y="22"/>
                </a:lnTo>
                <a:lnTo>
                  <a:pt x="148" y="27"/>
                </a:lnTo>
                <a:lnTo>
                  <a:pt x="147" y="32"/>
                </a:lnTo>
                <a:lnTo>
                  <a:pt x="146" y="38"/>
                </a:lnTo>
                <a:lnTo>
                  <a:pt x="144" y="43"/>
                </a:lnTo>
                <a:lnTo>
                  <a:pt x="142" y="49"/>
                </a:lnTo>
                <a:lnTo>
                  <a:pt x="140" y="54"/>
                </a:lnTo>
                <a:lnTo>
                  <a:pt x="138" y="58"/>
                </a:lnTo>
                <a:lnTo>
                  <a:pt x="135" y="64"/>
                </a:lnTo>
                <a:lnTo>
                  <a:pt x="132" y="68"/>
                </a:lnTo>
                <a:lnTo>
                  <a:pt x="128" y="73"/>
                </a:lnTo>
                <a:lnTo>
                  <a:pt x="125" y="78"/>
                </a:lnTo>
                <a:lnTo>
                  <a:pt x="122" y="84"/>
                </a:lnTo>
                <a:lnTo>
                  <a:pt x="118" y="90"/>
                </a:lnTo>
                <a:lnTo>
                  <a:pt x="114" y="96"/>
                </a:lnTo>
                <a:lnTo>
                  <a:pt x="111" y="102"/>
                </a:lnTo>
                <a:lnTo>
                  <a:pt x="107" y="109"/>
                </a:lnTo>
                <a:lnTo>
                  <a:pt x="103" y="115"/>
                </a:lnTo>
                <a:lnTo>
                  <a:pt x="99" y="122"/>
                </a:lnTo>
                <a:lnTo>
                  <a:pt x="96" y="127"/>
                </a:lnTo>
                <a:lnTo>
                  <a:pt x="92" y="133"/>
                </a:lnTo>
                <a:lnTo>
                  <a:pt x="88" y="139"/>
                </a:lnTo>
                <a:lnTo>
                  <a:pt x="86" y="144"/>
                </a:lnTo>
                <a:lnTo>
                  <a:pt x="83" y="149"/>
                </a:lnTo>
                <a:lnTo>
                  <a:pt x="80" y="154"/>
                </a:lnTo>
                <a:lnTo>
                  <a:pt x="78" y="157"/>
                </a:lnTo>
                <a:lnTo>
                  <a:pt x="76" y="160"/>
                </a:lnTo>
                <a:lnTo>
                  <a:pt x="73" y="162"/>
                </a:lnTo>
                <a:lnTo>
                  <a:pt x="71" y="165"/>
                </a:lnTo>
                <a:lnTo>
                  <a:pt x="68" y="168"/>
                </a:lnTo>
                <a:lnTo>
                  <a:pt x="66" y="171"/>
                </a:lnTo>
                <a:lnTo>
                  <a:pt x="64" y="175"/>
                </a:lnTo>
                <a:lnTo>
                  <a:pt x="63" y="179"/>
                </a:lnTo>
                <a:lnTo>
                  <a:pt x="60" y="182"/>
                </a:lnTo>
                <a:lnTo>
                  <a:pt x="58" y="186"/>
                </a:lnTo>
                <a:lnTo>
                  <a:pt x="57" y="189"/>
                </a:lnTo>
                <a:lnTo>
                  <a:pt x="55" y="193"/>
                </a:lnTo>
                <a:lnTo>
                  <a:pt x="53" y="196"/>
                </a:lnTo>
                <a:lnTo>
                  <a:pt x="51" y="198"/>
                </a:lnTo>
                <a:lnTo>
                  <a:pt x="50" y="200"/>
                </a:lnTo>
                <a:lnTo>
                  <a:pt x="48" y="203"/>
                </a:lnTo>
                <a:lnTo>
                  <a:pt x="47" y="205"/>
                </a:lnTo>
                <a:lnTo>
                  <a:pt x="46" y="206"/>
                </a:lnTo>
                <a:lnTo>
                  <a:pt x="44" y="208"/>
                </a:lnTo>
                <a:lnTo>
                  <a:pt x="43" y="210"/>
                </a:lnTo>
                <a:lnTo>
                  <a:pt x="41" y="211"/>
                </a:lnTo>
                <a:lnTo>
                  <a:pt x="40" y="212"/>
                </a:lnTo>
                <a:lnTo>
                  <a:pt x="38" y="213"/>
                </a:lnTo>
                <a:lnTo>
                  <a:pt x="37" y="214"/>
                </a:lnTo>
                <a:lnTo>
                  <a:pt x="34" y="214"/>
                </a:lnTo>
                <a:lnTo>
                  <a:pt x="32" y="215"/>
                </a:lnTo>
                <a:lnTo>
                  <a:pt x="29" y="215"/>
                </a:lnTo>
                <a:lnTo>
                  <a:pt x="22" y="215"/>
                </a:lnTo>
                <a:lnTo>
                  <a:pt x="18" y="215"/>
                </a:lnTo>
                <a:lnTo>
                  <a:pt x="14" y="215"/>
                </a:lnTo>
                <a:lnTo>
                  <a:pt x="10" y="214"/>
                </a:lnTo>
                <a:lnTo>
                  <a:pt x="5" y="214"/>
                </a:lnTo>
                <a:lnTo>
                  <a:pt x="0" y="213"/>
                </a:lnTo>
                <a:lnTo>
                  <a:pt x="6" y="212"/>
                </a:lnTo>
                <a:lnTo>
                  <a:pt x="12" y="210"/>
                </a:lnTo>
                <a:lnTo>
                  <a:pt x="18" y="207"/>
                </a:lnTo>
                <a:lnTo>
                  <a:pt x="25" y="203"/>
                </a:lnTo>
                <a:lnTo>
                  <a:pt x="31" y="198"/>
                </a:lnTo>
                <a:lnTo>
                  <a:pt x="38" y="193"/>
                </a:lnTo>
                <a:lnTo>
                  <a:pt x="43" y="187"/>
                </a:lnTo>
                <a:lnTo>
                  <a:pt x="49" y="181"/>
                </a:lnTo>
                <a:lnTo>
                  <a:pt x="54" y="174"/>
                </a:lnTo>
                <a:lnTo>
                  <a:pt x="58" y="168"/>
                </a:lnTo>
                <a:lnTo>
                  <a:pt x="62" y="162"/>
                </a:lnTo>
                <a:lnTo>
                  <a:pt x="63" y="157"/>
                </a:lnTo>
                <a:lnTo>
                  <a:pt x="64" y="152"/>
                </a:lnTo>
                <a:lnTo>
                  <a:pt x="64" y="148"/>
                </a:lnTo>
                <a:lnTo>
                  <a:pt x="63" y="145"/>
                </a:lnTo>
                <a:lnTo>
                  <a:pt x="59" y="143"/>
                </a:lnTo>
                <a:lnTo>
                  <a:pt x="55" y="142"/>
                </a:lnTo>
                <a:lnTo>
                  <a:pt x="51" y="141"/>
                </a:lnTo>
                <a:lnTo>
                  <a:pt x="48" y="141"/>
                </a:lnTo>
                <a:lnTo>
                  <a:pt x="46" y="141"/>
                </a:lnTo>
                <a:lnTo>
                  <a:pt x="43" y="140"/>
                </a:lnTo>
                <a:lnTo>
                  <a:pt x="41" y="141"/>
                </a:lnTo>
                <a:lnTo>
                  <a:pt x="38" y="141"/>
                </a:lnTo>
                <a:lnTo>
                  <a:pt x="35" y="141"/>
                </a:lnTo>
                <a:lnTo>
                  <a:pt x="33" y="141"/>
                </a:lnTo>
                <a:lnTo>
                  <a:pt x="31" y="141"/>
                </a:lnTo>
                <a:lnTo>
                  <a:pt x="28" y="141"/>
                </a:lnTo>
                <a:lnTo>
                  <a:pt x="25" y="140"/>
                </a:lnTo>
                <a:lnTo>
                  <a:pt x="21" y="139"/>
                </a:lnTo>
                <a:lnTo>
                  <a:pt x="17" y="138"/>
                </a:lnTo>
                <a:lnTo>
                  <a:pt x="13" y="136"/>
                </a:lnTo>
                <a:lnTo>
                  <a:pt x="10" y="134"/>
                </a:lnTo>
                <a:lnTo>
                  <a:pt x="8" y="132"/>
                </a:lnTo>
                <a:lnTo>
                  <a:pt x="9" y="131"/>
                </a:lnTo>
                <a:lnTo>
                  <a:pt x="12" y="129"/>
                </a:lnTo>
                <a:lnTo>
                  <a:pt x="16" y="127"/>
                </a:lnTo>
                <a:lnTo>
                  <a:pt x="22" y="126"/>
                </a:lnTo>
                <a:lnTo>
                  <a:pt x="29" y="125"/>
                </a:lnTo>
                <a:lnTo>
                  <a:pt x="37" y="123"/>
                </a:lnTo>
                <a:lnTo>
                  <a:pt x="45" y="121"/>
                </a:lnTo>
                <a:lnTo>
                  <a:pt x="63" y="118"/>
                </a:lnTo>
                <a:lnTo>
                  <a:pt x="70" y="116"/>
                </a:lnTo>
                <a:lnTo>
                  <a:pt x="78" y="113"/>
                </a:lnTo>
                <a:lnTo>
                  <a:pt x="85" y="111"/>
                </a:lnTo>
                <a:lnTo>
                  <a:pt x="90" y="109"/>
                </a:lnTo>
                <a:lnTo>
                  <a:pt x="95" y="106"/>
                </a:lnTo>
                <a:lnTo>
                  <a:pt x="99" y="103"/>
                </a:lnTo>
                <a:lnTo>
                  <a:pt x="102" y="100"/>
                </a:lnTo>
                <a:lnTo>
                  <a:pt x="105" y="96"/>
                </a:lnTo>
                <a:lnTo>
                  <a:pt x="107" y="93"/>
                </a:lnTo>
                <a:lnTo>
                  <a:pt x="109" y="90"/>
                </a:lnTo>
                <a:lnTo>
                  <a:pt x="110" y="87"/>
                </a:lnTo>
                <a:lnTo>
                  <a:pt x="111" y="84"/>
                </a:lnTo>
                <a:lnTo>
                  <a:pt x="112" y="80"/>
                </a:lnTo>
                <a:lnTo>
                  <a:pt x="112" y="77"/>
                </a:lnTo>
                <a:lnTo>
                  <a:pt x="112" y="74"/>
                </a:lnTo>
                <a:lnTo>
                  <a:pt x="112" y="70"/>
                </a:lnTo>
                <a:lnTo>
                  <a:pt x="111" y="67"/>
                </a:lnTo>
                <a:lnTo>
                  <a:pt x="110" y="64"/>
                </a:lnTo>
                <a:lnTo>
                  <a:pt x="109" y="61"/>
                </a:lnTo>
                <a:lnTo>
                  <a:pt x="107" y="59"/>
                </a:lnTo>
                <a:lnTo>
                  <a:pt x="105" y="56"/>
                </a:lnTo>
                <a:lnTo>
                  <a:pt x="104" y="54"/>
                </a:lnTo>
                <a:lnTo>
                  <a:pt x="104" y="52"/>
                </a:lnTo>
                <a:lnTo>
                  <a:pt x="104" y="49"/>
                </a:lnTo>
                <a:lnTo>
                  <a:pt x="105" y="48"/>
                </a:lnTo>
                <a:lnTo>
                  <a:pt x="106" y="47"/>
                </a:lnTo>
                <a:lnTo>
                  <a:pt x="107" y="45"/>
                </a:lnTo>
                <a:lnTo>
                  <a:pt x="108" y="44"/>
                </a:lnTo>
                <a:lnTo>
                  <a:pt x="111" y="43"/>
                </a:lnTo>
                <a:lnTo>
                  <a:pt x="112" y="42"/>
                </a:lnTo>
                <a:lnTo>
                  <a:pt x="113" y="41"/>
                </a:lnTo>
                <a:lnTo>
                  <a:pt x="113" y="40"/>
                </a:lnTo>
                <a:lnTo>
                  <a:pt x="113" y="39"/>
                </a:lnTo>
                <a:lnTo>
                  <a:pt x="112" y="37"/>
                </a:lnTo>
                <a:lnTo>
                  <a:pt x="111" y="35"/>
                </a:lnTo>
                <a:lnTo>
                  <a:pt x="109" y="33"/>
                </a:lnTo>
                <a:lnTo>
                  <a:pt x="112" y="34"/>
                </a:lnTo>
                <a:lnTo>
                  <a:pt x="113" y="35"/>
                </a:lnTo>
                <a:lnTo>
                  <a:pt x="115" y="37"/>
                </a:lnTo>
                <a:lnTo>
                  <a:pt x="116" y="39"/>
                </a:lnTo>
                <a:lnTo>
                  <a:pt x="117" y="41"/>
                </a:lnTo>
                <a:lnTo>
                  <a:pt x="118" y="44"/>
                </a:lnTo>
                <a:lnTo>
                  <a:pt x="119" y="46"/>
                </a:lnTo>
                <a:lnTo>
                  <a:pt x="119" y="48"/>
                </a:lnTo>
                <a:lnTo>
                  <a:pt x="120" y="50"/>
                </a:lnTo>
                <a:lnTo>
                  <a:pt x="120" y="52"/>
                </a:lnTo>
                <a:lnTo>
                  <a:pt x="121" y="54"/>
                </a:lnTo>
                <a:lnTo>
                  <a:pt x="122" y="54"/>
                </a:lnTo>
                <a:lnTo>
                  <a:pt x="123" y="55"/>
                </a:lnTo>
                <a:lnTo>
                  <a:pt x="124" y="55"/>
                </a:lnTo>
                <a:lnTo>
                  <a:pt x="126" y="54"/>
                </a:lnTo>
                <a:lnTo>
                  <a:pt x="128" y="53"/>
                </a:lnTo>
                <a:lnTo>
                  <a:pt x="131" y="52"/>
                </a:lnTo>
                <a:lnTo>
                  <a:pt x="133" y="50"/>
                </a:lnTo>
                <a:lnTo>
                  <a:pt x="135" y="48"/>
                </a:lnTo>
                <a:lnTo>
                  <a:pt x="137" y="45"/>
                </a:lnTo>
                <a:lnTo>
                  <a:pt x="138" y="43"/>
                </a:lnTo>
                <a:lnTo>
                  <a:pt x="140" y="40"/>
                </a:lnTo>
                <a:lnTo>
                  <a:pt x="142" y="36"/>
                </a:lnTo>
                <a:lnTo>
                  <a:pt x="143" y="32"/>
                </a:lnTo>
                <a:lnTo>
                  <a:pt x="145" y="29"/>
                </a:lnTo>
                <a:lnTo>
                  <a:pt x="146" y="25"/>
                </a:lnTo>
                <a:lnTo>
                  <a:pt x="147" y="21"/>
                </a:lnTo>
                <a:lnTo>
                  <a:pt x="148" y="17"/>
                </a:lnTo>
                <a:lnTo>
                  <a:pt x="149" y="13"/>
                </a:lnTo>
                <a:lnTo>
                  <a:pt x="150" y="9"/>
                </a:lnTo>
                <a:lnTo>
                  <a:pt x="151" y="4"/>
                </a:lnTo>
                <a:lnTo>
                  <a:pt x="151" y="0"/>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3" name="Freeform 89">
            <a:extLst>
              <a:ext uri="{FF2B5EF4-FFF2-40B4-BE49-F238E27FC236}">
                <a16:creationId xmlns:a16="http://schemas.microsoft.com/office/drawing/2014/main" id="{958D6AE4-E5F8-5546-9B05-443A1C88DDB2}"/>
              </a:ext>
            </a:extLst>
          </p:cNvPr>
          <p:cNvSpPr>
            <a:spLocks/>
          </p:cNvSpPr>
          <p:nvPr/>
        </p:nvSpPr>
        <p:spPr bwMode="auto">
          <a:xfrm>
            <a:off x="8145464" y="4530726"/>
            <a:ext cx="250825" cy="352425"/>
          </a:xfrm>
          <a:custGeom>
            <a:avLst/>
            <a:gdLst>
              <a:gd name="T0" fmla="*/ 157 w 158"/>
              <a:gd name="T1" fmla="*/ 2 h 222"/>
              <a:gd name="T2" fmla="*/ 157 w 158"/>
              <a:gd name="T3" fmla="*/ 10 h 222"/>
              <a:gd name="T4" fmla="*/ 156 w 158"/>
              <a:gd name="T5" fmla="*/ 18 h 222"/>
              <a:gd name="T6" fmla="*/ 154 w 158"/>
              <a:gd name="T7" fmla="*/ 28 h 222"/>
              <a:gd name="T8" fmla="*/ 152 w 158"/>
              <a:gd name="T9" fmla="*/ 39 h 222"/>
              <a:gd name="T10" fmla="*/ 148 w 158"/>
              <a:gd name="T11" fmla="*/ 50 h 222"/>
              <a:gd name="T12" fmla="*/ 143 w 158"/>
              <a:gd name="T13" fmla="*/ 60 h 222"/>
              <a:gd name="T14" fmla="*/ 137 w 158"/>
              <a:gd name="T15" fmla="*/ 70 h 222"/>
              <a:gd name="T16" fmla="*/ 130 w 158"/>
              <a:gd name="T17" fmla="*/ 80 h 222"/>
              <a:gd name="T18" fmla="*/ 123 w 158"/>
              <a:gd name="T19" fmla="*/ 92 h 222"/>
              <a:gd name="T20" fmla="*/ 115 w 158"/>
              <a:gd name="T21" fmla="*/ 105 h 222"/>
              <a:gd name="T22" fmla="*/ 107 w 158"/>
              <a:gd name="T23" fmla="*/ 118 h 222"/>
              <a:gd name="T24" fmla="*/ 100 w 158"/>
              <a:gd name="T25" fmla="*/ 131 h 222"/>
              <a:gd name="T26" fmla="*/ 92 w 158"/>
              <a:gd name="T27" fmla="*/ 143 h 222"/>
              <a:gd name="T28" fmla="*/ 86 w 158"/>
              <a:gd name="T29" fmla="*/ 153 h 222"/>
              <a:gd name="T30" fmla="*/ 81 w 158"/>
              <a:gd name="T31" fmla="*/ 161 h 222"/>
              <a:gd name="T32" fmla="*/ 76 w 158"/>
              <a:gd name="T33" fmla="*/ 167 h 222"/>
              <a:gd name="T34" fmla="*/ 71 w 158"/>
              <a:gd name="T35" fmla="*/ 173 h 222"/>
              <a:gd name="T36" fmla="*/ 67 w 158"/>
              <a:gd name="T37" fmla="*/ 180 h 222"/>
              <a:gd name="T38" fmla="*/ 62 w 158"/>
              <a:gd name="T39" fmla="*/ 187 h 222"/>
              <a:gd name="T40" fmla="*/ 59 w 158"/>
              <a:gd name="T41" fmla="*/ 194 h 222"/>
              <a:gd name="T42" fmla="*/ 55 w 158"/>
              <a:gd name="T43" fmla="*/ 201 h 222"/>
              <a:gd name="T44" fmla="*/ 52 w 158"/>
              <a:gd name="T45" fmla="*/ 206 h 222"/>
              <a:gd name="T46" fmla="*/ 49 w 158"/>
              <a:gd name="T47" fmla="*/ 211 h 222"/>
              <a:gd name="T48" fmla="*/ 46 w 158"/>
              <a:gd name="T49" fmla="*/ 214 h 222"/>
              <a:gd name="T50" fmla="*/ 43 w 158"/>
              <a:gd name="T51" fmla="*/ 217 h 222"/>
              <a:gd name="T52" fmla="*/ 40 w 158"/>
              <a:gd name="T53" fmla="*/ 219 h 222"/>
              <a:gd name="T54" fmla="*/ 35 w 158"/>
              <a:gd name="T55" fmla="*/ 220 h 222"/>
              <a:gd name="T56" fmla="*/ 30 w 158"/>
              <a:gd name="T57" fmla="*/ 221 h 222"/>
              <a:gd name="T58" fmla="*/ 23 w 158"/>
              <a:gd name="T59" fmla="*/ 221 h 222"/>
              <a:gd name="T60" fmla="*/ 15 w 158"/>
              <a:gd name="T61" fmla="*/ 221 h 222"/>
              <a:gd name="T62" fmla="*/ 5 w 158"/>
              <a:gd name="T63" fmla="*/ 22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222">
                <a:moveTo>
                  <a:pt x="157" y="0"/>
                </a:moveTo>
                <a:lnTo>
                  <a:pt x="157" y="2"/>
                </a:lnTo>
                <a:lnTo>
                  <a:pt x="157" y="6"/>
                </a:lnTo>
                <a:lnTo>
                  <a:pt x="157" y="10"/>
                </a:lnTo>
                <a:lnTo>
                  <a:pt x="157" y="14"/>
                </a:lnTo>
                <a:lnTo>
                  <a:pt x="156" y="18"/>
                </a:lnTo>
                <a:lnTo>
                  <a:pt x="155" y="23"/>
                </a:lnTo>
                <a:lnTo>
                  <a:pt x="154" y="28"/>
                </a:lnTo>
                <a:lnTo>
                  <a:pt x="153" y="33"/>
                </a:lnTo>
                <a:lnTo>
                  <a:pt x="152" y="39"/>
                </a:lnTo>
                <a:lnTo>
                  <a:pt x="150" y="44"/>
                </a:lnTo>
                <a:lnTo>
                  <a:pt x="148" y="50"/>
                </a:lnTo>
                <a:lnTo>
                  <a:pt x="146" y="55"/>
                </a:lnTo>
                <a:lnTo>
                  <a:pt x="143" y="60"/>
                </a:lnTo>
                <a:lnTo>
                  <a:pt x="140" y="66"/>
                </a:lnTo>
                <a:lnTo>
                  <a:pt x="137" y="70"/>
                </a:lnTo>
                <a:lnTo>
                  <a:pt x="133" y="75"/>
                </a:lnTo>
                <a:lnTo>
                  <a:pt x="130" y="80"/>
                </a:lnTo>
                <a:lnTo>
                  <a:pt x="127" y="86"/>
                </a:lnTo>
                <a:lnTo>
                  <a:pt x="123" y="92"/>
                </a:lnTo>
                <a:lnTo>
                  <a:pt x="119" y="99"/>
                </a:lnTo>
                <a:lnTo>
                  <a:pt x="115" y="105"/>
                </a:lnTo>
                <a:lnTo>
                  <a:pt x="111" y="112"/>
                </a:lnTo>
                <a:lnTo>
                  <a:pt x="107" y="118"/>
                </a:lnTo>
                <a:lnTo>
                  <a:pt x="103" y="125"/>
                </a:lnTo>
                <a:lnTo>
                  <a:pt x="100" y="131"/>
                </a:lnTo>
                <a:lnTo>
                  <a:pt x="96" y="137"/>
                </a:lnTo>
                <a:lnTo>
                  <a:pt x="92" y="143"/>
                </a:lnTo>
                <a:lnTo>
                  <a:pt x="89" y="148"/>
                </a:lnTo>
                <a:lnTo>
                  <a:pt x="86" y="153"/>
                </a:lnTo>
                <a:lnTo>
                  <a:pt x="83" y="158"/>
                </a:lnTo>
                <a:lnTo>
                  <a:pt x="81" y="161"/>
                </a:lnTo>
                <a:lnTo>
                  <a:pt x="79" y="164"/>
                </a:lnTo>
                <a:lnTo>
                  <a:pt x="76" y="167"/>
                </a:lnTo>
                <a:lnTo>
                  <a:pt x="74" y="170"/>
                </a:lnTo>
                <a:lnTo>
                  <a:pt x="71" y="173"/>
                </a:lnTo>
                <a:lnTo>
                  <a:pt x="69" y="176"/>
                </a:lnTo>
                <a:lnTo>
                  <a:pt x="67" y="180"/>
                </a:lnTo>
                <a:lnTo>
                  <a:pt x="65" y="184"/>
                </a:lnTo>
                <a:lnTo>
                  <a:pt x="62" y="187"/>
                </a:lnTo>
                <a:lnTo>
                  <a:pt x="60" y="191"/>
                </a:lnTo>
                <a:lnTo>
                  <a:pt x="59" y="194"/>
                </a:lnTo>
                <a:lnTo>
                  <a:pt x="57" y="198"/>
                </a:lnTo>
                <a:lnTo>
                  <a:pt x="55" y="201"/>
                </a:lnTo>
                <a:lnTo>
                  <a:pt x="53" y="204"/>
                </a:lnTo>
                <a:lnTo>
                  <a:pt x="52" y="206"/>
                </a:lnTo>
                <a:lnTo>
                  <a:pt x="50" y="209"/>
                </a:lnTo>
                <a:lnTo>
                  <a:pt x="49" y="211"/>
                </a:lnTo>
                <a:lnTo>
                  <a:pt x="48" y="212"/>
                </a:lnTo>
                <a:lnTo>
                  <a:pt x="46" y="214"/>
                </a:lnTo>
                <a:lnTo>
                  <a:pt x="45" y="216"/>
                </a:lnTo>
                <a:lnTo>
                  <a:pt x="43" y="217"/>
                </a:lnTo>
                <a:lnTo>
                  <a:pt x="42" y="218"/>
                </a:lnTo>
                <a:lnTo>
                  <a:pt x="40" y="219"/>
                </a:lnTo>
                <a:lnTo>
                  <a:pt x="38" y="220"/>
                </a:lnTo>
                <a:lnTo>
                  <a:pt x="35" y="220"/>
                </a:lnTo>
                <a:lnTo>
                  <a:pt x="33" y="221"/>
                </a:lnTo>
                <a:lnTo>
                  <a:pt x="30" y="221"/>
                </a:lnTo>
                <a:lnTo>
                  <a:pt x="27" y="221"/>
                </a:lnTo>
                <a:lnTo>
                  <a:pt x="23" y="221"/>
                </a:lnTo>
                <a:lnTo>
                  <a:pt x="19" y="221"/>
                </a:lnTo>
                <a:lnTo>
                  <a:pt x="15" y="221"/>
                </a:lnTo>
                <a:lnTo>
                  <a:pt x="10" y="220"/>
                </a:lnTo>
                <a:lnTo>
                  <a:pt x="5" y="220"/>
                </a:lnTo>
                <a:lnTo>
                  <a:pt x="0" y="2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4" name="Freeform 90">
            <a:extLst>
              <a:ext uri="{FF2B5EF4-FFF2-40B4-BE49-F238E27FC236}">
                <a16:creationId xmlns:a16="http://schemas.microsoft.com/office/drawing/2014/main" id="{E5E1366F-527C-784A-AC03-DB076E3D6309}"/>
              </a:ext>
            </a:extLst>
          </p:cNvPr>
          <p:cNvSpPr>
            <a:spLocks/>
          </p:cNvSpPr>
          <p:nvPr/>
        </p:nvSpPr>
        <p:spPr bwMode="auto">
          <a:xfrm>
            <a:off x="8002589" y="4284663"/>
            <a:ext cx="200025" cy="44450"/>
          </a:xfrm>
          <a:custGeom>
            <a:avLst/>
            <a:gdLst>
              <a:gd name="T0" fmla="*/ 122 w 126"/>
              <a:gd name="T1" fmla="*/ 17 h 28"/>
              <a:gd name="T2" fmla="*/ 117 w 126"/>
              <a:gd name="T3" fmla="*/ 12 h 28"/>
              <a:gd name="T4" fmla="*/ 113 w 126"/>
              <a:gd name="T5" fmla="*/ 9 h 28"/>
              <a:gd name="T6" fmla="*/ 107 w 126"/>
              <a:gd name="T7" fmla="*/ 7 h 28"/>
              <a:gd name="T8" fmla="*/ 101 w 126"/>
              <a:gd name="T9" fmla="*/ 6 h 28"/>
              <a:gd name="T10" fmla="*/ 95 w 126"/>
              <a:gd name="T11" fmla="*/ 5 h 28"/>
              <a:gd name="T12" fmla="*/ 90 w 126"/>
              <a:gd name="T13" fmla="*/ 4 h 28"/>
              <a:gd name="T14" fmla="*/ 83 w 126"/>
              <a:gd name="T15" fmla="*/ 3 h 28"/>
              <a:gd name="T16" fmla="*/ 75 w 126"/>
              <a:gd name="T17" fmla="*/ 2 h 28"/>
              <a:gd name="T18" fmla="*/ 67 w 126"/>
              <a:gd name="T19" fmla="*/ 2 h 28"/>
              <a:gd name="T20" fmla="*/ 58 w 126"/>
              <a:gd name="T21" fmla="*/ 1 h 28"/>
              <a:gd name="T22" fmla="*/ 49 w 126"/>
              <a:gd name="T23" fmla="*/ 0 h 28"/>
              <a:gd name="T24" fmla="*/ 39 w 126"/>
              <a:gd name="T25" fmla="*/ 1 h 28"/>
              <a:gd name="T26" fmla="*/ 30 w 126"/>
              <a:gd name="T27" fmla="*/ 3 h 28"/>
              <a:gd name="T28" fmla="*/ 20 w 126"/>
              <a:gd name="T29" fmla="*/ 7 h 28"/>
              <a:gd name="T30" fmla="*/ 11 w 126"/>
              <a:gd name="T31" fmla="*/ 13 h 28"/>
              <a:gd name="T32" fmla="*/ 4 w 126"/>
              <a:gd name="T33" fmla="*/ 20 h 28"/>
              <a:gd name="T34" fmla="*/ 0 w 126"/>
              <a:gd name="T35" fmla="*/ 25 h 28"/>
              <a:gd name="T36" fmla="*/ 0 w 126"/>
              <a:gd name="T37" fmla="*/ 27 h 28"/>
              <a:gd name="T38" fmla="*/ 4 w 126"/>
              <a:gd name="T39" fmla="*/ 26 h 28"/>
              <a:gd name="T40" fmla="*/ 10 w 126"/>
              <a:gd name="T41" fmla="*/ 25 h 28"/>
              <a:gd name="T42" fmla="*/ 17 w 126"/>
              <a:gd name="T43" fmla="*/ 21 h 28"/>
              <a:gd name="T44" fmla="*/ 24 w 126"/>
              <a:gd name="T45" fmla="*/ 19 h 28"/>
              <a:gd name="T46" fmla="*/ 31 w 126"/>
              <a:gd name="T47" fmla="*/ 17 h 28"/>
              <a:gd name="T48" fmla="*/ 39 w 126"/>
              <a:gd name="T49" fmla="*/ 16 h 28"/>
              <a:gd name="T50" fmla="*/ 50 w 126"/>
              <a:gd name="T51" fmla="*/ 16 h 28"/>
              <a:gd name="T52" fmla="*/ 58 w 126"/>
              <a:gd name="T53" fmla="*/ 16 h 28"/>
              <a:gd name="T54" fmla="*/ 66 w 126"/>
              <a:gd name="T55" fmla="*/ 16 h 28"/>
              <a:gd name="T56" fmla="*/ 72 w 126"/>
              <a:gd name="T57" fmla="*/ 17 h 28"/>
              <a:gd name="T58" fmla="*/ 86 w 126"/>
              <a:gd name="T59" fmla="*/ 21 h 28"/>
              <a:gd name="T60" fmla="*/ 93 w 126"/>
              <a:gd name="T61" fmla="*/ 23 h 28"/>
              <a:gd name="T62" fmla="*/ 97 w 126"/>
              <a:gd name="T63" fmla="*/ 24 h 28"/>
              <a:gd name="T64" fmla="*/ 106 w 126"/>
              <a:gd name="T65" fmla="*/ 25 h 28"/>
              <a:gd name="T66" fmla="*/ 111 w 126"/>
              <a:gd name="T67" fmla="*/ 25 h 28"/>
              <a:gd name="T68" fmla="*/ 115 w 126"/>
              <a:gd name="T69" fmla="*/ 25 h 28"/>
              <a:gd name="T70" fmla="*/ 120 w 126"/>
              <a:gd name="T71" fmla="*/ 24 h 28"/>
              <a:gd name="T72" fmla="*/ 123 w 126"/>
              <a:gd name="T73" fmla="*/ 23 h 28"/>
              <a:gd name="T74" fmla="*/ 125 w 126"/>
              <a:gd name="T75"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28">
                <a:moveTo>
                  <a:pt x="125" y="20"/>
                </a:moveTo>
                <a:lnTo>
                  <a:pt x="122" y="17"/>
                </a:lnTo>
                <a:lnTo>
                  <a:pt x="120" y="15"/>
                </a:lnTo>
                <a:lnTo>
                  <a:pt x="117" y="12"/>
                </a:lnTo>
                <a:lnTo>
                  <a:pt x="115" y="11"/>
                </a:lnTo>
                <a:lnTo>
                  <a:pt x="113" y="9"/>
                </a:lnTo>
                <a:lnTo>
                  <a:pt x="110" y="8"/>
                </a:lnTo>
                <a:lnTo>
                  <a:pt x="107" y="7"/>
                </a:lnTo>
                <a:lnTo>
                  <a:pt x="104" y="7"/>
                </a:lnTo>
                <a:lnTo>
                  <a:pt x="101" y="6"/>
                </a:lnTo>
                <a:lnTo>
                  <a:pt x="98" y="5"/>
                </a:lnTo>
                <a:lnTo>
                  <a:pt x="95" y="5"/>
                </a:lnTo>
                <a:lnTo>
                  <a:pt x="93" y="5"/>
                </a:lnTo>
                <a:lnTo>
                  <a:pt x="90" y="4"/>
                </a:lnTo>
                <a:lnTo>
                  <a:pt x="86" y="4"/>
                </a:lnTo>
                <a:lnTo>
                  <a:pt x="83" y="3"/>
                </a:lnTo>
                <a:lnTo>
                  <a:pt x="79" y="3"/>
                </a:lnTo>
                <a:lnTo>
                  <a:pt x="75" y="2"/>
                </a:lnTo>
                <a:lnTo>
                  <a:pt x="72" y="2"/>
                </a:lnTo>
                <a:lnTo>
                  <a:pt x="67" y="2"/>
                </a:lnTo>
                <a:lnTo>
                  <a:pt x="63" y="1"/>
                </a:lnTo>
                <a:lnTo>
                  <a:pt x="58" y="1"/>
                </a:lnTo>
                <a:lnTo>
                  <a:pt x="53" y="0"/>
                </a:lnTo>
                <a:lnTo>
                  <a:pt x="49" y="0"/>
                </a:lnTo>
                <a:lnTo>
                  <a:pt x="44" y="1"/>
                </a:lnTo>
                <a:lnTo>
                  <a:pt x="39" y="1"/>
                </a:lnTo>
                <a:lnTo>
                  <a:pt x="34" y="2"/>
                </a:lnTo>
                <a:lnTo>
                  <a:pt x="30" y="3"/>
                </a:lnTo>
                <a:lnTo>
                  <a:pt x="25" y="5"/>
                </a:lnTo>
                <a:lnTo>
                  <a:pt x="20" y="7"/>
                </a:lnTo>
                <a:lnTo>
                  <a:pt x="16" y="10"/>
                </a:lnTo>
                <a:lnTo>
                  <a:pt x="11" y="13"/>
                </a:lnTo>
                <a:lnTo>
                  <a:pt x="7" y="17"/>
                </a:lnTo>
                <a:lnTo>
                  <a:pt x="4" y="20"/>
                </a:lnTo>
                <a:lnTo>
                  <a:pt x="1" y="24"/>
                </a:lnTo>
                <a:lnTo>
                  <a:pt x="0" y="25"/>
                </a:lnTo>
                <a:lnTo>
                  <a:pt x="0" y="26"/>
                </a:lnTo>
                <a:lnTo>
                  <a:pt x="0" y="27"/>
                </a:lnTo>
                <a:lnTo>
                  <a:pt x="2" y="27"/>
                </a:lnTo>
                <a:lnTo>
                  <a:pt x="4" y="26"/>
                </a:lnTo>
                <a:lnTo>
                  <a:pt x="7" y="25"/>
                </a:lnTo>
                <a:lnTo>
                  <a:pt x="10" y="25"/>
                </a:lnTo>
                <a:lnTo>
                  <a:pt x="13" y="23"/>
                </a:lnTo>
                <a:lnTo>
                  <a:pt x="17" y="21"/>
                </a:lnTo>
                <a:lnTo>
                  <a:pt x="20" y="20"/>
                </a:lnTo>
                <a:lnTo>
                  <a:pt x="24" y="19"/>
                </a:lnTo>
                <a:lnTo>
                  <a:pt x="28" y="18"/>
                </a:lnTo>
                <a:lnTo>
                  <a:pt x="31" y="17"/>
                </a:lnTo>
                <a:lnTo>
                  <a:pt x="33" y="17"/>
                </a:lnTo>
                <a:lnTo>
                  <a:pt x="39" y="16"/>
                </a:lnTo>
                <a:lnTo>
                  <a:pt x="45" y="16"/>
                </a:lnTo>
                <a:lnTo>
                  <a:pt x="50" y="16"/>
                </a:lnTo>
                <a:lnTo>
                  <a:pt x="53" y="16"/>
                </a:lnTo>
                <a:lnTo>
                  <a:pt x="58" y="16"/>
                </a:lnTo>
                <a:lnTo>
                  <a:pt x="62" y="16"/>
                </a:lnTo>
                <a:lnTo>
                  <a:pt x="66" y="16"/>
                </a:lnTo>
                <a:lnTo>
                  <a:pt x="69" y="17"/>
                </a:lnTo>
                <a:lnTo>
                  <a:pt x="72" y="17"/>
                </a:lnTo>
                <a:lnTo>
                  <a:pt x="75" y="18"/>
                </a:lnTo>
                <a:lnTo>
                  <a:pt x="86" y="21"/>
                </a:lnTo>
                <a:lnTo>
                  <a:pt x="89" y="22"/>
                </a:lnTo>
                <a:lnTo>
                  <a:pt x="93" y="23"/>
                </a:lnTo>
                <a:lnTo>
                  <a:pt x="94" y="23"/>
                </a:lnTo>
                <a:lnTo>
                  <a:pt x="97" y="24"/>
                </a:lnTo>
                <a:lnTo>
                  <a:pt x="103" y="25"/>
                </a:lnTo>
                <a:lnTo>
                  <a:pt x="106" y="25"/>
                </a:lnTo>
                <a:lnTo>
                  <a:pt x="108" y="25"/>
                </a:lnTo>
                <a:lnTo>
                  <a:pt x="111" y="25"/>
                </a:lnTo>
                <a:lnTo>
                  <a:pt x="114" y="25"/>
                </a:lnTo>
                <a:lnTo>
                  <a:pt x="115" y="25"/>
                </a:lnTo>
                <a:lnTo>
                  <a:pt x="118" y="24"/>
                </a:lnTo>
                <a:lnTo>
                  <a:pt x="120" y="24"/>
                </a:lnTo>
                <a:lnTo>
                  <a:pt x="121" y="23"/>
                </a:lnTo>
                <a:lnTo>
                  <a:pt x="123" y="23"/>
                </a:lnTo>
                <a:lnTo>
                  <a:pt x="124" y="22"/>
                </a:lnTo>
                <a:lnTo>
                  <a:pt x="125" y="21"/>
                </a:lnTo>
                <a:lnTo>
                  <a:pt x="125" y="2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5" name="Freeform 91">
            <a:extLst>
              <a:ext uri="{FF2B5EF4-FFF2-40B4-BE49-F238E27FC236}">
                <a16:creationId xmlns:a16="http://schemas.microsoft.com/office/drawing/2014/main" id="{76C4C8F9-80A0-3647-8761-7DDFF4A1EB1B}"/>
              </a:ext>
            </a:extLst>
          </p:cNvPr>
          <p:cNvSpPr>
            <a:spLocks/>
          </p:cNvSpPr>
          <p:nvPr/>
        </p:nvSpPr>
        <p:spPr bwMode="auto">
          <a:xfrm>
            <a:off x="8275639" y="4338638"/>
            <a:ext cx="128587" cy="76200"/>
          </a:xfrm>
          <a:custGeom>
            <a:avLst/>
            <a:gdLst>
              <a:gd name="T0" fmla="*/ 9 w 81"/>
              <a:gd name="T1" fmla="*/ 4 h 48"/>
              <a:gd name="T2" fmla="*/ 16 w 81"/>
              <a:gd name="T3" fmla="*/ 1 h 48"/>
              <a:gd name="T4" fmla="*/ 23 w 81"/>
              <a:gd name="T5" fmla="*/ 0 h 48"/>
              <a:gd name="T6" fmla="*/ 31 w 81"/>
              <a:gd name="T7" fmla="*/ 0 h 48"/>
              <a:gd name="T8" fmla="*/ 37 w 81"/>
              <a:gd name="T9" fmla="*/ 2 h 48"/>
              <a:gd name="T10" fmla="*/ 44 w 81"/>
              <a:gd name="T11" fmla="*/ 4 h 48"/>
              <a:gd name="T12" fmla="*/ 48 w 81"/>
              <a:gd name="T13" fmla="*/ 5 h 48"/>
              <a:gd name="T14" fmla="*/ 53 w 81"/>
              <a:gd name="T15" fmla="*/ 6 h 48"/>
              <a:gd name="T16" fmla="*/ 57 w 81"/>
              <a:gd name="T17" fmla="*/ 8 h 48"/>
              <a:gd name="T18" fmla="*/ 62 w 81"/>
              <a:gd name="T19" fmla="*/ 12 h 48"/>
              <a:gd name="T20" fmla="*/ 68 w 81"/>
              <a:gd name="T21" fmla="*/ 17 h 48"/>
              <a:gd name="T22" fmla="*/ 73 w 81"/>
              <a:gd name="T23" fmla="*/ 22 h 48"/>
              <a:gd name="T24" fmla="*/ 75 w 81"/>
              <a:gd name="T25" fmla="*/ 28 h 48"/>
              <a:gd name="T26" fmla="*/ 78 w 81"/>
              <a:gd name="T27" fmla="*/ 35 h 48"/>
              <a:gd name="T28" fmla="*/ 80 w 81"/>
              <a:gd name="T29" fmla="*/ 40 h 48"/>
              <a:gd name="T30" fmla="*/ 80 w 81"/>
              <a:gd name="T31" fmla="*/ 44 h 48"/>
              <a:gd name="T32" fmla="*/ 80 w 81"/>
              <a:gd name="T33" fmla="*/ 47 h 48"/>
              <a:gd name="T34" fmla="*/ 78 w 81"/>
              <a:gd name="T35" fmla="*/ 46 h 48"/>
              <a:gd name="T36" fmla="*/ 76 w 81"/>
              <a:gd name="T37" fmla="*/ 43 h 48"/>
              <a:gd name="T38" fmla="*/ 73 w 81"/>
              <a:gd name="T39" fmla="*/ 39 h 48"/>
              <a:gd name="T40" fmla="*/ 70 w 81"/>
              <a:gd name="T41" fmla="*/ 34 h 48"/>
              <a:gd name="T42" fmla="*/ 65 w 81"/>
              <a:gd name="T43" fmla="*/ 29 h 48"/>
              <a:gd name="T44" fmla="*/ 59 w 81"/>
              <a:gd name="T45" fmla="*/ 25 h 48"/>
              <a:gd name="T46" fmla="*/ 51 w 81"/>
              <a:gd name="T47" fmla="*/ 22 h 48"/>
              <a:gd name="T48" fmla="*/ 47 w 81"/>
              <a:gd name="T49" fmla="*/ 20 h 48"/>
              <a:gd name="T50" fmla="*/ 44 w 81"/>
              <a:gd name="T51" fmla="*/ 20 h 48"/>
              <a:gd name="T52" fmla="*/ 38 w 81"/>
              <a:gd name="T53" fmla="*/ 18 h 48"/>
              <a:gd name="T54" fmla="*/ 32 w 81"/>
              <a:gd name="T55" fmla="*/ 17 h 48"/>
              <a:gd name="T56" fmla="*/ 25 w 81"/>
              <a:gd name="T57" fmla="*/ 16 h 48"/>
              <a:gd name="T58" fmla="*/ 18 w 81"/>
              <a:gd name="T59" fmla="*/ 15 h 48"/>
              <a:gd name="T60" fmla="*/ 10 w 81"/>
              <a:gd name="T61" fmla="*/ 15 h 48"/>
              <a:gd name="T62" fmla="*/ 3 w 81"/>
              <a:gd name="T63" fmla="*/ 16 h 48"/>
              <a:gd name="T64" fmla="*/ 1 w 81"/>
              <a:gd name="T65" fmla="*/ 16 h 48"/>
              <a:gd name="T66" fmla="*/ 0 w 81"/>
              <a:gd name="T67" fmla="*/ 15 h 48"/>
              <a:gd name="T68" fmla="*/ 1 w 81"/>
              <a:gd name="T69" fmla="*/ 13 h 48"/>
              <a:gd name="T70" fmla="*/ 2 w 81"/>
              <a:gd name="T71" fmla="*/ 12 h 48"/>
              <a:gd name="T72" fmla="*/ 4 w 81"/>
              <a:gd name="T73" fmla="*/ 9 h 48"/>
              <a:gd name="T74" fmla="*/ 5 w 81"/>
              <a:gd name="T75" fmla="*/ 7 h 48"/>
              <a:gd name="T76" fmla="*/ 7 w 81"/>
              <a:gd name="T7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48">
                <a:moveTo>
                  <a:pt x="7" y="6"/>
                </a:moveTo>
                <a:lnTo>
                  <a:pt x="9" y="4"/>
                </a:lnTo>
                <a:lnTo>
                  <a:pt x="13" y="3"/>
                </a:lnTo>
                <a:lnTo>
                  <a:pt x="16" y="1"/>
                </a:lnTo>
                <a:lnTo>
                  <a:pt x="20" y="0"/>
                </a:lnTo>
                <a:lnTo>
                  <a:pt x="23" y="0"/>
                </a:lnTo>
                <a:lnTo>
                  <a:pt x="27" y="0"/>
                </a:lnTo>
                <a:lnTo>
                  <a:pt x="31" y="0"/>
                </a:lnTo>
                <a:lnTo>
                  <a:pt x="33" y="1"/>
                </a:lnTo>
                <a:lnTo>
                  <a:pt x="37" y="2"/>
                </a:lnTo>
                <a:lnTo>
                  <a:pt x="40" y="3"/>
                </a:lnTo>
                <a:lnTo>
                  <a:pt x="44" y="4"/>
                </a:lnTo>
                <a:lnTo>
                  <a:pt x="47" y="4"/>
                </a:lnTo>
                <a:lnTo>
                  <a:pt x="48" y="5"/>
                </a:lnTo>
                <a:lnTo>
                  <a:pt x="51" y="6"/>
                </a:lnTo>
                <a:lnTo>
                  <a:pt x="53" y="6"/>
                </a:lnTo>
                <a:lnTo>
                  <a:pt x="54" y="6"/>
                </a:lnTo>
                <a:lnTo>
                  <a:pt x="57" y="8"/>
                </a:lnTo>
                <a:lnTo>
                  <a:pt x="60" y="10"/>
                </a:lnTo>
                <a:lnTo>
                  <a:pt x="62" y="12"/>
                </a:lnTo>
                <a:lnTo>
                  <a:pt x="65" y="14"/>
                </a:lnTo>
                <a:lnTo>
                  <a:pt x="68" y="17"/>
                </a:lnTo>
                <a:lnTo>
                  <a:pt x="70" y="20"/>
                </a:lnTo>
                <a:lnTo>
                  <a:pt x="73" y="22"/>
                </a:lnTo>
                <a:lnTo>
                  <a:pt x="74" y="25"/>
                </a:lnTo>
                <a:lnTo>
                  <a:pt x="75" y="28"/>
                </a:lnTo>
                <a:lnTo>
                  <a:pt x="77" y="31"/>
                </a:lnTo>
                <a:lnTo>
                  <a:pt x="78" y="35"/>
                </a:lnTo>
                <a:lnTo>
                  <a:pt x="79" y="37"/>
                </a:lnTo>
                <a:lnTo>
                  <a:pt x="80" y="40"/>
                </a:lnTo>
                <a:lnTo>
                  <a:pt x="80" y="42"/>
                </a:lnTo>
                <a:lnTo>
                  <a:pt x="80" y="44"/>
                </a:lnTo>
                <a:lnTo>
                  <a:pt x="80" y="46"/>
                </a:lnTo>
                <a:lnTo>
                  <a:pt x="80" y="47"/>
                </a:lnTo>
                <a:lnTo>
                  <a:pt x="79" y="47"/>
                </a:lnTo>
                <a:lnTo>
                  <a:pt x="78" y="46"/>
                </a:lnTo>
                <a:lnTo>
                  <a:pt x="77" y="44"/>
                </a:lnTo>
                <a:lnTo>
                  <a:pt x="76" y="43"/>
                </a:lnTo>
                <a:lnTo>
                  <a:pt x="75" y="41"/>
                </a:lnTo>
                <a:lnTo>
                  <a:pt x="73" y="39"/>
                </a:lnTo>
                <a:lnTo>
                  <a:pt x="72" y="36"/>
                </a:lnTo>
                <a:lnTo>
                  <a:pt x="70" y="34"/>
                </a:lnTo>
                <a:lnTo>
                  <a:pt x="68" y="31"/>
                </a:lnTo>
                <a:lnTo>
                  <a:pt x="65" y="29"/>
                </a:lnTo>
                <a:lnTo>
                  <a:pt x="62" y="27"/>
                </a:lnTo>
                <a:lnTo>
                  <a:pt x="59" y="25"/>
                </a:lnTo>
                <a:lnTo>
                  <a:pt x="55" y="23"/>
                </a:lnTo>
                <a:lnTo>
                  <a:pt x="51" y="22"/>
                </a:lnTo>
                <a:lnTo>
                  <a:pt x="49" y="21"/>
                </a:lnTo>
                <a:lnTo>
                  <a:pt x="47" y="20"/>
                </a:lnTo>
                <a:lnTo>
                  <a:pt x="46" y="20"/>
                </a:lnTo>
                <a:lnTo>
                  <a:pt x="44" y="20"/>
                </a:lnTo>
                <a:lnTo>
                  <a:pt x="41" y="19"/>
                </a:lnTo>
                <a:lnTo>
                  <a:pt x="38" y="18"/>
                </a:lnTo>
                <a:lnTo>
                  <a:pt x="35" y="17"/>
                </a:lnTo>
                <a:lnTo>
                  <a:pt x="32" y="17"/>
                </a:lnTo>
                <a:lnTo>
                  <a:pt x="29" y="16"/>
                </a:lnTo>
                <a:lnTo>
                  <a:pt x="25" y="16"/>
                </a:lnTo>
                <a:lnTo>
                  <a:pt x="21" y="15"/>
                </a:lnTo>
                <a:lnTo>
                  <a:pt x="18" y="15"/>
                </a:lnTo>
                <a:lnTo>
                  <a:pt x="14" y="15"/>
                </a:lnTo>
                <a:lnTo>
                  <a:pt x="10" y="15"/>
                </a:lnTo>
                <a:lnTo>
                  <a:pt x="7" y="15"/>
                </a:lnTo>
                <a:lnTo>
                  <a:pt x="3" y="16"/>
                </a:lnTo>
                <a:lnTo>
                  <a:pt x="2" y="16"/>
                </a:lnTo>
                <a:lnTo>
                  <a:pt x="1" y="16"/>
                </a:lnTo>
                <a:lnTo>
                  <a:pt x="0" y="16"/>
                </a:lnTo>
                <a:lnTo>
                  <a:pt x="0" y="15"/>
                </a:lnTo>
                <a:lnTo>
                  <a:pt x="0" y="14"/>
                </a:lnTo>
                <a:lnTo>
                  <a:pt x="1" y="13"/>
                </a:lnTo>
                <a:lnTo>
                  <a:pt x="1" y="12"/>
                </a:lnTo>
                <a:lnTo>
                  <a:pt x="2" y="12"/>
                </a:lnTo>
                <a:lnTo>
                  <a:pt x="3" y="10"/>
                </a:lnTo>
                <a:lnTo>
                  <a:pt x="4" y="9"/>
                </a:lnTo>
                <a:lnTo>
                  <a:pt x="5" y="8"/>
                </a:lnTo>
                <a:lnTo>
                  <a:pt x="5" y="7"/>
                </a:lnTo>
                <a:lnTo>
                  <a:pt x="6" y="7"/>
                </a:lnTo>
                <a:lnTo>
                  <a:pt x="7"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6" name="Freeform 92">
            <a:extLst>
              <a:ext uri="{FF2B5EF4-FFF2-40B4-BE49-F238E27FC236}">
                <a16:creationId xmlns:a16="http://schemas.microsoft.com/office/drawing/2014/main" id="{8A84F8DF-F91C-744D-855B-40E706534A78}"/>
              </a:ext>
            </a:extLst>
          </p:cNvPr>
          <p:cNvSpPr>
            <a:spLocks/>
          </p:cNvSpPr>
          <p:nvPr/>
        </p:nvSpPr>
        <p:spPr bwMode="auto">
          <a:xfrm>
            <a:off x="8024814" y="4344989"/>
            <a:ext cx="141287" cy="60325"/>
          </a:xfrm>
          <a:custGeom>
            <a:avLst/>
            <a:gdLst>
              <a:gd name="T0" fmla="*/ 87 w 89"/>
              <a:gd name="T1" fmla="*/ 29 h 38"/>
              <a:gd name="T2" fmla="*/ 83 w 89"/>
              <a:gd name="T3" fmla="*/ 26 h 38"/>
              <a:gd name="T4" fmla="*/ 81 w 89"/>
              <a:gd name="T5" fmla="*/ 22 h 38"/>
              <a:gd name="T6" fmla="*/ 76 w 89"/>
              <a:gd name="T7" fmla="*/ 16 h 38"/>
              <a:gd name="T8" fmla="*/ 74 w 89"/>
              <a:gd name="T9" fmla="*/ 14 h 38"/>
              <a:gd name="T10" fmla="*/ 72 w 89"/>
              <a:gd name="T11" fmla="*/ 12 h 38"/>
              <a:gd name="T12" fmla="*/ 70 w 89"/>
              <a:gd name="T13" fmla="*/ 10 h 38"/>
              <a:gd name="T14" fmla="*/ 68 w 89"/>
              <a:gd name="T15" fmla="*/ 8 h 38"/>
              <a:gd name="T16" fmla="*/ 67 w 89"/>
              <a:gd name="T17" fmla="*/ 7 h 38"/>
              <a:gd name="T18" fmla="*/ 66 w 89"/>
              <a:gd name="T19" fmla="*/ 5 h 38"/>
              <a:gd name="T20" fmla="*/ 64 w 89"/>
              <a:gd name="T21" fmla="*/ 4 h 38"/>
              <a:gd name="T22" fmla="*/ 61 w 89"/>
              <a:gd name="T23" fmla="*/ 3 h 38"/>
              <a:gd name="T24" fmla="*/ 59 w 89"/>
              <a:gd name="T25" fmla="*/ 2 h 38"/>
              <a:gd name="T26" fmla="*/ 55 w 89"/>
              <a:gd name="T27" fmla="*/ 1 h 38"/>
              <a:gd name="T28" fmla="*/ 52 w 89"/>
              <a:gd name="T29" fmla="*/ 1 h 38"/>
              <a:gd name="T30" fmla="*/ 49 w 89"/>
              <a:gd name="T31" fmla="*/ 0 h 38"/>
              <a:gd name="T32" fmla="*/ 44 w 89"/>
              <a:gd name="T33" fmla="*/ 0 h 38"/>
              <a:gd name="T34" fmla="*/ 40 w 89"/>
              <a:gd name="T35" fmla="*/ 0 h 38"/>
              <a:gd name="T36" fmla="*/ 37 w 89"/>
              <a:gd name="T37" fmla="*/ 1 h 38"/>
              <a:gd name="T38" fmla="*/ 32 w 89"/>
              <a:gd name="T39" fmla="*/ 1 h 38"/>
              <a:gd name="T40" fmla="*/ 28 w 89"/>
              <a:gd name="T41" fmla="*/ 2 h 38"/>
              <a:gd name="T42" fmla="*/ 25 w 89"/>
              <a:gd name="T43" fmla="*/ 3 h 38"/>
              <a:gd name="T44" fmla="*/ 22 w 89"/>
              <a:gd name="T45" fmla="*/ 3 h 38"/>
              <a:gd name="T46" fmla="*/ 18 w 89"/>
              <a:gd name="T47" fmla="*/ 5 h 38"/>
              <a:gd name="T48" fmla="*/ 15 w 89"/>
              <a:gd name="T49" fmla="*/ 6 h 38"/>
              <a:gd name="T50" fmla="*/ 12 w 89"/>
              <a:gd name="T51" fmla="*/ 8 h 38"/>
              <a:gd name="T52" fmla="*/ 9 w 89"/>
              <a:gd name="T53" fmla="*/ 9 h 38"/>
              <a:gd name="T54" fmla="*/ 7 w 89"/>
              <a:gd name="T55" fmla="*/ 11 h 38"/>
              <a:gd name="T56" fmla="*/ 5 w 89"/>
              <a:gd name="T57" fmla="*/ 14 h 38"/>
              <a:gd name="T58" fmla="*/ 3 w 89"/>
              <a:gd name="T59" fmla="*/ 15 h 38"/>
              <a:gd name="T60" fmla="*/ 2 w 89"/>
              <a:gd name="T61" fmla="*/ 18 h 38"/>
              <a:gd name="T62" fmla="*/ 0 w 89"/>
              <a:gd name="T63" fmla="*/ 21 h 38"/>
              <a:gd name="T64" fmla="*/ 4 w 89"/>
              <a:gd name="T65" fmla="*/ 24 h 38"/>
              <a:gd name="T66" fmla="*/ 8 w 89"/>
              <a:gd name="T67" fmla="*/ 27 h 38"/>
              <a:gd name="T68" fmla="*/ 11 w 89"/>
              <a:gd name="T69" fmla="*/ 29 h 38"/>
              <a:gd name="T70" fmla="*/ 15 w 89"/>
              <a:gd name="T71" fmla="*/ 31 h 38"/>
              <a:gd name="T72" fmla="*/ 18 w 89"/>
              <a:gd name="T73" fmla="*/ 33 h 38"/>
              <a:gd name="T74" fmla="*/ 21 w 89"/>
              <a:gd name="T75" fmla="*/ 34 h 38"/>
              <a:gd name="T76" fmla="*/ 24 w 89"/>
              <a:gd name="T77" fmla="*/ 35 h 38"/>
              <a:gd name="T78" fmla="*/ 27 w 89"/>
              <a:gd name="T79" fmla="*/ 36 h 38"/>
              <a:gd name="T80" fmla="*/ 30 w 89"/>
              <a:gd name="T81" fmla="*/ 36 h 38"/>
              <a:gd name="T82" fmla="*/ 34 w 89"/>
              <a:gd name="T83" fmla="*/ 37 h 38"/>
              <a:gd name="T84" fmla="*/ 37 w 89"/>
              <a:gd name="T85" fmla="*/ 37 h 38"/>
              <a:gd name="T86" fmla="*/ 41 w 89"/>
              <a:gd name="T87" fmla="*/ 37 h 38"/>
              <a:gd name="T88" fmla="*/ 46 w 89"/>
              <a:gd name="T89" fmla="*/ 37 h 38"/>
              <a:gd name="T90" fmla="*/ 51 w 89"/>
              <a:gd name="T91" fmla="*/ 36 h 38"/>
              <a:gd name="T92" fmla="*/ 55 w 89"/>
              <a:gd name="T93" fmla="*/ 36 h 38"/>
              <a:gd name="T94" fmla="*/ 61 w 89"/>
              <a:gd name="T95" fmla="*/ 35 h 38"/>
              <a:gd name="T96" fmla="*/ 84 w 89"/>
              <a:gd name="T97" fmla="*/ 35 h 38"/>
              <a:gd name="T98" fmla="*/ 85 w 89"/>
              <a:gd name="T99" fmla="*/ 35 h 38"/>
              <a:gd name="T100" fmla="*/ 86 w 89"/>
              <a:gd name="T101" fmla="*/ 35 h 38"/>
              <a:gd name="T102" fmla="*/ 87 w 89"/>
              <a:gd name="T103" fmla="*/ 34 h 38"/>
              <a:gd name="T104" fmla="*/ 88 w 89"/>
              <a:gd name="T105" fmla="*/ 34 h 38"/>
              <a:gd name="T106" fmla="*/ 88 w 89"/>
              <a:gd name="T107" fmla="*/ 33 h 38"/>
              <a:gd name="T108" fmla="*/ 88 w 89"/>
              <a:gd name="T109" fmla="*/ 32 h 38"/>
              <a:gd name="T110" fmla="*/ 88 w 89"/>
              <a:gd name="T111" fmla="*/ 31 h 38"/>
              <a:gd name="T112" fmla="*/ 87 w 89"/>
              <a:gd name="T113" fmla="*/ 30 h 38"/>
              <a:gd name="T114" fmla="*/ 87 w 89"/>
              <a:gd name="T11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38">
                <a:moveTo>
                  <a:pt x="87" y="29"/>
                </a:moveTo>
                <a:lnTo>
                  <a:pt x="83" y="26"/>
                </a:lnTo>
                <a:lnTo>
                  <a:pt x="81" y="22"/>
                </a:lnTo>
                <a:lnTo>
                  <a:pt x="76" y="16"/>
                </a:lnTo>
                <a:lnTo>
                  <a:pt x="74" y="14"/>
                </a:lnTo>
                <a:lnTo>
                  <a:pt x="72" y="12"/>
                </a:lnTo>
                <a:lnTo>
                  <a:pt x="70" y="10"/>
                </a:lnTo>
                <a:lnTo>
                  <a:pt x="68" y="8"/>
                </a:lnTo>
                <a:lnTo>
                  <a:pt x="67" y="7"/>
                </a:lnTo>
                <a:lnTo>
                  <a:pt x="66" y="5"/>
                </a:lnTo>
                <a:lnTo>
                  <a:pt x="64" y="4"/>
                </a:lnTo>
                <a:lnTo>
                  <a:pt x="61" y="3"/>
                </a:lnTo>
                <a:lnTo>
                  <a:pt x="59" y="2"/>
                </a:lnTo>
                <a:lnTo>
                  <a:pt x="55" y="1"/>
                </a:lnTo>
                <a:lnTo>
                  <a:pt x="52" y="1"/>
                </a:lnTo>
                <a:lnTo>
                  <a:pt x="49" y="0"/>
                </a:lnTo>
                <a:lnTo>
                  <a:pt x="44" y="0"/>
                </a:lnTo>
                <a:lnTo>
                  <a:pt x="40" y="0"/>
                </a:lnTo>
                <a:lnTo>
                  <a:pt x="37" y="1"/>
                </a:lnTo>
                <a:lnTo>
                  <a:pt x="32" y="1"/>
                </a:lnTo>
                <a:lnTo>
                  <a:pt x="28" y="2"/>
                </a:lnTo>
                <a:lnTo>
                  <a:pt x="25" y="3"/>
                </a:lnTo>
                <a:lnTo>
                  <a:pt x="22" y="3"/>
                </a:lnTo>
                <a:lnTo>
                  <a:pt x="18" y="5"/>
                </a:lnTo>
                <a:lnTo>
                  <a:pt x="15" y="6"/>
                </a:lnTo>
                <a:lnTo>
                  <a:pt x="12" y="8"/>
                </a:lnTo>
                <a:lnTo>
                  <a:pt x="9" y="9"/>
                </a:lnTo>
                <a:lnTo>
                  <a:pt x="7" y="11"/>
                </a:lnTo>
                <a:lnTo>
                  <a:pt x="5" y="14"/>
                </a:lnTo>
                <a:lnTo>
                  <a:pt x="3" y="15"/>
                </a:lnTo>
                <a:lnTo>
                  <a:pt x="2" y="18"/>
                </a:lnTo>
                <a:lnTo>
                  <a:pt x="0" y="21"/>
                </a:lnTo>
                <a:lnTo>
                  <a:pt x="4" y="24"/>
                </a:lnTo>
                <a:lnTo>
                  <a:pt x="8" y="27"/>
                </a:lnTo>
                <a:lnTo>
                  <a:pt x="11" y="29"/>
                </a:lnTo>
                <a:lnTo>
                  <a:pt x="15" y="31"/>
                </a:lnTo>
                <a:lnTo>
                  <a:pt x="18" y="33"/>
                </a:lnTo>
                <a:lnTo>
                  <a:pt x="21" y="34"/>
                </a:lnTo>
                <a:lnTo>
                  <a:pt x="24" y="35"/>
                </a:lnTo>
                <a:lnTo>
                  <a:pt x="27" y="36"/>
                </a:lnTo>
                <a:lnTo>
                  <a:pt x="30" y="36"/>
                </a:lnTo>
                <a:lnTo>
                  <a:pt x="34" y="37"/>
                </a:lnTo>
                <a:lnTo>
                  <a:pt x="37" y="37"/>
                </a:lnTo>
                <a:lnTo>
                  <a:pt x="41" y="37"/>
                </a:lnTo>
                <a:lnTo>
                  <a:pt x="46" y="37"/>
                </a:lnTo>
                <a:lnTo>
                  <a:pt x="51" y="36"/>
                </a:lnTo>
                <a:lnTo>
                  <a:pt x="55" y="36"/>
                </a:lnTo>
                <a:lnTo>
                  <a:pt x="61" y="35"/>
                </a:lnTo>
                <a:lnTo>
                  <a:pt x="84" y="35"/>
                </a:lnTo>
                <a:lnTo>
                  <a:pt x="85" y="35"/>
                </a:lnTo>
                <a:lnTo>
                  <a:pt x="86" y="35"/>
                </a:lnTo>
                <a:lnTo>
                  <a:pt x="87" y="34"/>
                </a:lnTo>
                <a:lnTo>
                  <a:pt x="88" y="34"/>
                </a:lnTo>
                <a:lnTo>
                  <a:pt x="88" y="33"/>
                </a:lnTo>
                <a:lnTo>
                  <a:pt x="88" y="32"/>
                </a:lnTo>
                <a:lnTo>
                  <a:pt x="88" y="31"/>
                </a:lnTo>
                <a:lnTo>
                  <a:pt x="87" y="30"/>
                </a:lnTo>
                <a:lnTo>
                  <a:pt x="87" y="2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7" name="Freeform 93">
            <a:extLst>
              <a:ext uri="{FF2B5EF4-FFF2-40B4-BE49-F238E27FC236}">
                <a16:creationId xmlns:a16="http://schemas.microsoft.com/office/drawing/2014/main" id="{79955E62-2314-A147-B104-35638D392444}"/>
              </a:ext>
            </a:extLst>
          </p:cNvPr>
          <p:cNvSpPr>
            <a:spLocks/>
          </p:cNvSpPr>
          <p:nvPr/>
        </p:nvSpPr>
        <p:spPr bwMode="auto">
          <a:xfrm>
            <a:off x="8112125" y="4360863"/>
            <a:ext cx="52388" cy="36512"/>
          </a:xfrm>
          <a:custGeom>
            <a:avLst/>
            <a:gdLst>
              <a:gd name="T0" fmla="*/ 32 w 33"/>
              <a:gd name="T1" fmla="*/ 22 h 23"/>
              <a:gd name="T2" fmla="*/ 30 w 33"/>
              <a:gd name="T3" fmla="*/ 20 h 23"/>
              <a:gd name="T4" fmla="*/ 29 w 33"/>
              <a:gd name="T5" fmla="*/ 17 h 23"/>
              <a:gd name="T6" fmla="*/ 27 w 33"/>
              <a:gd name="T7" fmla="*/ 15 h 23"/>
              <a:gd name="T8" fmla="*/ 25 w 33"/>
              <a:gd name="T9" fmla="*/ 13 h 23"/>
              <a:gd name="T10" fmla="*/ 24 w 33"/>
              <a:gd name="T11" fmla="*/ 11 h 23"/>
              <a:gd name="T12" fmla="*/ 23 w 33"/>
              <a:gd name="T13" fmla="*/ 10 h 23"/>
              <a:gd name="T14" fmla="*/ 21 w 33"/>
              <a:gd name="T15" fmla="*/ 9 h 23"/>
              <a:gd name="T16" fmla="*/ 19 w 33"/>
              <a:gd name="T17" fmla="*/ 6 h 23"/>
              <a:gd name="T18" fmla="*/ 17 w 33"/>
              <a:gd name="T19" fmla="*/ 5 h 23"/>
              <a:gd name="T20" fmla="*/ 16 w 33"/>
              <a:gd name="T21" fmla="*/ 4 h 23"/>
              <a:gd name="T22" fmla="*/ 15 w 33"/>
              <a:gd name="T23" fmla="*/ 3 h 23"/>
              <a:gd name="T24" fmla="*/ 13 w 33"/>
              <a:gd name="T25" fmla="*/ 2 h 23"/>
              <a:gd name="T26" fmla="*/ 13 w 33"/>
              <a:gd name="T27" fmla="*/ 2 h 23"/>
              <a:gd name="T28" fmla="*/ 13 w 33"/>
              <a:gd name="T29" fmla="*/ 1 h 23"/>
              <a:gd name="T30" fmla="*/ 12 w 33"/>
              <a:gd name="T31" fmla="*/ 0 h 23"/>
              <a:gd name="T32" fmla="*/ 12 w 33"/>
              <a:gd name="T33" fmla="*/ 2 h 23"/>
              <a:gd name="T34" fmla="*/ 13 w 33"/>
              <a:gd name="T35" fmla="*/ 3 h 23"/>
              <a:gd name="T36" fmla="*/ 13 w 33"/>
              <a:gd name="T37" fmla="*/ 5 h 23"/>
              <a:gd name="T38" fmla="*/ 13 w 33"/>
              <a:gd name="T39" fmla="*/ 6 h 23"/>
              <a:gd name="T40" fmla="*/ 12 w 33"/>
              <a:gd name="T41" fmla="*/ 9 h 23"/>
              <a:gd name="T42" fmla="*/ 12 w 33"/>
              <a:gd name="T43" fmla="*/ 10 h 23"/>
              <a:gd name="T44" fmla="*/ 11 w 33"/>
              <a:gd name="T45" fmla="*/ 12 h 23"/>
              <a:gd name="T46" fmla="*/ 10 w 33"/>
              <a:gd name="T47" fmla="*/ 13 h 23"/>
              <a:gd name="T48" fmla="*/ 9 w 33"/>
              <a:gd name="T49" fmla="*/ 15 h 23"/>
              <a:gd name="T50" fmla="*/ 8 w 33"/>
              <a:gd name="T51" fmla="*/ 16 h 23"/>
              <a:gd name="T52" fmla="*/ 8 w 33"/>
              <a:gd name="T53" fmla="*/ 17 h 23"/>
              <a:gd name="T54" fmla="*/ 6 w 33"/>
              <a:gd name="T55" fmla="*/ 18 h 23"/>
              <a:gd name="T56" fmla="*/ 4 w 33"/>
              <a:gd name="T57" fmla="*/ 20 h 23"/>
              <a:gd name="T58" fmla="*/ 3 w 33"/>
              <a:gd name="T59" fmla="*/ 20 h 23"/>
              <a:gd name="T60" fmla="*/ 2 w 33"/>
              <a:gd name="T61" fmla="*/ 21 h 23"/>
              <a:gd name="T62" fmla="*/ 0 w 33"/>
              <a:gd name="T63" fmla="*/ 22 h 23"/>
              <a:gd name="T64" fmla="*/ 3 w 33"/>
              <a:gd name="T65" fmla="*/ 22 h 23"/>
              <a:gd name="T66" fmla="*/ 5 w 33"/>
              <a:gd name="T67" fmla="*/ 22 h 23"/>
              <a:gd name="T68" fmla="*/ 8 w 33"/>
              <a:gd name="T69" fmla="*/ 22 h 23"/>
              <a:gd name="T70" fmla="*/ 10 w 33"/>
              <a:gd name="T71" fmla="*/ 21 h 23"/>
              <a:gd name="T72" fmla="*/ 12 w 33"/>
              <a:gd name="T73" fmla="*/ 21 h 23"/>
              <a:gd name="T74" fmla="*/ 16 w 33"/>
              <a:gd name="T75" fmla="*/ 21 h 23"/>
              <a:gd name="T76" fmla="*/ 19 w 33"/>
              <a:gd name="T77" fmla="*/ 20 h 23"/>
              <a:gd name="T78" fmla="*/ 22 w 33"/>
              <a:gd name="T79" fmla="*/ 20 h 23"/>
              <a:gd name="T80" fmla="*/ 24 w 33"/>
              <a:gd name="T81" fmla="*/ 20 h 23"/>
              <a:gd name="T82" fmla="*/ 25 w 33"/>
              <a:gd name="T83" fmla="*/ 20 h 23"/>
              <a:gd name="T84" fmla="*/ 27 w 33"/>
              <a:gd name="T85" fmla="*/ 21 h 23"/>
              <a:gd name="T86" fmla="*/ 29 w 33"/>
              <a:gd name="T87" fmla="*/ 21 h 23"/>
              <a:gd name="T88" fmla="*/ 32 w 33"/>
              <a:gd name="T8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 h="23">
                <a:moveTo>
                  <a:pt x="32" y="22"/>
                </a:moveTo>
                <a:lnTo>
                  <a:pt x="30" y="20"/>
                </a:lnTo>
                <a:lnTo>
                  <a:pt x="29" y="17"/>
                </a:lnTo>
                <a:lnTo>
                  <a:pt x="27" y="15"/>
                </a:lnTo>
                <a:lnTo>
                  <a:pt x="25" y="13"/>
                </a:lnTo>
                <a:lnTo>
                  <a:pt x="24" y="11"/>
                </a:lnTo>
                <a:lnTo>
                  <a:pt x="23" y="10"/>
                </a:lnTo>
                <a:lnTo>
                  <a:pt x="21" y="9"/>
                </a:lnTo>
                <a:lnTo>
                  <a:pt x="19" y="6"/>
                </a:lnTo>
                <a:lnTo>
                  <a:pt x="17" y="5"/>
                </a:lnTo>
                <a:lnTo>
                  <a:pt x="16" y="4"/>
                </a:lnTo>
                <a:lnTo>
                  <a:pt x="15" y="3"/>
                </a:lnTo>
                <a:lnTo>
                  <a:pt x="13" y="2"/>
                </a:lnTo>
                <a:lnTo>
                  <a:pt x="13" y="2"/>
                </a:lnTo>
                <a:lnTo>
                  <a:pt x="13" y="1"/>
                </a:lnTo>
                <a:lnTo>
                  <a:pt x="12" y="0"/>
                </a:lnTo>
                <a:lnTo>
                  <a:pt x="12" y="2"/>
                </a:lnTo>
                <a:lnTo>
                  <a:pt x="13" y="3"/>
                </a:lnTo>
                <a:lnTo>
                  <a:pt x="13" y="5"/>
                </a:lnTo>
                <a:lnTo>
                  <a:pt x="13" y="6"/>
                </a:lnTo>
                <a:lnTo>
                  <a:pt x="12" y="9"/>
                </a:lnTo>
                <a:lnTo>
                  <a:pt x="12" y="10"/>
                </a:lnTo>
                <a:lnTo>
                  <a:pt x="11" y="12"/>
                </a:lnTo>
                <a:lnTo>
                  <a:pt x="10" y="13"/>
                </a:lnTo>
                <a:lnTo>
                  <a:pt x="9" y="15"/>
                </a:lnTo>
                <a:lnTo>
                  <a:pt x="8" y="16"/>
                </a:lnTo>
                <a:lnTo>
                  <a:pt x="8" y="17"/>
                </a:lnTo>
                <a:lnTo>
                  <a:pt x="6" y="18"/>
                </a:lnTo>
                <a:lnTo>
                  <a:pt x="4" y="20"/>
                </a:lnTo>
                <a:lnTo>
                  <a:pt x="3" y="20"/>
                </a:lnTo>
                <a:lnTo>
                  <a:pt x="2" y="21"/>
                </a:lnTo>
                <a:lnTo>
                  <a:pt x="0" y="22"/>
                </a:lnTo>
                <a:lnTo>
                  <a:pt x="3" y="22"/>
                </a:lnTo>
                <a:lnTo>
                  <a:pt x="5" y="22"/>
                </a:lnTo>
                <a:lnTo>
                  <a:pt x="8" y="22"/>
                </a:lnTo>
                <a:lnTo>
                  <a:pt x="10" y="21"/>
                </a:lnTo>
                <a:lnTo>
                  <a:pt x="12" y="21"/>
                </a:lnTo>
                <a:lnTo>
                  <a:pt x="16" y="21"/>
                </a:lnTo>
                <a:lnTo>
                  <a:pt x="19" y="20"/>
                </a:lnTo>
                <a:lnTo>
                  <a:pt x="22" y="20"/>
                </a:lnTo>
                <a:lnTo>
                  <a:pt x="24" y="20"/>
                </a:lnTo>
                <a:lnTo>
                  <a:pt x="25" y="20"/>
                </a:lnTo>
                <a:lnTo>
                  <a:pt x="27" y="21"/>
                </a:lnTo>
                <a:lnTo>
                  <a:pt x="29" y="21"/>
                </a:lnTo>
                <a:lnTo>
                  <a:pt x="32" y="22"/>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8" name="Freeform 94">
            <a:extLst>
              <a:ext uri="{FF2B5EF4-FFF2-40B4-BE49-F238E27FC236}">
                <a16:creationId xmlns:a16="http://schemas.microsoft.com/office/drawing/2014/main" id="{F1477258-DD5F-3345-A323-86F55E45C570}"/>
              </a:ext>
            </a:extLst>
          </p:cNvPr>
          <p:cNvSpPr>
            <a:spLocks/>
          </p:cNvSpPr>
          <p:nvPr/>
        </p:nvSpPr>
        <p:spPr bwMode="auto">
          <a:xfrm>
            <a:off x="8035926" y="4367213"/>
            <a:ext cx="30163" cy="23812"/>
          </a:xfrm>
          <a:custGeom>
            <a:avLst/>
            <a:gdLst>
              <a:gd name="T0" fmla="*/ 16 w 19"/>
              <a:gd name="T1" fmla="*/ 0 h 15"/>
              <a:gd name="T2" fmla="*/ 14 w 19"/>
              <a:gd name="T3" fmla="*/ 1 h 15"/>
              <a:gd name="T4" fmla="*/ 14 w 19"/>
              <a:gd name="T5" fmla="*/ 1 h 15"/>
              <a:gd name="T6" fmla="*/ 14 w 19"/>
              <a:gd name="T7" fmla="*/ 3 h 15"/>
              <a:gd name="T8" fmla="*/ 13 w 19"/>
              <a:gd name="T9" fmla="*/ 4 h 15"/>
              <a:gd name="T10" fmla="*/ 12 w 19"/>
              <a:gd name="T11" fmla="*/ 4 h 15"/>
              <a:gd name="T12" fmla="*/ 12 w 19"/>
              <a:gd name="T13" fmla="*/ 6 h 15"/>
              <a:gd name="T14" fmla="*/ 12 w 19"/>
              <a:gd name="T15" fmla="*/ 6 h 15"/>
              <a:gd name="T16" fmla="*/ 12 w 19"/>
              <a:gd name="T17" fmla="*/ 7 h 15"/>
              <a:gd name="T18" fmla="*/ 12 w 19"/>
              <a:gd name="T19" fmla="*/ 8 h 15"/>
              <a:gd name="T20" fmla="*/ 13 w 19"/>
              <a:gd name="T21" fmla="*/ 9 h 15"/>
              <a:gd name="T22" fmla="*/ 13 w 19"/>
              <a:gd name="T23" fmla="*/ 10 h 15"/>
              <a:gd name="T24" fmla="*/ 14 w 19"/>
              <a:gd name="T25" fmla="*/ 11 h 15"/>
              <a:gd name="T26" fmla="*/ 14 w 19"/>
              <a:gd name="T27" fmla="*/ 12 h 15"/>
              <a:gd name="T28" fmla="*/ 16 w 19"/>
              <a:gd name="T29" fmla="*/ 13 h 15"/>
              <a:gd name="T30" fmla="*/ 17 w 19"/>
              <a:gd name="T31" fmla="*/ 13 h 15"/>
              <a:gd name="T32" fmla="*/ 18 w 19"/>
              <a:gd name="T33" fmla="*/ 14 h 15"/>
              <a:gd name="T34" fmla="*/ 17 w 19"/>
              <a:gd name="T35" fmla="*/ 14 h 15"/>
              <a:gd name="T36" fmla="*/ 15 w 19"/>
              <a:gd name="T37" fmla="*/ 13 h 15"/>
              <a:gd name="T38" fmla="*/ 14 w 19"/>
              <a:gd name="T39" fmla="*/ 13 h 15"/>
              <a:gd name="T40" fmla="*/ 13 w 19"/>
              <a:gd name="T41" fmla="*/ 13 h 15"/>
              <a:gd name="T42" fmla="*/ 11 w 19"/>
              <a:gd name="T43" fmla="*/ 12 h 15"/>
              <a:gd name="T44" fmla="*/ 10 w 19"/>
              <a:gd name="T45" fmla="*/ 12 h 15"/>
              <a:gd name="T46" fmla="*/ 8 w 19"/>
              <a:gd name="T47" fmla="*/ 11 h 15"/>
              <a:gd name="T48" fmla="*/ 8 w 19"/>
              <a:gd name="T49" fmla="*/ 11 h 15"/>
              <a:gd name="T50" fmla="*/ 6 w 19"/>
              <a:gd name="T51" fmla="*/ 11 h 15"/>
              <a:gd name="T52" fmla="*/ 5 w 19"/>
              <a:gd name="T53" fmla="*/ 10 h 15"/>
              <a:gd name="T54" fmla="*/ 3 w 19"/>
              <a:gd name="T55" fmla="*/ 9 h 15"/>
              <a:gd name="T56" fmla="*/ 2 w 19"/>
              <a:gd name="T57" fmla="*/ 8 h 15"/>
              <a:gd name="T58" fmla="*/ 2 w 19"/>
              <a:gd name="T59" fmla="*/ 8 h 15"/>
              <a:gd name="T60" fmla="*/ 1 w 19"/>
              <a:gd name="T61" fmla="*/ 8 h 15"/>
              <a:gd name="T62" fmla="*/ 0 w 19"/>
              <a:gd name="T63" fmla="*/ 7 h 15"/>
              <a:gd name="T64" fmla="*/ 1 w 19"/>
              <a:gd name="T65" fmla="*/ 6 h 15"/>
              <a:gd name="T66" fmla="*/ 2 w 19"/>
              <a:gd name="T67" fmla="*/ 6 h 15"/>
              <a:gd name="T68" fmla="*/ 3 w 19"/>
              <a:gd name="T69" fmla="*/ 5 h 15"/>
              <a:gd name="T70" fmla="*/ 4 w 19"/>
              <a:gd name="T71" fmla="*/ 4 h 15"/>
              <a:gd name="T72" fmla="*/ 6 w 19"/>
              <a:gd name="T73" fmla="*/ 3 h 15"/>
              <a:gd name="T74" fmla="*/ 7 w 19"/>
              <a:gd name="T75" fmla="*/ 2 h 15"/>
              <a:gd name="T76" fmla="*/ 8 w 19"/>
              <a:gd name="T77" fmla="*/ 1 h 15"/>
              <a:gd name="T78" fmla="*/ 10 w 19"/>
              <a:gd name="T79" fmla="*/ 1 h 15"/>
              <a:gd name="T80" fmla="*/ 12 w 19"/>
              <a:gd name="T81" fmla="*/ 0 h 15"/>
              <a:gd name="T82" fmla="*/ 13 w 19"/>
              <a:gd name="T83" fmla="*/ 0 h 15"/>
              <a:gd name="T84" fmla="*/ 14 w 19"/>
              <a:gd name="T85" fmla="*/ 0 h 15"/>
              <a:gd name="T86" fmla="*/ 16 w 19"/>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15">
                <a:moveTo>
                  <a:pt x="16" y="0"/>
                </a:moveTo>
                <a:lnTo>
                  <a:pt x="14" y="1"/>
                </a:lnTo>
                <a:lnTo>
                  <a:pt x="14" y="1"/>
                </a:lnTo>
                <a:lnTo>
                  <a:pt x="14" y="3"/>
                </a:lnTo>
                <a:lnTo>
                  <a:pt x="13" y="4"/>
                </a:lnTo>
                <a:lnTo>
                  <a:pt x="12" y="4"/>
                </a:lnTo>
                <a:lnTo>
                  <a:pt x="12" y="6"/>
                </a:lnTo>
                <a:lnTo>
                  <a:pt x="12" y="6"/>
                </a:lnTo>
                <a:lnTo>
                  <a:pt x="12" y="7"/>
                </a:lnTo>
                <a:lnTo>
                  <a:pt x="12" y="8"/>
                </a:lnTo>
                <a:lnTo>
                  <a:pt x="13" y="9"/>
                </a:lnTo>
                <a:lnTo>
                  <a:pt x="13" y="10"/>
                </a:lnTo>
                <a:lnTo>
                  <a:pt x="14" y="11"/>
                </a:lnTo>
                <a:lnTo>
                  <a:pt x="14" y="12"/>
                </a:lnTo>
                <a:lnTo>
                  <a:pt x="16" y="13"/>
                </a:lnTo>
                <a:lnTo>
                  <a:pt x="17" y="13"/>
                </a:lnTo>
                <a:lnTo>
                  <a:pt x="18" y="14"/>
                </a:lnTo>
                <a:lnTo>
                  <a:pt x="17" y="14"/>
                </a:lnTo>
                <a:lnTo>
                  <a:pt x="15" y="13"/>
                </a:lnTo>
                <a:lnTo>
                  <a:pt x="14" y="13"/>
                </a:lnTo>
                <a:lnTo>
                  <a:pt x="13" y="13"/>
                </a:lnTo>
                <a:lnTo>
                  <a:pt x="11" y="12"/>
                </a:lnTo>
                <a:lnTo>
                  <a:pt x="10" y="12"/>
                </a:lnTo>
                <a:lnTo>
                  <a:pt x="8" y="11"/>
                </a:lnTo>
                <a:lnTo>
                  <a:pt x="8" y="11"/>
                </a:lnTo>
                <a:lnTo>
                  <a:pt x="6" y="11"/>
                </a:lnTo>
                <a:lnTo>
                  <a:pt x="5" y="10"/>
                </a:lnTo>
                <a:lnTo>
                  <a:pt x="3" y="9"/>
                </a:lnTo>
                <a:lnTo>
                  <a:pt x="2" y="8"/>
                </a:lnTo>
                <a:lnTo>
                  <a:pt x="2" y="8"/>
                </a:lnTo>
                <a:lnTo>
                  <a:pt x="1" y="8"/>
                </a:lnTo>
                <a:lnTo>
                  <a:pt x="0" y="7"/>
                </a:lnTo>
                <a:lnTo>
                  <a:pt x="1" y="6"/>
                </a:lnTo>
                <a:lnTo>
                  <a:pt x="2" y="6"/>
                </a:lnTo>
                <a:lnTo>
                  <a:pt x="3" y="5"/>
                </a:lnTo>
                <a:lnTo>
                  <a:pt x="4" y="4"/>
                </a:lnTo>
                <a:lnTo>
                  <a:pt x="6" y="3"/>
                </a:lnTo>
                <a:lnTo>
                  <a:pt x="7" y="2"/>
                </a:lnTo>
                <a:lnTo>
                  <a:pt x="8" y="1"/>
                </a:lnTo>
                <a:lnTo>
                  <a:pt x="10" y="1"/>
                </a:lnTo>
                <a:lnTo>
                  <a:pt x="12" y="0"/>
                </a:lnTo>
                <a:lnTo>
                  <a:pt x="13" y="0"/>
                </a:lnTo>
                <a:lnTo>
                  <a:pt x="14" y="0"/>
                </a:lnTo>
                <a:lnTo>
                  <a:pt x="16"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39" name="Freeform 95">
            <a:extLst>
              <a:ext uri="{FF2B5EF4-FFF2-40B4-BE49-F238E27FC236}">
                <a16:creationId xmlns:a16="http://schemas.microsoft.com/office/drawing/2014/main" id="{0281EDE7-F309-D647-AEB0-09BAB7310FFA}"/>
              </a:ext>
            </a:extLst>
          </p:cNvPr>
          <p:cNvSpPr>
            <a:spLocks/>
          </p:cNvSpPr>
          <p:nvPr/>
        </p:nvSpPr>
        <p:spPr bwMode="auto">
          <a:xfrm>
            <a:off x="8002589" y="4340225"/>
            <a:ext cx="161925" cy="50800"/>
          </a:xfrm>
          <a:custGeom>
            <a:avLst/>
            <a:gdLst>
              <a:gd name="T0" fmla="*/ 99 w 102"/>
              <a:gd name="T1" fmla="*/ 28 h 32"/>
              <a:gd name="T2" fmla="*/ 95 w 102"/>
              <a:gd name="T3" fmla="*/ 23 h 32"/>
              <a:gd name="T4" fmla="*/ 93 w 102"/>
              <a:gd name="T5" fmla="*/ 18 h 32"/>
              <a:gd name="T6" fmla="*/ 89 w 102"/>
              <a:gd name="T7" fmla="*/ 13 h 32"/>
              <a:gd name="T8" fmla="*/ 84 w 102"/>
              <a:gd name="T9" fmla="*/ 8 h 32"/>
              <a:gd name="T10" fmla="*/ 79 w 102"/>
              <a:gd name="T11" fmla="*/ 4 h 32"/>
              <a:gd name="T12" fmla="*/ 73 w 102"/>
              <a:gd name="T13" fmla="*/ 2 h 32"/>
              <a:gd name="T14" fmla="*/ 66 w 102"/>
              <a:gd name="T15" fmla="*/ 0 h 32"/>
              <a:gd name="T16" fmla="*/ 58 w 102"/>
              <a:gd name="T17" fmla="*/ 0 h 32"/>
              <a:gd name="T18" fmla="*/ 48 w 102"/>
              <a:gd name="T19" fmla="*/ 1 h 32"/>
              <a:gd name="T20" fmla="*/ 40 w 102"/>
              <a:gd name="T21" fmla="*/ 3 h 32"/>
              <a:gd name="T22" fmla="*/ 32 w 102"/>
              <a:gd name="T23" fmla="*/ 6 h 32"/>
              <a:gd name="T24" fmla="*/ 25 w 102"/>
              <a:gd name="T25" fmla="*/ 8 h 32"/>
              <a:gd name="T26" fmla="*/ 18 w 102"/>
              <a:gd name="T27" fmla="*/ 12 h 32"/>
              <a:gd name="T28" fmla="*/ 11 w 102"/>
              <a:gd name="T29" fmla="*/ 14 h 32"/>
              <a:gd name="T30" fmla="*/ 7 w 102"/>
              <a:gd name="T31" fmla="*/ 16 h 32"/>
              <a:gd name="T32" fmla="*/ 2 w 102"/>
              <a:gd name="T33" fmla="*/ 18 h 32"/>
              <a:gd name="T34" fmla="*/ 0 w 102"/>
              <a:gd name="T35" fmla="*/ 18 h 32"/>
              <a:gd name="T36" fmla="*/ 0 w 102"/>
              <a:gd name="T37" fmla="*/ 20 h 32"/>
              <a:gd name="T38" fmla="*/ 2 w 102"/>
              <a:gd name="T39" fmla="*/ 21 h 32"/>
              <a:gd name="T40" fmla="*/ 5 w 102"/>
              <a:gd name="T41" fmla="*/ 22 h 32"/>
              <a:gd name="T42" fmla="*/ 8 w 102"/>
              <a:gd name="T43" fmla="*/ 23 h 32"/>
              <a:gd name="T44" fmla="*/ 12 w 102"/>
              <a:gd name="T45" fmla="*/ 23 h 32"/>
              <a:gd name="T46" fmla="*/ 17 w 102"/>
              <a:gd name="T47" fmla="*/ 23 h 32"/>
              <a:gd name="T48" fmla="*/ 21 w 102"/>
              <a:gd name="T49" fmla="*/ 21 h 32"/>
              <a:gd name="T50" fmla="*/ 26 w 102"/>
              <a:gd name="T51" fmla="*/ 18 h 32"/>
              <a:gd name="T52" fmla="*/ 33 w 102"/>
              <a:gd name="T53" fmla="*/ 15 h 32"/>
              <a:gd name="T54" fmla="*/ 43 w 102"/>
              <a:gd name="T55" fmla="*/ 10 h 32"/>
              <a:gd name="T56" fmla="*/ 50 w 102"/>
              <a:gd name="T57" fmla="*/ 8 h 32"/>
              <a:gd name="T58" fmla="*/ 57 w 102"/>
              <a:gd name="T59" fmla="*/ 6 h 32"/>
              <a:gd name="T60" fmla="*/ 62 w 102"/>
              <a:gd name="T61" fmla="*/ 5 h 32"/>
              <a:gd name="T62" fmla="*/ 67 w 102"/>
              <a:gd name="T63" fmla="*/ 6 h 32"/>
              <a:gd name="T64" fmla="*/ 71 w 102"/>
              <a:gd name="T65" fmla="*/ 7 h 32"/>
              <a:gd name="T66" fmla="*/ 75 w 102"/>
              <a:gd name="T67" fmla="*/ 8 h 32"/>
              <a:gd name="T68" fmla="*/ 78 w 102"/>
              <a:gd name="T69" fmla="*/ 10 h 32"/>
              <a:gd name="T70" fmla="*/ 83 w 102"/>
              <a:gd name="T71" fmla="*/ 13 h 32"/>
              <a:gd name="T72" fmla="*/ 88 w 102"/>
              <a:gd name="T73" fmla="*/ 16 h 32"/>
              <a:gd name="T74" fmla="*/ 93 w 102"/>
              <a:gd name="T75" fmla="*/ 21 h 32"/>
              <a:gd name="T76" fmla="*/ 98 w 102"/>
              <a:gd name="T7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32">
                <a:moveTo>
                  <a:pt x="101" y="31"/>
                </a:moveTo>
                <a:lnTo>
                  <a:pt x="99" y="28"/>
                </a:lnTo>
                <a:lnTo>
                  <a:pt x="97" y="26"/>
                </a:lnTo>
                <a:lnTo>
                  <a:pt x="95" y="23"/>
                </a:lnTo>
                <a:lnTo>
                  <a:pt x="93" y="20"/>
                </a:lnTo>
                <a:lnTo>
                  <a:pt x="93" y="18"/>
                </a:lnTo>
                <a:lnTo>
                  <a:pt x="91" y="15"/>
                </a:lnTo>
                <a:lnTo>
                  <a:pt x="89" y="13"/>
                </a:lnTo>
                <a:lnTo>
                  <a:pt x="86" y="10"/>
                </a:lnTo>
                <a:lnTo>
                  <a:pt x="84" y="8"/>
                </a:lnTo>
                <a:lnTo>
                  <a:pt x="82" y="6"/>
                </a:lnTo>
                <a:lnTo>
                  <a:pt x="79" y="4"/>
                </a:lnTo>
                <a:lnTo>
                  <a:pt x="76" y="3"/>
                </a:lnTo>
                <a:lnTo>
                  <a:pt x="73" y="2"/>
                </a:lnTo>
                <a:lnTo>
                  <a:pt x="70" y="1"/>
                </a:lnTo>
                <a:lnTo>
                  <a:pt x="66" y="0"/>
                </a:lnTo>
                <a:lnTo>
                  <a:pt x="62" y="0"/>
                </a:lnTo>
                <a:lnTo>
                  <a:pt x="58" y="0"/>
                </a:lnTo>
                <a:lnTo>
                  <a:pt x="53" y="0"/>
                </a:lnTo>
                <a:lnTo>
                  <a:pt x="48" y="1"/>
                </a:lnTo>
                <a:lnTo>
                  <a:pt x="43" y="2"/>
                </a:lnTo>
                <a:lnTo>
                  <a:pt x="40" y="3"/>
                </a:lnTo>
                <a:lnTo>
                  <a:pt x="36" y="4"/>
                </a:lnTo>
                <a:lnTo>
                  <a:pt x="32" y="6"/>
                </a:lnTo>
                <a:lnTo>
                  <a:pt x="28" y="8"/>
                </a:lnTo>
                <a:lnTo>
                  <a:pt x="25" y="8"/>
                </a:lnTo>
                <a:lnTo>
                  <a:pt x="21" y="10"/>
                </a:lnTo>
                <a:lnTo>
                  <a:pt x="18" y="12"/>
                </a:lnTo>
                <a:lnTo>
                  <a:pt x="15" y="13"/>
                </a:lnTo>
                <a:lnTo>
                  <a:pt x="11" y="14"/>
                </a:lnTo>
                <a:lnTo>
                  <a:pt x="8" y="15"/>
                </a:lnTo>
                <a:lnTo>
                  <a:pt x="7" y="16"/>
                </a:lnTo>
                <a:lnTo>
                  <a:pt x="4" y="17"/>
                </a:lnTo>
                <a:lnTo>
                  <a:pt x="2" y="18"/>
                </a:lnTo>
                <a:lnTo>
                  <a:pt x="1" y="18"/>
                </a:lnTo>
                <a:lnTo>
                  <a:pt x="0" y="18"/>
                </a:lnTo>
                <a:lnTo>
                  <a:pt x="0" y="19"/>
                </a:lnTo>
                <a:lnTo>
                  <a:pt x="0" y="20"/>
                </a:lnTo>
                <a:lnTo>
                  <a:pt x="1" y="20"/>
                </a:lnTo>
                <a:lnTo>
                  <a:pt x="2" y="21"/>
                </a:lnTo>
                <a:lnTo>
                  <a:pt x="3" y="21"/>
                </a:lnTo>
                <a:lnTo>
                  <a:pt x="5" y="22"/>
                </a:lnTo>
                <a:lnTo>
                  <a:pt x="6" y="22"/>
                </a:lnTo>
                <a:lnTo>
                  <a:pt x="8" y="23"/>
                </a:lnTo>
                <a:lnTo>
                  <a:pt x="9" y="23"/>
                </a:lnTo>
                <a:lnTo>
                  <a:pt x="12" y="23"/>
                </a:lnTo>
                <a:lnTo>
                  <a:pt x="14" y="23"/>
                </a:lnTo>
                <a:lnTo>
                  <a:pt x="17" y="23"/>
                </a:lnTo>
                <a:lnTo>
                  <a:pt x="19" y="22"/>
                </a:lnTo>
                <a:lnTo>
                  <a:pt x="21" y="21"/>
                </a:lnTo>
                <a:lnTo>
                  <a:pt x="24" y="20"/>
                </a:lnTo>
                <a:lnTo>
                  <a:pt x="26" y="18"/>
                </a:lnTo>
                <a:lnTo>
                  <a:pt x="29" y="17"/>
                </a:lnTo>
                <a:lnTo>
                  <a:pt x="33" y="15"/>
                </a:lnTo>
                <a:lnTo>
                  <a:pt x="36" y="13"/>
                </a:lnTo>
                <a:lnTo>
                  <a:pt x="43" y="10"/>
                </a:lnTo>
                <a:lnTo>
                  <a:pt x="46" y="9"/>
                </a:lnTo>
                <a:lnTo>
                  <a:pt x="50" y="8"/>
                </a:lnTo>
                <a:lnTo>
                  <a:pt x="54" y="7"/>
                </a:lnTo>
                <a:lnTo>
                  <a:pt x="57" y="6"/>
                </a:lnTo>
                <a:lnTo>
                  <a:pt x="59" y="5"/>
                </a:lnTo>
                <a:lnTo>
                  <a:pt x="62" y="5"/>
                </a:lnTo>
                <a:lnTo>
                  <a:pt x="65" y="5"/>
                </a:lnTo>
                <a:lnTo>
                  <a:pt x="67" y="6"/>
                </a:lnTo>
                <a:lnTo>
                  <a:pt x="69" y="7"/>
                </a:lnTo>
                <a:lnTo>
                  <a:pt x="71" y="7"/>
                </a:lnTo>
                <a:lnTo>
                  <a:pt x="73" y="8"/>
                </a:lnTo>
                <a:lnTo>
                  <a:pt x="75" y="8"/>
                </a:lnTo>
                <a:lnTo>
                  <a:pt x="76" y="9"/>
                </a:lnTo>
                <a:lnTo>
                  <a:pt x="78" y="10"/>
                </a:lnTo>
                <a:lnTo>
                  <a:pt x="80" y="11"/>
                </a:lnTo>
                <a:lnTo>
                  <a:pt x="83" y="13"/>
                </a:lnTo>
                <a:lnTo>
                  <a:pt x="85" y="13"/>
                </a:lnTo>
                <a:lnTo>
                  <a:pt x="88" y="16"/>
                </a:lnTo>
                <a:lnTo>
                  <a:pt x="90" y="18"/>
                </a:lnTo>
                <a:lnTo>
                  <a:pt x="93" y="21"/>
                </a:lnTo>
                <a:lnTo>
                  <a:pt x="95" y="23"/>
                </a:lnTo>
                <a:lnTo>
                  <a:pt x="98" y="28"/>
                </a:lnTo>
                <a:lnTo>
                  <a:pt x="101" y="3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0" name="Freeform 96">
            <a:extLst>
              <a:ext uri="{FF2B5EF4-FFF2-40B4-BE49-F238E27FC236}">
                <a16:creationId xmlns:a16="http://schemas.microsoft.com/office/drawing/2014/main" id="{46765D1F-949F-1C4F-A667-AAFB1E687608}"/>
              </a:ext>
            </a:extLst>
          </p:cNvPr>
          <p:cNvSpPr>
            <a:spLocks/>
          </p:cNvSpPr>
          <p:nvPr/>
        </p:nvSpPr>
        <p:spPr bwMode="auto">
          <a:xfrm>
            <a:off x="8113713" y="4373563"/>
            <a:ext cx="6350" cy="6350"/>
          </a:xfrm>
          <a:custGeom>
            <a:avLst/>
            <a:gdLst>
              <a:gd name="T0" fmla="*/ 3 w 4"/>
              <a:gd name="T1" fmla="*/ 0 h 4"/>
              <a:gd name="T2" fmla="*/ 0 w 4"/>
              <a:gd name="T3" fmla="*/ 0 h 4"/>
              <a:gd name="T4" fmla="*/ 0 w 4"/>
              <a:gd name="T5" fmla="*/ 2 h 4"/>
              <a:gd name="T6" fmla="*/ 0 w 4"/>
              <a:gd name="T7" fmla="*/ 3 h 4"/>
              <a:gd name="T8" fmla="*/ 1 w 4"/>
              <a:gd name="T9" fmla="*/ 3 h 4"/>
              <a:gd name="T10" fmla="*/ 2 w 4"/>
              <a:gd name="T11" fmla="*/ 3 h 4"/>
              <a:gd name="T12" fmla="*/ 3 w 4"/>
              <a:gd name="T13" fmla="*/ 3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lnTo>
                  <a:pt x="0" y="0"/>
                </a:lnTo>
                <a:lnTo>
                  <a:pt x="0" y="2"/>
                </a:lnTo>
                <a:lnTo>
                  <a:pt x="0" y="3"/>
                </a:lnTo>
                <a:lnTo>
                  <a:pt x="1" y="3"/>
                </a:lnTo>
                <a:lnTo>
                  <a:pt x="2" y="3"/>
                </a:lnTo>
                <a:lnTo>
                  <a:pt x="3" y="3"/>
                </a:lnTo>
                <a:lnTo>
                  <a:pt x="3"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1" name="Freeform 97">
            <a:extLst>
              <a:ext uri="{FF2B5EF4-FFF2-40B4-BE49-F238E27FC236}">
                <a16:creationId xmlns:a16="http://schemas.microsoft.com/office/drawing/2014/main" id="{4AB59B70-FDAF-C747-8C6A-B871822188CB}"/>
              </a:ext>
            </a:extLst>
          </p:cNvPr>
          <p:cNvSpPr>
            <a:spLocks/>
          </p:cNvSpPr>
          <p:nvPr/>
        </p:nvSpPr>
        <p:spPr bwMode="auto">
          <a:xfrm>
            <a:off x="7724776" y="4010025"/>
            <a:ext cx="811213" cy="736600"/>
          </a:xfrm>
          <a:custGeom>
            <a:avLst/>
            <a:gdLst>
              <a:gd name="T0" fmla="*/ 309 w 511"/>
              <a:gd name="T1" fmla="*/ 69 h 464"/>
              <a:gd name="T2" fmla="*/ 290 w 511"/>
              <a:gd name="T3" fmla="*/ 86 h 464"/>
              <a:gd name="T4" fmla="*/ 271 w 511"/>
              <a:gd name="T5" fmla="*/ 99 h 464"/>
              <a:gd name="T6" fmla="*/ 250 w 511"/>
              <a:gd name="T7" fmla="*/ 106 h 464"/>
              <a:gd name="T8" fmla="*/ 228 w 511"/>
              <a:gd name="T9" fmla="*/ 111 h 464"/>
              <a:gd name="T10" fmla="*/ 209 w 511"/>
              <a:gd name="T11" fmla="*/ 120 h 464"/>
              <a:gd name="T12" fmla="*/ 187 w 511"/>
              <a:gd name="T13" fmla="*/ 135 h 464"/>
              <a:gd name="T14" fmla="*/ 158 w 511"/>
              <a:gd name="T15" fmla="*/ 155 h 464"/>
              <a:gd name="T16" fmla="*/ 136 w 511"/>
              <a:gd name="T17" fmla="*/ 175 h 464"/>
              <a:gd name="T18" fmla="*/ 127 w 511"/>
              <a:gd name="T19" fmla="*/ 201 h 464"/>
              <a:gd name="T20" fmla="*/ 117 w 511"/>
              <a:gd name="T21" fmla="*/ 235 h 464"/>
              <a:gd name="T22" fmla="*/ 92 w 511"/>
              <a:gd name="T23" fmla="*/ 272 h 464"/>
              <a:gd name="T24" fmla="*/ 78 w 511"/>
              <a:gd name="T25" fmla="*/ 283 h 464"/>
              <a:gd name="T26" fmla="*/ 72 w 511"/>
              <a:gd name="T27" fmla="*/ 270 h 464"/>
              <a:gd name="T28" fmla="*/ 69 w 511"/>
              <a:gd name="T29" fmla="*/ 252 h 464"/>
              <a:gd name="T30" fmla="*/ 68 w 511"/>
              <a:gd name="T31" fmla="*/ 235 h 464"/>
              <a:gd name="T32" fmla="*/ 67 w 511"/>
              <a:gd name="T33" fmla="*/ 228 h 464"/>
              <a:gd name="T34" fmla="*/ 54 w 511"/>
              <a:gd name="T35" fmla="*/ 236 h 464"/>
              <a:gd name="T36" fmla="*/ 40 w 511"/>
              <a:gd name="T37" fmla="*/ 257 h 464"/>
              <a:gd name="T38" fmla="*/ 34 w 511"/>
              <a:gd name="T39" fmla="*/ 292 h 464"/>
              <a:gd name="T40" fmla="*/ 41 w 511"/>
              <a:gd name="T41" fmla="*/ 333 h 464"/>
              <a:gd name="T42" fmla="*/ 49 w 511"/>
              <a:gd name="T43" fmla="*/ 359 h 464"/>
              <a:gd name="T44" fmla="*/ 54 w 511"/>
              <a:gd name="T45" fmla="*/ 378 h 464"/>
              <a:gd name="T46" fmla="*/ 53 w 511"/>
              <a:gd name="T47" fmla="*/ 394 h 464"/>
              <a:gd name="T48" fmla="*/ 49 w 511"/>
              <a:gd name="T49" fmla="*/ 410 h 464"/>
              <a:gd name="T50" fmla="*/ 50 w 511"/>
              <a:gd name="T51" fmla="*/ 424 h 464"/>
              <a:gd name="T52" fmla="*/ 50 w 511"/>
              <a:gd name="T53" fmla="*/ 438 h 464"/>
              <a:gd name="T54" fmla="*/ 42 w 511"/>
              <a:gd name="T55" fmla="*/ 452 h 464"/>
              <a:gd name="T56" fmla="*/ 26 w 511"/>
              <a:gd name="T57" fmla="*/ 462 h 464"/>
              <a:gd name="T58" fmla="*/ 12 w 511"/>
              <a:gd name="T59" fmla="*/ 462 h 464"/>
              <a:gd name="T60" fmla="*/ 3 w 511"/>
              <a:gd name="T61" fmla="*/ 454 h 464"/>
              <a:gd name="T62" fmla="*/ 0 w 511"/>
              <a:gd name="T63" fmla="*/ 439 h 464"/>
              <a:gd name="T64" fmla="*/ 1 w 511"/>
              <a:gd name="T65" fmla="*/ 395 h 464"/>
              <a:gd name="T66" fmla="*/ 8 w 511"/>
              <a:gd name="T67" fmla="*/ 285 h 464"/>
              <a:gd name="T68" fmla="*/ 43 w 511"/>
              <a:gd name="T69" fmla="*/ 155 h 464"/>
              <a:gd name="T70" fmla="*/ 130 w 511"/>
              <a:gd name="T71" fmla="*/ 54 h 464"/>
              <a:gd name="T72" fmla="*/ 254 w 511"/>
              <a:gd name="T73" fmla="*/ 12 h 464"/>
              <a:gd name="T74" fmla="*/ 340 w 511"/>
              <a:gd name="T75" fmla="*/ 0 h 464"/>
              <a:gd name="T76" fmla="*/ 395 w 511"/>
              <a:gd name="T77" fmla="*/ 15 h 464"/>
              <a:gd name="T78" fmla="*/ 436 w 511"/>
              <a:gd name="T79" fmla="*/ 50 h 464"/>
              <a:gd name="T80" fmla="*/ 469 w 511"/>
              <a:gd name="T81" fmla="*/ 99 h 464"/>
              <a:gd name="T82" fmla="*/ 496 w 511"/>
              <a:gd name="T83" fmla="*/ 136 h 464"/>
              <a:gd name="T84" fmla="*/ 509 w 511"/>
              <a:gd name="T85" fmla="*/ 166 h 464"/>
              <a:gd name="T86" fmla="*/ 504 w 511"/>
              <a:gd name="T87" fmla="*/ 192 h 464"/>
              <a:gd name="T88" fmla="*/ 479 w 511"/>
              <a:gd name="T89" fmla="*/ 211 h 464"/>
              <a:gd name="T90" fmla="*/ 456 w 511"/>
              <a:gd name="T91" fmla="*/ 214 h 464"/>
              <a:gd name="T92" fmla="*/ 436 w 511"/>
              <a:gd name="T93" fmla="*/ 202 h 464"/>
              <a:gd name="T94" fmla="*/ 420 w 511"/>
              <a:gd name="T95" fmla="*/ 179 h 464"/>
              <a:gd name="T96" fmla="*/ 408 w 511"/>
              <a:gd name="T97" fmla="*/ 153 h 464"/>
              <a:gd name="T98" fmla="*/ 392 w 511"/>
              <a:gd name="T99" fmla="*/ 134 h 464"/>
              <a:gd name="T100" fmla="*/ 377 w 511"/>
              <a:gd name="T101" fmla="*/ 121 h 464"/>
              <a:gd name="T102" fmla="*/ 363 w 511"/>
              <a:gd name="T103" fmla="*/ 113 h 464"/>
              <a:gd name="T104" fmla="*/ 353 w 511"/>
              <a:gd name="T105" fmla="*/ 104 h 464"/>
              <a:gd name="T106" fmla="*/ 342 w 511"/>
              <a:gd name="T107" fmla="*/ 94 h 464"/>
              <a:gd name="T108" fmla="*/ 332 w 511"/>
              <a:gd name="T109" fmla="*/ 80 h 464"/>
              <a:gd name="T110" fmla="*/ 326 w 511"/>
              <a:gd name="T111" fmla="*/ 6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1" h="464">
                <a:moveTo>
                  <a:pt x="326" y="56"/>
                </a:moveTo>
                <a:lnTo>
                  <a:pt x="320" y="60"/>
                </a:lnTo>
                <a:lnTo>
                  <a:pt x="315" y="65"/>
                </a:lnTo>
                <a:lnTo>
                  <a:pt x="309" y="69"/>
                </a:lnTo>
                <a:lnTo>
                  <a:pt x="304" y="73"/>
                </a:lnTo>
                <a:lnTo>
                  <a:pt x="299" y="78"/>
                </a:lnTo>
                <a:lnTo>
                  <a:pt x="295" y="82"/>
                </a:lnTo>
                <a:lnTo>
                  <a:pt x="290" y="86"/>
                </a:lnTo>
                <a:lnTo>
                  <a:pt x="286" y="89"/>
                </a:lnTo>
                <a:lnTo>
                  <a:pt x="281" y="93"/>
                </a:lnTo>
                <a:lnTo>
                  <a:pt x="276" y="96"/>
                </a:lnTo>
                <a:lnTo>
                  <a:pt x="271" y="99"/>
                </a:lnTo>
                <a:lnTo>
                  <a:pt x="266" y="101"/>
                </a:lnTo>
                <a:lnTo>
                  <a:pt x="261" y="103"/>
                </a:lnTo>
                <a:lnTo>
                  <a:pt x="256" y="105"/>
                </a:lnTo>
                <a:lnTo>
                  <a:pt x="250" y="106"/>
                </a:lnTo>
                <a:lnTo>
                  <a:pt x="245" y="107"/>
                </a:lnTo>
                <a:lnTo>
                  <a:pt x="239" y="108"/>
                </a:lnTo>
                <a:lnTo>
                  <a:pt x="234" y="109"/>
                </a:lnTo>
                <a:lnTo>
                  <a:pt x="228" y="111"/>
                </a:lnTo>
                <a:lnTo>
                  <a:pt x="223" y="113"/>
                </a:lnTo>
                <a:lnTo>
                  <a:pt x="218" y="115"/>
                </a:lnTo>
                <a:lnTo>
                  <a:pt x="213" y="117"/>
                </a:lnTo>
                <a:lnTo>
                  <a:pt x="209" y="120"/>
                </a:lnTo>
                <a:lnTo>
                  <a:pt x="204" y="123"/>
                </a:lnTo>
                <a:lnTo>
                  <a:pt x="199" y="127"/>
                </a:lnTo>
                <a:lnTo>
                  <a:pt x="193" y="131"/>
                </a:lnTo>
                <a:lnTo>
                  <a:pt x="187" y="135"/>
                </a:lnTo>
                <a:lnTo>
                  <a:pt x="180" y="140"/>
                </a:lnTo>
                <a:lnTo>
                  <a:pt x="174" y="145"/>
                </a:lnTo>
                <a:lnTo>
                  <a:pt x="166" y="150"/>
                </a:lnTo>
                <a:lnTo>
                  <a:pt x="158" y="155"/>
                </a:lnTo>
                <a:lnTo>
                  <a:pt x="150" y="161"/>
                </a:lnTo>
                <a:lnTo>
                  <a:pt x="144" y="165"/>
                </a:lnTo>
                <a:lnTo>
                  <a:pt x="139" y="170"/>
                </a:lnTo>
                <a:lnTo>
                  <a:pt x="136" y="175"/>
                </a:lnTo>
                <a:lnTo>
                  <a:pt x="133" y="181"/>
                </a:lnTo>
                <a:lnTo>
                  <a:pt x="130" y="188"/>
                </a:lnTo>
                <a:lnTo>
                  <a:pt x="128" y="194"/>
                </a:lnTo>
                <a:lnTo>
                  <a:pt x="127" y="201"/>
                </a:lnTo>
                <a:lnTo>
                  <a:pt x="125" y="209"/>
                </a:lnTo>
                <a:lnTo>
                  <a:pt x="123" y="217"/>
                </a:lnTo>
                <a:lnTo>
                  <a:pt x="120" y="226"/>
                </a:lnTo>
                <a:lnTo>
                  <a:pt x="117" y="235"/>
                </a:lnTo>
                <a:lnTo>
                  <a:pt x="112" y="244"/>
                </a:lnTo>
                <a:lnTo>
                  <a:pt x="107" y="254"/>
                </a:lnTo>
                <a:lnTo>
                  <a:pt x="100" y="263"/>
                </a:lnTo>
                <a:lnTo>
                  <a:pt x="92" y="272"/>
                </a:lnTo>
                <a:lnTo>
                  <a:pt x="82" y="282"/>
                </a:lnTo>
                <a:lnTo>
                  <a:pt x="81" y="284"/>
                </a:lnTo>
                <a:lnTo>
                  <a:pt x="79" y="284"/>
                </a:lnTo>
                <a:lnTo>
                  <a:pt x="78" y="283"/>
                </a:lnTo>
                <a:lnTo>
                  <a:pt x="76" y="281"/>
                </a:lnTo>
                <a:lnTo>
                  <a:pt x="75" y="278"/>
                </a:lnTo>
                <a:lnTo>
                  <a:pt x="74" y="274"/>
                </a:lnTo>
                <a:lnTo>
                  <a:pt x="72" y="270"/>
                </a:lnTo>
                <a:lnTo>
                  <a:pt x="71" y="267"/>
                </a:lnTo>
                <a:lnTo>
                  <a:pt x="70" y="262"/>
                </a:lnTo>
                <a:lnTo>
                  <a:pt x="69" y="257"/>
                </a:lnTo>
                <a:lnTo>
                  <a:pt x="69" y="252"/>
                </a:lnTo>
                <a:lnTo>
                  <a:pt x="68" y="247"/>
                </a:lnTo>
                <a:lnTo>
                  <a:pt x="68" y="243"/>
                </a:lnTo>
                <a:lnTo>
                  <a:pt x="68" y="239"/>
                </a:lnTo>
                <a:lnTo>
                  <a:pt x="68" y="235"/>
                </a:lnTo>
                <a:lnTo>
                  <a:pt x="68" y="232"/>
                </a:lnTo>
                <a:lnTo>
                  <a:pt x="69" y="230"/>
                </a:lnTo>
                <a:lnTo>
                  <a:pt x="68" y="229"/>
                </a:lnTo>
                <a:lnTo>
                  <a:pt x="67" y="228"/>
                </a:lnTo>
                <a:lnTo>
                  <a:pt x="64" y="229"/>
                </a:lnTo>
                <a:lnTo>
                  <a:pt x="61" y="230"/>
                </a:lnTo>
                <a:lnTo>
                  <a:pt x="58" y="232"/>
                </a:lnTo>
                <a:lnTo>
                  <a:pt x="54" y="236"/>
                </a:lnTo>
                <a:lnTo>
                  <a:pt x="50" y="240"/>
                </a:lnTo>
                <a:lnTo>
                  <a:pt x="46" y="245"/>
                </a:lnTo>
                <a:lnTo>
                  <a:pt x="43" y="251"/>
                </a:lnTo>
                <a:lnTo>
                  <a:pt x="40" y="257"/>
                </a:lnTo>
                <a:lnTo>
                  <a:pt x="37" y="265"/>
                </a:lnTo>
                <a:lnTo>
                  <a:pt x="35" y="272"/>
                </a:lnTo>
                <a:lnTo>
                  <a:pt x="34" y="282"/>
                </a:lnTo>
                <a:lnTo>
                  <a:pt x="34" y="292"/>
                </a:lnTo>
                <a:lnTo>
                  <a:pt x="35" y="303"/>
                </a:lnTo>
                <a:lnTo>
                  <a:pt x="37" y="314"/>
                </a:lnTo>
                <a:lnTo>
                  <a:pt x="39" y="324"/>
                </a:lnTo>
                <a:lnTo>
                  <a:pt x="41" y="333"/>
                </a:lnTo>
                <a:lnTo>
                  <a:pt x="43" y="341"/>
                </a:lnTo>
                <a:lnTo>
                  <a:pt x="45" y="347"/>
                </a:lnTo>
                <a:lnTo>
                  <a:pt x="47" y="353"/>
                </a:lnTo>
                <a:lnTo>
                  <a:pt x="49" y="359"/>
                </a:lnTo>
                <a:lnTo>
                  <a:pt x="50" y="364"/>
                </a:lnTo>
                <a:lnTo>
                  <a:pt x="52" y="369"/>
                </a:lnTo>
                <a:lnTo>
                  <a:pt x="53" y="373"/>
                </a:lnTo>
                <a:lnTo>
                  <a:pt x="54" y="378"/>
                </a:lnTo>
                <a:lnTo>
                  <a:pt x="54" y="382"/>
                </a:lnTo>
                <a:lnTo>
                  <a:pt x="54" y="386"/>
                </a:lnTo>
                <a:lnTo>
                  <a:pt x="54" y="390"/>
                </a:lnTo>
                <a:lnTo>
                  <a:pt x="53" y="394"/>
                </a:lnTo>
                <a:lnTo>
                  <a:pt x="51" y="398"/>
                </a:lnTo>
                <a:lnTo>
                  <a:pt x="50" y="402"/>
                </a:lnTo>
                <a:lnTo>
                  <a:pt x="50" y="406"/>
                </a:lnTo>
                <a:lnTo>
                  <a:pt x="49" y="410"/>
                </a:lnTo>
                <a:lnTo>
                  <a:pt x="49" y="413"/>
                </a:lnTo>
                <a:lnTo>
                  <a:pt x="50" y="417"/>
                </a:lnTo>
                <a:lnTo>
                  <a:pt x="50" y="421"/>
                </a:lnTo>
                <a:lnTo>
                  <a:pt x="50" y="424"/>
                </a:lnTo>
                <a:lnTo>
                  <a:pt x="51" y="427"/>
                </a:lnTo>
                <a:lnTo>
                  <a:pt x="51" y="431"/>
                </a:lnTo>
                <a:lnTo>
                  <a:pt x="51" y="435"/>
                </a:lnTo>
                <a:lnTo>
                  <a:pt x="50" y="438"/>
                </a:lnTo>
                <a:lnTo>
                  <a:pt x="49" y="442"/>
                </a:lnTo>
                <a:lnTo>
                  <a:pt x="47" y="445"/>
                </a:lnTo>
                <a:lnTo>
                  <a:pt x="45" y="449"/>
                </a:lnTo>
                <a:lnTo>
                  <a:pt x="42" y="452"/>
                </a:lnTo>
                <a:lnTo>
                  <a:pt x="39" y="455"/>
                </a:lnTo>
                <a:lnTo>
                  <a:pt x="34" y="458"/>
                </a:lnTo>
                <a:lnTo>
                  <a:pt x="30" y="460"/>
                </a:lnTo>
                <a:lnTo>
                  <a:pt x="26" y="462"/>
                </a:lnTo>
                <a:lnTo>
                  <a:pt x="22" y="463"/>
                </a:lnTo>
                <a:lnTo>
                  <a:pt x="18" y="463"/>
                </a:lnTo>
                <a:lnTo>
                  <a:pt x="15" y="463"/>
                </a:lnTo>
                <a:lnTo>
                  <a:pt x="12" y="462"/>
                </a:lnTo>
                <a:lnTo>
                  <a:pt x="9" y="461"/>
                </a:lnTo>
                <a:lnTo>
                  <a:pt x="7" y="459"/>
                </a:lnTo>
                <a:lnTo>
                  <a:pt x="5" y="456"/>
                </a:lnTo>
                <a:lnTo>
                  <a:pt x="3" y="454"/>
                </a:lnTo>
                <a:lnTo>
                  <a:pt x="2" y="451"/>
                </a:lnTo>
                <a:lnTo>
                  <a:pt x="1" y="447"/>
                </a:lnTo>
                <a:lnTo>
                  <a:pt x="0" y="443"/>
                </a:lnTo>
                <a:lnTo>
                  <a:pt x="0" y="439"/>
                </a:lnTo>
                <a:lnTo>
                  <a:pt x="1" y="435"/>
                </a:lnTo>
                <a:lnTo>
                  <a:pt x="1" y="427"/>
                </a:lnTo>
                <a:lnTo>
                  <a:pt x="1" y="414"/>
                </a:lnTo>
                <a:lnTo>
                  <a:pt x="1" y="395"/>
                </a:lnTo>
                <a:lnTo>
                  <a:pt x="1" y="372"/>
                </a:lnTo>
                <a:lnTo>
                  <a:pt x="2" y="346"/>
                </a:lnTo>
                <a:lnTo>
                  <a:pt x="5" y="317"/>
                </a:lnTo>
                <a:lnTo>
                  <a:pt x="8" y="285"/>
                </a:lnTo>
                <a:lnTo>
                  <a:pt x="14" y="253"/>
                </a:lnTo>
                <a:lnTo>
                  <a:pt x="21" y="219"/>
                </a:lnTo>
                <a:lnTo>
                  <a:pt x="31" y="187"/>
                </a:lnTo>
                <a:lnTo>
                  <a:pt x="43" y="155"/>
                </a:lnTo>
                <a:lnTo>
                  <a:pt x="60" y="124"/>
                </a:lnTo>
                <a:lnTo>
                  <a:pt x="79" y="98"/>
                </a:lnTo>
                <a:lnTo>
                  <a:pt x="103" y="74"/>
                </a:lnTo>
                <a:lnTo>
                  <a:pt x="130" y="54"/>
                </a:lnTo>
                <a:lnTo>
                  <a:pt x="163" y="39"/>
                </a:lnTo>
                <a:lnTo>
                  <a:pt x="197" y="28"/>
                </a:lnTo>
                <a:lnTo>
                  <a:pt x="227" y="19"/>
                </a:lnTo>
                <a:lnTo>
                  <a:pt x="254" y="12"/>
                </a:lnTo>
                <a:lnTo>
                  <a:pt x="279" y="6"/>
                </a:lnTo>
                <a:lnTo>
                  <a:pt x="301" y="3"/>
                </a:lnTo>
                <a:lnTo>
                  <a:pt x="321" y="0"/>
                </a:lnTo>
                <a:lnTo>
                  <a:pt x="340" y="0"/>
                </a:lnTo>
                <a:lnTo>
                  <a:pt x="356" y="1"/>
                </a:lnTo>
                <a:lnTo>
                  <a:pt x="371" y="4"/>
                </a:lnTo>
                <a:lnTo>
                  <a:pt x="383" y="9"/>
                </a:lnTo>
                <a:lnTo>
                  <a:pt x="395" y="15"/>
                </a:lnTo>
                <a:lnTo>
                  <a:pt x="407" y="22"/>
                </a:lnTo>
                <a:lnTo>
                  <a:pt x="417" y="30"/>
                </a:lnTo>
                <a:lnTo>
                  <a:pt x="426" y="39"/>
                </a:lnTo>
                <a:lnTo>
                  <a:pt x="436" y="50"/>
                </a:lnTo>
                <a:lnTo>
                  <a:pt x="445" y="63"/>
                </a:lnTo>
                <a:lnTo>
                  <a:pt x="454" y="76"/>
                </a:lnTo>
                <a:lnTo>
                  <a:pt x="462" y="88"/>
                </a:lnTo>
                <a:lnTo>
                  <a:pt x="469" y="99"/>
                </a:lnTo>
                <a:lnTo>
                  <a:pt x="477" y="110"/>
                </a:lnTo>
                <a:lnTo>
                  <a:pt x="484" y="118"/>
                </a:lnTo>
                <a:lnTo>
                  <a:pt x="490" y="128"/>
                </a:lnTo>
                <a:lnTo>
                  <a:pt x="496" y="136"/>
                </a:lnTo>
                <a:lnTo>
                  <a:pt x="501" y="144"/>
                </a:lnTo>
                <a:lnTo>
                  <a:pt x="505" y="152"/>
                </a:lnTo>
                <a:lnTo>
                  <a:pt x="507" y="159"/>
                </a:lnTo>
                <a:lnTo>
                  <a:pt x="509" y="166"/>
                </a:lnTo>
                <a:lnTo>
                  <a:pt x="510" y="173"/>
                </a:lnTo>
                <a:lnTo>
                  <a:pt x="509" y="180"/>
                </a:lnTo>
                <a:lnTo>
                  <a:pt x="507" y="186"/>
                </a:lnTo>
                <a:lnTo>
                  <a:pt x="504" y="192"/>
                </a:lnTo>
                <a:lnTo>
                  <a:pt x="499" y="198"/>
                </a:lnTo>
                <a:lnTo>
                  <a:pt x="492" y="204"/>
                </a:lnTo>
                <a:lnTo>
                  <a:pt x="486" y="208"/>
                </a:lnTo>
                <a:lnTo>
                  <a:pt x="479" y="211"/>
                </a:lnTo>
                <a:lnTo>
                  <a:pt x="473" y="214"/>
                </a:lnTo>
                <a:lnTo>
                  <a:pt x="468" y="215"/>
                </a:lnTo>
                <a:lnTo>
                  <a:pt x="462" y="215"/>
                </a:lnTo>
                <a:lnTo>
                  <a:pt x="456" y="214"/>
                </a:lnTo>
                <a:lnTo>
                  <a:pt x="451" y="212"/>
                </a:lnTo>
                <a:lnTo>
                  <a:pt x="445" y="210"/>
                </a:lnTo>
                <a:lnTo>
                  <a:pt x="440" y="206"/>
                </a:lnTo>
                <a:lnTo>
                  <a:pt x="436" y="202"/>
                </a:lnTo>
                <a:lnTo>
                  <a:pt x="431" y="197"/>
                </a:lnTo>
                <a:lnTo>
                  <a:pt x="427" y="192"/>
                </a:lnTo>
                <a:lnTo>
                  <a:pt x="423" y="186"/>
                </a:lnTo>
                <a:lnTo>
                  <a:pt x="420" y="179"/>
                </a:lnTo>
                <a:lnTo>
                  <a:pt x="417" y="171"/>
                </a:lnTo>
                <a:lnTo>
                  <a:pt x="415" y="165"/>
                </a:lnTo>
                <a:lnTo>
                  <a:pt x="411" y="158"/>
                </a:lnTo>
                <a:lnTo>
                  <a:pt x="408" y="153"/>
                </a:lnTo>
                <a:lnTo>
                  <a:pt x="404" y="147"/>
                </a:lnTo>
                <a:lnTo>
                  <a:pt x="401" y="142"/>
                </a:lnTo>
                <a:lnTo>
                  <a:pt x="396" y="138"/>
                </a:lnTo>
                <a:lnTo>
                  <a:pt x="392" y="134"/>
                </a:lnTo>
                <a:lnTo>
                  <a:pt x="388" y="130"/>
                </a:lnTo>
                <a:lnTo>
                  <a:pt x="384" y="127"/>
                </a:lnTo>
                <a:lnTo>
                  <a:pt x="381" y="124"/>
                </a:lnTo>
                <a:lnTo>
                  <a:pt x="377" y="121"/>
                </a:lnTo>
                <a:lnTo>
                  <a:pt x="373" y="118"/>
                </a:lnTo>
                <a:lnTo>
                  <a:pt x="369" y="116"/>
                </a:lnTo>
                <a:lnTo>
                  <a:pt x="366" y="115"/>
                </a:lnTo>
                <a:lnTo>
                  <a:pt x="363" y="113"/>
                </a:lnTo>
                <a:lnTo>
                  <a:pt x="360" y="111"/>
                </a:lnTo>
                <a:lnTo>
                  <a:pt x="358" y="109"/>
                </a:lnTo>
                <a:lnTo>
                  <a:pt x="356" y="107"/>
                </a:lnTo>
                <a:lnTo>
                  <a:pt x="353" y="104"/>
                </a:lnTo>
                <a:lnTo>
                  <a:pt x="350" y="102"/>
                </a:lnTo>
                <a:lnTo>
                  <a:pt x="348" y="100"/>
                </a:lnTo>
                <a:lnTo>
                  <a:pt x="345" y="97"/>
                </a:lnTo>
                <a:lnTo>
                  <a:pt x="342" y="94"/>
                </a:lnTo>
                <a:lnTo>
                  <a:pt x="339" y="91"/>
                </a:lnTo>
                <a:lnTo>
                  <a:pt x="336" y="88"/>
                </a:lnTo>
                <a:lnTo>
                  <a:pt x="334" y="84"/>
                </a:lnTo>
                <a:lnTo>
                  <a:pt x="332" y="80"/>
                </a:lnTo>
                <a:lnTo>
                  <a:pt x="330" y="76"/>
                </a:lnTo>
                <a:lnTo>
                  <a:pt x="328" y="71"/>
                </a:lnTo>
                <a:lnTo>
                  <a:pt x="327" y="67"/>
                </a:lnTo>
                <a:lnTo>
                  <a:pt x="326" y="61"/>
                </a:lnTo>
                <a:lnTo>
                  <a:pt x="326" y="5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2" name="Freeform 98">
            <a:extLst>
              <a:ext uri="{FF2B5EF4-FFF2-40B4-BE49-F238E27FC236}">
                <a16:creationId xmlns:a16="http://schemas.microsoft.com/office/drawing/2014/main" id="{EB76DD5B-F930-954F-974B-92ACB630D3CE}"/>
              </a:ext>
            </a:extLst>
          </p:cNvPr>
          <p:cNvSpPr>
            <a:spLocks/>
          </p:cNvSpPr>
          <p:nvPr/>
        </p:nvSpPr>
        <p:spPr bwMode="auto">
          <a:xfrm>
            <a:off x="8085139" y="4641851"/>
            <a:ext cx="193675" cy="98425"/>
          </a:xfrm>
          <a:custGeom>
            <a:avLst/>
            <a:gdLst>
              <a:gd name="T0" fmla="*/ 86 w 122"/>
              <a:gd name="T1" fmla="*/ 11 h 62"/>
              <a:gd name="T2" fmla="*/ 82 w 122"/>
              <a:gd name="T3" fmla="*/ 9 h 62"/>
              <a:gd name="T4" fmla="*/ 79 w 122"/>
              <a:gd name="T5" fmla="*/ 7 h 62"/>
              <a:gd name="T6" fmla="*/ 77 w 122"/>
              <a:gd name="T7" fmla="*/ 5 h 62"/>
              <a:gd name="T8" fmla="*/ 75 w 122"/>
              <a:gd name="T9" fmla="*/ 3 h 62"/>
              <a:gd name="T10" fmla="*/ 72 w 122"/>
              <a:gd name="T11" fmla="*/ 1 h 62"/>
              <a:gd name="T12" fmla="*/ 70 w 122"/>
              <a:gd name="T13" fmla="*/ 0 h 62"/>
              <a:gd name="T14" fmla="*/ 65 w 122"/>
              <a:gd name="T15" fmla="*/ 1 h 62"/>
              <a:gd name="T16" fmla="*/ 58 w 122"/>
              <a:gd name="T17" fmla="*/ 2 h 62"/>
              <a:gd name="T18" fmla="*/ 50 w 122"/>
              <a:gd name="T19" fmla="*/ 4 h 62"/>
              <a:gd name="T20" fmla="*/ 40 w 122"/>
              <a:gd name="T21" fmla="*/ 6 h 62"/>
              <a:gd name="T22" fmla="*/ 30 w 122"/>
              <a:gd name="T23" fmla="*/ 8 h 62"/>
              <a:gd name="T24" fmla="*/ 22 w 122"/>
              <a:gd name="T25" fmla="*/ 11 h 62"/>
              <a:gd name="T26" fmla="*/ 13 w 122"/>
              <a:gd name="T27" fmla="*/ 14 h 62"/>
              <a:gd name="T28" fmla="*/ 7 w 122"/>
              <a:gd name="T29" fmla="*/ 16 h 62"/>
              <a:gd name="T30" fmla="*/ 2 w 122"/>
              <a:gd name="T31" fmla="*/ 19 h 62"/>
              <a:gd name="T32" fmla="*/ 6 w 122"/>
              <a:gd name="T33" fmla="*/ 22 h 62"/>
              <a:gd name="T34" fmla="*/ 13 w 122"/>
              <a:gd name="T35" fmla="*/ 25 h 62"/>
              <a:gd name="T36" fmla="*/ 19 w 122"/>
              <a:gd name="T37" fmla="*/ 30 h 62"/>
              <a:gd name="T38" fmla="*/ 22 w 122"/>
              <a:gd name="T39" fmla="*/ 35 h 62"/>
              <a:gd name="T40" fmla="*/ 26 w 122"/>
              <a:gd name="T41" fmla="*/ 39 h 62"/>
              <a:gd name="T42" fmla="*/ 30 w 122"/>
              <a:gd name="T43" fmla="*/ 44 h 62"/>
              <a:gd name="T44" fmla="*/ 35 w 122"/>
              <a:gd name="T45" fmla="*/ 48 h 62"/>
              <a:gd name="T46" fmla="*/ 46 w 122"/>
              <a:gd name="T47" fmla="*/ 51 h 62"/>
              <a:gd name="T48" fmla="*/ 58 w 122"/>
              <a:gd name="T49" fmla="*/ 52 h 62"/>
              <a:gd name="T50" fmla="*/ 69 w 122"/>
              <a:gd name="T51" fmla="*/ 53 h 62"/>
              <a:gd name="T52" fmla="*/ 77 w 122"/>
              <a:gd name="T53" fmla="*/ 55 h 62"/>
              <a:gd name="T54" fmla="*/ 83 w 122"/>
              <a:gd name="T55" fmla="*/ 56 h 62"/>
              <a:gd name="T56" fmla="*/ 87 w 122"/>
              <a:gd name="T57" fmla="*/ 56 h 62"/>
              <a:gd name="T58" fmla="*/ 91 w 122"/>
              <a:gd name="T59" fmla="*/ 58 h 62"/>
              <a:gd name="T60" fmla="*/ 93 w 122"/>
              <a:gd name="T61" fmla="*/ 59 h 62"/>
              <a:gd name="T62" fmla="*/ 96 w 122"/>
              <a:gd name="T63" fmla="*/ 60 h 62"/>
              <a:gd name="T64" fmla="*/ 100 w 122"/>
              <a:gd name="T65" fmla="*/ 61 h 62"/>
              <a:gd name="T66" fmla="*/ 105 w 122"/>
              <a:gd name="T67" fmla="*/ 61 h 62"/>
              <a:gd name="T68" fmla="*/ 109 w 122"/>
              <a:gd name="T69" fmla="*/ 61 h 62"/>
              <a:gd name="T70" fmla="*/ 111 w 122"/>
              <a:gd name="T71" fmla="*/ 59 h 62"/>
              <a:gd name="T72" fmla="*/ 114 w 122"/>
              <a:gd name="T73" fmla="*/ 57 h 62"/>
              <a:gd name="T74" fmla="*/ 116 w 122"/>
              <a:gd name="T75" fmla="*/ 56 h 62"/>
              <a:gd name="T76" fmla="*/ 118 w 122"/>
              <a:gd name="T77" fmla="*/ 54 h 62"/>
              <a:gd name="T78" fmla="*/ 120 w 122"/>
              <a:gd name="T79" fmla="*/ 52 h 62"/>
              <a:gd name="T80" fmla="*/ 121 w 122"/>
              <a:gd name="T81" fmla="*/ 46 h 62"/>
              <a:gd name="T82" fmla="*/ 121 w 122"/>
              <a:gd name="T83" fmla="*/ 38 h 62"/>
              <a:gd name="T84" fmla="*/ 119 w 122"/>
              <a:gd name="T85" fmla="*/ 30 h 62"/>
              <a:gd name="T86" fmla="*/ 116 w 122"/>
              <a:gd name="T87" fmla="*/ 24 h 62"/>
              <a:gd name="T88" fmla="*/ 113 w 122"/>
              <a:gd name="T89" fmla="*/ 17 h 62"/>
              <a:gd name="T90" fmla="*/ 111 w 122"/>
              <a:gd name="T91" fmla="*/ 13 h 62"/>
              <a:gd name="T92" fmla="*/ 108 w 122"/>
              <a:gd name="T93" fmla="*/ 10 h 62"/>
              <a:gd name="T94" fmla="*/ 105 w 122"/>
              <a:gd name="T95" fmla="*/ 8 h 62"/>
              <a:gd name="T96" fmla="*/ 103 w 122"/>
              <a:gd name="T97" fmla="*/ 8 h 62"/>
              <a:gd name="T98" fmla="*/ 101 w 122"/>
              <a:gd name="T99" fmla="*/ 8 h 62"/>
              <a:gd name="T100" fmla="*/ 98 w 122"/>
              <a:gd name="T101" fmla="*/ 8 h 62"/>
              <a:gd name="T102" fmla="*/ 93 w 122"/>
              <a:gd name="T103" fmla="*/ 10 h 62"/>
              <a:gd name="T104" fmla="*/ 91 w 122"/>
              <a:gd name="T105" fmla="*/ 10 h 62"/>
              <a:gd name="T106" fmla="*/ 89 w 122"/>
              <a:gd name="T10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62">
                <a:moveTo>
                  <a:pt x="89" y="11"/>
                </a:moveTo>
                <a:lnTo>
                  <a:pt x="86" y="11"/>
                </a:lnTo>
                <a:lnTo>
                  <a:pt x="84" y="10"/>
                </a:lnTo>
                <a:lnTo>
                  <a:pt x="82" y="9"/>
                </a:lnTo>
                <a:lnTo>
                  <a:pt x="81" y="8"/>
                </a:lnTo>
                <a:lnTo>
                  <a:pt x="79" y="7"/>
                </a:lnTo>
                <a:lnTo>
                  <a:pt x="78" y="6"/>
                </a:lnTo>
                <a:lnTo>
                  <a:pt x="77" y="5"/>
                </a:lnTo>
                <a:lnTo>
                  <a:pt x="76" y="4"/>
                </a:lnTo>
                <a:lnTo>
                  <a:pt x="75" y="3"/>
                </a:lnTo>
                <a:lnTo>
                  <a:pt x="74" y="2"/>
                </a:lnTo>
                <a:lnTo>
                  <a:pt x="72" y="1"/>
                </a:lnTo>
                <a:lnTo>
                  <a:pt x="71" y="0"/>
                </a:lnTo>
                <a:lnTo>
                  <a:pt x="70" y="0"/>
                </a:lnTo>
                <a:lnTo>
                  <a:pt x="68" y="0"/>
                </a:lnTo>
                <a:lnTo>
                  <a:pt x="65" y="1"/>
                </a:lnTo>
                <a:lnTo>
                  <a:pt x="62" y="2"/>
                </a:lnTo>
                <a:lnTo>
                  <a:pt x="58" y="2"/>
                </a:lnTo>
                <a:lnTo>
                  <a:pt x="54" y="3"/>
                </a:lnTo>
                <a:lnTo>
                  <a:pt x="50" y="4"/>
                </a:lnTo>
                <a:lnTo>
                  <a:pt x="45" y="5"/>
                </a:lnTo>
                <a:lnTo>
                  <a:pt x="40" y="6"/>
                </a:lnTo>
                <a:lnTo>
                  <a:pt x="35" y="7"/>
                </a:lnTo>
                <a:lnTo>
                  <a:pt x="30" y="8"/>
                </a:lnTo>
                <a:lnTo>
                  <a:pt x="26" y="10"/>
                </a:lnTo>
                <a:lnTo>
                  <a:pt x="22" y="11"/>
                </a:lnTo>
                <a:lnTo>
                  <a:pt x="17" y="13"/>
                </a:lnTo>
                <a:lnTo>
                  <a:pt x="13" y="14"/>
                </a:lnTo>
                <a:lnTo>
                  <a:pt x="10" y="15"/>
                </a:lnTo>
                <a:lnTo>
                  <a:pt x="7" y="16"/>
                </a:lnTo>
                <a:lnTo>
                  <a:pt x="4" y="17"/>
                </a:lnTo>
                <a:lnTo>
                  <a:pt x="2" y="19"/>
                </a:lnTo>
                <a:lnTo>
                  <a:pt x="0" y="20"/>
                </a:lnTo>
                <a:lnTo>
                  <a:pt x="6" y="22"/>
                </a:lnTo>
                <a:lnTo>
                  <a:pt x="10" y="24"/>
                </a:lnTo>
                <a:lnTo>
                  <a:pt x="13" y="25"/>
                </a:lnTo>
                <a:lnTo>
                  <a:pt x="16" y="27"/>
                </a:lnTo>
                <a:lnTo>
                  <a:pt x="19" y="30"/>
                </a:lnTo>
                <a:lnTo>
                  <a:pt x="20" y="32"/>
                </a:lnTo>
                <a:lnTo>
                  <a:pt x="22" y="35"/>
                </a:lnTo>
                <a:lnTo>
                  <a:pt x="24" y="37"/>
                </a:lnTo>
                <a:lnTo>
                  <a:pt x="26" y="39"/>
                </a:lnTo>
                <a:lnTo>
                  <a:pt x="27" y="42"/>
                </a:lnTo>
                <a:lnTo>
                  <a:pt x="30" y="44"/>
                </a:lnTo>
                <a:lnTo>
                  <a:pt x="32" y="46"/>
                </a:lnTo>
                <a:lnTo>
                  <a:pt x="35" y="48"/>
                </a:lnTo>
                <a:lnTo>
                  <a:pt x="40" y="49"/>
                </a:lnTo>
                <a:lnTo>
                  <a:pt x="46" y="51"/>
                </a:lnTo>
                <a:lnTo>
                  <a:pt x="52" y="51"/>
                </a:lnTo>
                <a:lnTo>
                  <a:pt x="58" y="52"/>
                </a:lnTo>
                <a:lnTo>
                  <a:pt x="64" y="53"/>
                </a:lnTo>
                <a:lnTo>
                  <a:pt x="69" y="53"/>
                </a:lnTo>
                <a:lnTo>
                  <a:pt x="73" y="54"/>
                </a:lnTo>
                <a:lnTo>
                  <a:pt x="77" y="55"/>
                </a:lnTo>
                <a:lnTo>
                  <a:pt x="80" y="55"/>
                </a:lnTo>
                <a:lnTo>
                  <a:pt x="83" y="56"/>
                </a:lnTo>
                <a:lnTo>
                  <a:pt x="85" y="56"/>
                </a:lnTo>
                <a:lnTo>
                  <a:pt x="87" y="56"/>
                </a:lnTo>
                <a:lnTo>
                  <a:pt x="89" y="57"/>
                </a:lnTo>
                <a:lnTo>
                  <a:pt x="91" y="58"/>
                </a:lnTo>
                <a:lnTo>
                  <a:pt x="91" y="58"/>
                </a:lnTo>
                <a:lnTo>
                  <a:pt x="93" y="59"/>
                </a:lnTo>
                <a:lnTo>
                  <a:pt x="94" y="59"/>
                </a:lnTo>
                <a:lnTo>
                  <a:pt x="96" y="60"/>
                </a:lnTo>
                <a:lnTo>
                  <a:pt x="98" y="61"/>
                </a:lnTo>
                <a:lnTo>
                  <a:pt x="100" y="61"/>
                </a:lnTo>
                <a:lnTo>
                  <a:pt x="103" y="61"/>
                </a:lnTo>
                <a:lnTo>
                  <a:pt x="105" y="61"/>
                </a:lnTo>
                <a:lnTo>
                  <a:pt x="107" y="61"/>
                </a:lnTo>
                <a:lnTo>
                  <a:pt x="109" y="61"/>
                </a:lnTo>
                <a:lnTo>
                  <a:pt x="110" y="60"/>
                </a:lnTo>
                <a:lnTo>
                  <a:pt x="111" y="59"/>
                </a:lnTo>
                <a:lnTo>
                  <a:pt x="113" y="58"/>
                </a:lnTo>
                <a:lnTo>
                  <a:pt x="114" y="57"/>
                </a:lnTo>
                <a:lnTo>
                  <a:pt x="115" y="56"/>
                </a:lnTo>
                <a:lnTo>
                  <a:pt x="116" y="56"/>
                </a:lnTo>
                <a:lnTo>
                  <a:pt x="117" y="55"/>
                </a:lnTo>
                <a:lnTo>
                  <a:pt x="118" y="54"/>
                </a:lnTo>
                <a:lnTo>
                  <a:pt x="119" y="53"/>
                </a:lnTo>
                <a:lnTo>
                  <a:pt x="120" y="52"/>
                </a:lnTo>
                <a:lnTo>
                  <a:pt x="121" y="51"/>
                </a:lnTo>
                <a:lnTo>
                  <a:pt x="121" y="46"/>
                </a:lnTo>
                <a:lnTo>
                  <a:pt x="121" y="43"/>
                </a:lnTo>
                <a:lnTo>
                  <a:pt x="121" y="38"/>
                </a:lnTo>
                <a:lnTo>
                  <a:pt x="120" y="34"/>
                </a:lnTo>
                <a:lnTo>
                  <a:pt x="119" y="30"/>
                </a:lnTo>
                <a:lnTo>
                  <a:pt x="118" y="26"/>
                </a:lnTo>
                <a:lnTo>
                  <a:pt x="116" y="24"/>
                </a:lnTo>
                <a:lnTo>
                  <a:pt x="115" y="20"/>
                </a:lnTo>
                <a:lnTo>
                  <a:pt x="113" y="17"/>
                </a:lnTo>
                <a:lnTo>
                  <a:pt x="111" y="15"/>
                </a:lnTo>
                <a:lnTo>
                  <a:pt x="111" y="13"/>
                </a:lnTo>
                <a:lnTo>
                  <a:pt x="109" y="11"/>
                </a:lnTo>
                <a:lnTo>
                  <a:pt x="108" y="10"/>
                </a:lnTo>
                <a:lnTo>
                  <a:pt x="107" y="8"/>
                </a:lnTo>
                <a:lnTo>
                  <a:pt x="105" y="8"/>
                </a:lnTo>
                <a:lnTo>
                  <a:pt x="105" y="7"/>
                </a:lnTo>
                <a:lnTo>
                  <a:pt x="103" y="8"/>
                </a:lnTo>
                <a:lnTo>
                  <a:pt x="102" y="8"/>
                </a:lnTo>
                <a:lnTo>
                  <a:pt x="101" y="8"/>
                </a:lnTo>
                <a:lnTo>
                  <a:pt x="100" y="8"/>
                </a:lnTo>
                <a:lnTo>
                  <a:pt x="98" y="8"/>
                </a:lnTo>
                <a:lnTo>
                  <a:pt x="95" y="9"/>
                </a:lnTo>
                <a:lnTo>
                  <a:pt x="93" y="10"/>
                </a:lnTo>
                <a:lnTo>
                  <a:pt x="92" y="10"/>
                </a:lnTo>
                <a:lnTo>
                  <a:pt x="91" y="10"/>
                </a:lnTo>
                <a:lnTo>
                  <a:pt x="90" y="11"/>
                </a:lnTo>
                <a:lnTo>
                  <a:pt x="89" y="11"/>
                </a:lnTo>
              </a:path>
            </a:pathLst>
          </a:custGeom>
          <a:solidFill>
            <a:srgbClr val="7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3" name="Freeform 99">
            <a:extLst>
              <a:ext uri="{FF2B5EF4-FFF2-40B4-BE49-F238E27FC236}">
                <a16:creationId xmlns:a16="http://schemas.microsoft.com/office/drawing/2014/main" id="{665882CC-A6DB-2D4E-9760-32046B0C7121}"/>
              </a:ext>
            </a:extLst>
          </p:cNvPr>
          <p:cNvSpPr>
            <a:spLocks/>
          </p:cNvSpPr>
          <p:nvPr/>
        </p:nvSpPr>
        <p:spPr bwMode="auto">
          <a:xfrm>
            <a:off x="8085139" y="4670426"/>
            <a:ext cx="193675" cy="42863"/>
          </a:xfrm>
          <a:custGeom>
            <a:avLst/>
            <a:gdLst>
              <a:gd name="T0" fmla="*/ 3 w 122"/>
              <a:gd name="T1" fmla="*/ 3 h 27"/>
              <a:gd name="T2" fmla="*/ 15 w 122"/>
              <a:gd name="T3" fmla="*/ 3 h 27"/>
              <a:gd name="T4" fmla="*/ 26 w 122"/>
              <a:gd name="T5" fmla="*/ 4 h 27"/>
              <a:gd name="T6" fmla="*/ 35 w 122"/>
              <a:gd name="T7" fmla="*/ 4 h 27"/>
              <a:gd name="T8" fmla="*/ 46 w 122"/>
              <a:gd name="T9" fmla="*/ 6 h 27"/>
              <a:gd name="T10" fmla="*/ 54 w 122"/>
              <a:gd name="T11" fmla="*/ 7 h 27"/>
              <a:gd name="T12" fmla="*/ 63 w 122"/>
              <a:gd name="T13" fmla="*/ 9 h 27"/>
              <a:gd name="T14" fmla="*/ 69 w 122"/>
              <a:gd name="T15" fmla="*/ 11 h 27"/>
              <a:gd name="T16" fmla="*/ 73 w 122"/>
              <a:gd name="T17" fmla="*/ 14 h 27"/>
              <a:gd name="T18" fmla="*/ 78 w 122"/>
              <a:gd name="T19" fmla="*/ 15 h 27"/>
              <a:gd name="T20" fmla="*/ 83 w 122"/>
              <a:gd name="T21" fmla="*/ 15 h 27"/>
              <a:gd name="T22" fmla="*/ 88 w 122"/>
              <a:gd name="T23" fmla="*/ 15 h 27"/>
              <a:gd name="T24" fmla="*/ 94 w 122"/>
              <a:gd name="T25" fmla="*/ 15 h 27"/>
              <a:gd name="T26" fmla="*/ 99 w 122"/>
              <a:gd name="T27" fmla="*/ 15 h 27"/>
              <a:gd name="T28" fmla="*/ 103 w 122"/>
              <a:gd name="T29" fmla="*/ 16 h 27"/>
              <a:gd name="T30" fmla="*/ 107 w 122"/>
              <a:gd name="T31" fmla="*/ 19 h 27"/>
              <a:gd name="T32" fmla="*/ 111 w 122"/>
              <a:gd name="T33" fmla="*/ 20 h 27"/>
              <a:gd name="T34" fmla="*/ 113 w 122"/>
              <a:gd name="T35" fmla="*/ 22 h 27"/>
              <a:gd name="T36" fmla="*/ 115 w 122"/>
              <a:gd name="T37" fmla="*/ 23 h 27"/>
              <a:gd name="T38" fmla="*/ 117 w 122"/>
              <a:gd name="T39" fmla="*/ 24 h 27"/>
              <a:gd name="T40" fmla="*/ 119 w 122"/>
              <a:gd name="T41" fmla="*/ 25 h 27"/>
              <a:gd name="T42" fmla="*/ 120 w 122"/>
              <a:gd name="T43" fmla="*/ 26 h 27"/>
              <a:gd name="T44" fmla="*/ 119 w 122"/>
              <a:gd name="T45" fmla="*/ 24 h 27"/>
              <a:gd name="T46" fmla="*/ 116 w 122"/>
              <a:gd name="T47" fmla="*/ 19 h 27"/>
              <a:gd name="T48" fmla="*/ 112 w 122"/>
              <a:gd name="T49" fmla="*/ 15 h 27"/>
              <a:gd name="T50" fmla="*/ 108 w 122"/>
              <a:gd name="T51" fmla="*/ 13 h 27"/>
              <a:gd name="T52" fmla="*/ 104 w 122"/>
              <a:gd name="T53" fmla="*/ 11 h 27"/>
              <a:gd name="T54" fmla="*/ 99 w 122"/>
              <a:gd name="T55" fmla="*/ 10 h 27"/>
              <a:gd name="T56" fmla="*/ 94 w 122"/>
              <a:gd name="T57" fmla="*/ 10 h 27"/>
              <a:gd name="T58" fmla="*/ 91 w 122"/>
              <a:gd name="T59" fmla="*/ 9 h 27"/>
              <a:gd name="T60" fmla="*/ 86 w 122"/>
              <a:gd name="T61" fmla="*/ 9 h 27"/>
              <a:gd name="T62" fmla="*/ 81 w 122"/>
              <a:gd name="T63" fmla="*/ 8 h 27"/>
              <a:gd name="T64" fmla="*/ 76 w 122"/>
              <a:gd name="T65" fmla="*/ 7 h 27"/>
              <a:gd name="T66" fmla="*/ 71 w 122"/>
              <a:gd name="T67" fmla="*/ 5 h 27"/>
              <a:gd name="T68" fmla="*/ 67 w 122"/>
              <a:gd name="T69" fmla="*/ 3 h 27"/>
              <a:gd name="T70" fmla="*/ 62 w 122"/>
              <a:gd name="T71" fmla="*/ 2 h 27"/>
              <a:gd name="T72" fmla="*/ 55 w 122"/>
              <a:gd name="T73" fmla="*/ 0 h 27"/>
              <a:gd name="T74" fmla="*/ 50 w 122"/>
              <a:gd name="T75" fmla="*/ 0 h 27"/>
              <a:gd name="T76" fmla="*/ 43 w 122"/>
              <a:gd name="T77" fmla="*/ 1 h 27"/>
              <a:gd name="T78" fmla="*/ 34 w 122"/>
              <a:gd name="T79" fmla="*/ 0 h 27"/>
              <a:gd name="T80" fmla="*/ 29 w 122"/>
              <a:gd name="T81" fmla="*/ 0 h 27"/>
              <a:gd name="T82" fmla="*/ 20 w 122"/>
              <a:gd name="T83" fmla="*/ 0 h 27"/>
              <a:gd name="T84" fmla="*/ 14 w 122"/>
              <a:gd name="T85" fmla="*/ 0 h 27"/>
              <a:gd name="T86" fmla="*/ 9 w 122"/>
              <a:gd name="T87" fmla="*/ 1 h 27"/>
              <a:gd name="T88" fmla="*/ 3 w 122"/>
              <a:gd name="T8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27">
                <a:moveTo>
                  <a:pt x="0" y="3"/>
                </a:moveTo>
                <a:lnTo>
                  <a:pt x="3" y="3"/>
                </a:lnTo>
                <a:lnTo>
                  <a:pt x="11" y="3"/>
                </a:lnTo>
                <a:lnTo>
                  <a:pt x="15" y="3"/>
                </a:lnTo>
                <a:lnTo>
                  <a:pt x="20" y="4"/>
                </a:lnTo>
                <a:lnTo>
                  <a:pt x="26" y="4"/>
                </a:lnTo>
                <a:lnTo>
                  <a:pt x="30" y="4"/>
                </a:lnTo>
                <a:lnTo>
                  <a:pt x="35" y="4"/>
                </a:lnTo>
                <a:lnTo>
                  <a:pt x="40" y="5"/>
                </a:lnTo>
                <a:lnTo>
                  <a:pt x="46" y="6"/>
                </a:lnTo>
                <a:lnTo>
                  <a:pt x="50" y="7"/>
                </a:lnTo>
                <a:lnTo>
                  <a:pt x="54" y="7"/>
                </a:lnTo>
                <a:lnTo>
                  <a:pt x="59" y="8"/>
                </a:lnTo>
                <a:lnTo>
                  <a:pt x="63" y="9"/>
                </a:lnTo>
                <a:lnTo>
                  <a:pt x="66" y="11"/>
                </a:lnTo>
                <a:lnTo>
                  <a:pt x="69" y="11"/>
                </a:lnTo>
                <a:lnTo>
                  <a:pt x="71" y="13"/>
                </a:lnTo>
                <a:lnTo>
                  <a:pt x="73" y="14"/>
                </a:lnTo>
                <a:lnTo>
                  <a:pt x="76" y="15"/>
                </a:lnTo>
                <a:lnTo>
                  <a:pt x="78" y="15"/>
                </a:lnTo>
                <a:lnTo>
                  <a:pt x="81" y="15"/>
                </a:lnTo>
                <a:lnTo>
                  <a:pt x="83" y="15"/>
                </a:lnTo>
                <a:lnTo>
                  <a:pt x="86" y="15"/>
                </a:lnTo>
                <a:lnTo>
                  <a:pt x="88" y="15"/>
                </a:lnTo>
                <a:lnTo>
                  <a:pt x="92" y="15"/>
                </a:lnTo>
                <a:lnTo>
                  <a:pt x="94" y="15"/>
                </a:lnTo>
                <a:lnTo>
                  <a:pt x="96" y="15"/>
                </a:lnTo>
                <a:lnTo>
                  <a:pt x="99" y="15"/>
                </a:lnTo>
                <a:lnTo>
                  <a:pt x="101" y="16"/>
                </a:lnTo>
                <a:lnTo>
                  <a:pt x="103" y="16"/>
                </a:lnTo>
                <a:lnTo>
                  <a:pt x="105" y="17"/>
                </a:lnTo>
                <a:lnTo>
                  <a:pt x="107" y="19"/>
                </a:lnTo>
                <a:lnTo>
                  <a:pt x="109" y="20"/>
                </a:lnTo>
                <a:lnTo>
                  <a:pt x="111" y="20"/>
                </a:lnTo>
                <a:lnTo>
                  <a:pt x="112" y="21"/>
                </a:lnTo>
                <a:lnTo>
                  <a:pt x="113" y="22"/>
                </a:lnTo>
                <a:lnTo>
                  <a:pt x="114" y="23"/>
                </a:lnTo>
                <a:lnTo>
                  <a:pt x="115" y="23"/>
                </a:lnTo>
                <a:lnTo>
                  <a:pt x="116" y="24"/>
                </a:lnTo>
                <a:lnTo>
                  <a:pt x="117" y="24"/>
                </a:lnTo>
                <a:lnTo>
                  <a:pt x="118" y="25"/>
                </a:lnTo>
                <a:lnTo>
                  <a:pt x="119" y="25"/>
                </a:lnTo>
                <a:lnTo>
                  <a:pt x="120" y="25"/>
                </a:lnTo>
                <a:lnTo>
                  <a:pt x="120" y="26"/>
                </a:lnTo>
                <a:lnTo>
                  <a:pt x="121" y="26"/>
                </a:lnTo>
                <a:lnTo>
                  <a:pt x="119" y="24"/>
                </a:lnTo>
                <a:lnTo>
                  <a:pt x="118" y="21"/>
                </a:lnTo>
                <a:lnTo>
                  <a:pt x="116" y="19"/>
                </a:lnTo>
                <a:lnTo>
                  <a:pt x="114" y="17"/>
                </a:lnTo>
                <a:lnTo>
                  <a:pt x="112" y="15"/>
                </a:lnTo>
                <a:lnTo>
                  <a:pt x="111" y="15"/>
                </a:lnTo>
                <a:lnTo>
                  <a:pt x="108" y="13"/>
                </a:lnTo>
                <a:lnTo>
                  <a:pt x="106" y="12"/>
                </a:lnTo>
                <a:lnTo>
                  <a:pt x="104" y="11"/>
                </a:lnTo>
                <a:lnTo>
                  <a:pt x="101" y="11"/>
                </a:lnTo>
                <a:lnTo>
                  <a:pt x="99" y="10"/>
                </a:lnTo>
                <a:lnTo>
                  <a:pt x="96" y="10"/>
                </a:lnTo>
                <a:lnTo>
                  <a:pt x="94" y="10"/>
                </a:lnTo>
                <a:lnTo>
                  <a:pt x="92" y="9"/>
                </a:lnTo>
                <a:lnTo>
                  <a:pt x="91" y="9"/>
                </a:lnTo>
                <a:lnTo>
                  <a:pt x="89" y="9"/>
                </a:lnTo>
                <a:lnTo>
                  <a:pt x="86" y="9"/>
                </a:lnTo>
                <a:lnTo>
                  <a:pt x="84" y="9"/>
                </a:lnTo>
                <a:lnTo>
                  <a:pt x="81" y="8"/>
                </a:lnTo>
                <a:lnTo>
                  <a:pt x="79" y="7"/>
                </a:lnTo>
                <a:lnTo>
                  <a:pt x="76" y="7"/>
                </a:lnTo>
                <a:lnTo>
                  <a:pt x="74" y="6"/>
                </a:lnTo>
                <a:lnTo>
                  <a:pt x="71" y="5"/>
                </a:lnTo>
                <a:lnTo>
                  <a:pt x="70" y="4"/>
                </a:lnTo>
                <a:lnTo>
                  <a:pt x="67" y="3"/>
                </a:lnTo>
                <a:lnTo>
                  <a:pt x="64" y="2"/>
                </a:lnTo>
                <a:lnTo>
                  <a:pt x="62" y="2"/>
                </a:lnTo>
                <a:lnTo>
                  <a:pt x="59" y="1"/>
                </a:lnTo>
                <a:lnTo>
                  <a:pt x="55" y="0"/>
                </a:lnTo>
                <a:lnTo>
                  <a:pt x="52" y="0"/>
                </a:lnTo>
                <a:lnTo>
                  <a:pt x="50" y="0"/>
                </a:lnTo>
                <a:lnTo>
                  <a:pt x="46" y="1"/>
                </a:lnTo>
                <a:lnTo>
                  <a:pt x="43" y="1"/>
                </a:lnTo>
                <a:lnTo>
                  <a:pt x="37" y="1"/>
                </a:lnTo>
                <a:lnTo>
                  <a:pt x="34" y="0"/>
                </a:lnTo>
                <a:lnTo>
                  <a:pt x="31" y="0"/>
                </a:lnTo>
                <a:lnTo>
                  <a:pt x="29" y="0"/>
                </a:lnTo>
                <a:lnTo>
                  <a:pt x="26" y="0"/>
                </a:lnTo>
                <a:lnTo>
                  <a:pt x="20" y="0"/>
                </a:lnTo>
                <a:lnTo>
                  <a:pt x="17" y="0"/>
                </a:lnTo>
                <a:lnTo>
                  <a:pt x="14" y="0"/>
                </a:lnTo>
                <a:lnTo>
                  <a:pt x="11" y="1"/>
                </a:lnTo>
                <a:lnTo>
                  <a:pt x="9" y="1"/>
                </a:lnTo>
                <a:lnTo>
                  <a:pt x="6" y="2"/>
                </a:lnTo>
                <a:lnTo>
                  <a:pt x="3" y="2"/>
                </a:lnTo>
                <a:lnTo>
                  <a:pt x="0"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4" name="Freeform 100">
            <a:extLst>
              <a:ext uri="{FF2B5EF4-FFF2-40B4-BE49-F238E27FC236}">
                <a16:creationId xmlns:a16="http://schemas.microsoft.com/office/drawing/2014/main" id="{6295C172-3A1B-6240-8782-AB75692E7891}"/>
              </a:ext>
            </a:extLst>
          </p:cNvPr>
          <p:cNvSpPr>
            <a:spLocks/>
          </p:cNvSpPr>
          <p:nvPr/>
        </p:nvSpPr>
        <p:spPr bwMode="auto">
          <a:xfrm>
            <a:off x="8277225" y="4400550"/>
            <a:ext cx="120650" cy="57150"/>
          </a:xfrm>
          <a:custGeom>
            <a:avLst/>
            <a:gdLst>
              <a:gd name="T0" fmla="*/ 4 w 76"/>
              <a:gd name="T1" fmla="*/ 11 h 36"/>
              <a:gd name="T2" fmla="*/ 6 w 76"/>
              <a:gd name="T3" fmla="*/ 9 h 36"/>
              <a:gd name="T4" fmla="*/ 9 w 76"/>
              <a:gd name="T5" fmla="*/ 8 h 36"/>
              <a:gd name="T6" fmla="*/ 14 w 76"/>
              <a:gd name="T7" fmla="*/ 5 h 36"/>
              <a:gd name="T8" fmla="*/ 19 w 76"/>
              <a:gd name="T9" fmla="*/ 3 h 36"/>
              <a:gd name="T10" fmla="*/ 25 w 76"/>
              <a:gd name="T11" fmla="*/ 1 h 36"/>
              <a:gd name="T12" fmla="*/ 32 w 76"/>
              <a:gd name="T13" fmla="*/ 0 h 36"/>
              <a:gd name="T14" fmla="*/ 42 w 76"/>
              <a:gd name="T15" fmla="*/ 1 h 36"/>
              <a:gd name="T16" fmla="*/ 50 w 76"/>
              <a:gd name="T17" fmla="*/ 3 h 36"/>
              <a:gd name="T18" fmla="*/ 56 w 76"/>
              <a:gd name="T19" fmla="*/ 6 h 36"/>
              <a:gd name="T20" fmla="*/ 60 w 76"/>
              <a:gd name="T21" fmla="*/ 10 h 36"/>
              <a:gd name="T22" fmla="*/ 64 w 76"/>
              <a:gd name="T23" fmla="*/ 15 h 36"/>
              <a:gd name="T24" fmla="*/ 67 w 76"/>
              <a:gd name="T25" fmla="*/ 20 h 36"/>
              <a:gd name="T26" fmla="*/ 69 w 76"/>
              <a:gd name="T27" fmla="*/ 26 h 36"/>
              <a:gd name="T28" fmla="*/ 70 w 76"/>
              <a:gd name="T29" fmla="*/ 29 h 36"/>
              <a:gd name="T30" fmla="*/ 71 w 76"/>
              <a:gd name="T31" fmla="*/ 32 h 36"/>
              <a:gd name="T32" fmla="*/ 73 w 76"/>
              <a:gd name="T33" fmla="*/ 32 h 36"/>
              <a:gd name="T34" fmla="*/ 74 w 76"/>
              <a:gd name="T35" fmla="*/ 33 h 36"/>
              <a:gd name="T36" fmla="*/ 74 w 76"/>
              <a:gd name="T37" fmla="*/ 34 h 36"/>
              <a:gd name="T38" fmla="*/ 72 w 76"/>
              <a:gd name="T39" fmla="*/ 33 h 36"/>
              <a:gd name="T40" fmla="*/ 70 w 76"/>
              <a:gd name="T41" fmla="*/ 33 h 36"/>
              <a:gd name="T42" fmla="*/ 69 w 76"/>
              <a:gd name="T43" fmla="*/ 32 h 36"/>
              <a:gd name="T44" fmla="*/ 62 w 76"/>
              <a:gd name="T45" fmla="*/ 32 h 36"/>
              <a:gd name="T46" fmla="*/ 60 w 76"/>
              <a:gd name="T47" fmla="*/ 32 h 36"/>
              <a:gd name="T48" fmla="*/ 56 w 76"/>
              <a:gd name="T49" fmla="*/ 33 h 36"/>
              <a:gd name="T50" fmla="*/ 53 w 76"/>
              <a:gd name="T51" fmla="*/ 34 h 36"/>
              <a:gd name="T52" fmla="*/ 48 w 76"/>
              <a:gd name="T53" fmla="*/ 35 h 36"/>
              <a:gd name="T54" fmla="*/ 44 w 76"/>
              <a:gd name="T55" fmla="*/ 35 h 36"/>
              <a:gd name="T56" fmla="*/ 37 w 76"/>
              <a:gd name="T57" fmla="*/ 35 h 36"/>
              <a:gd name="T58" fmla="*/ 31 w 76"/>
              <a:gd name="T59" fmla="*/ 34 h 36"/>
              <a:gd name="T60" fmla="*/ 25 w 76"/>
              <a:gd name="T61" fmla="*/ 32 h 36"/>
              <a:gd name="T62" fmla="*/ 20 w 76"/>
              <a:gd name="T63" fmla="*/ 30 h 36"/>
              <a:gd name="T64" fmla="*/ 17 w 76"/>
              <a:gd name="T65" fmla="*/ 28 h 36"/>
              <a:gd name="T66" fmla="*/ 14 w 76"/>
              <a:gd name="T67" fmla="*/ 26 h 36"/>
              <a:gd name="T68" fmla="*/ 12 w 76"/>
              <a:gd name="T69" fmla="*/ 24 h 36"/>
              <a:gd name="T70" fmla="*/ 9 w 76"/>
              <a:gd name="T71" fmla="*/ 23 h 36"/>
              <a:gd name="T72" fmla="*/ 6 w 76"/>
              <a:gd name="T73" fmla="*/ 21 h 36"/>
              <a:gd name="T74" fmla="*/ 2 w 76"/>
              <a:gd name="T75" fmla="*/ 20 h 36"/>
              <a:gd name="T76" fmla="*/ 1 w 76"/>
              <a:gd name="T77" fmla="*/ 18 h 36"/>
              <a:gd name="T78" fmla="*/ 0 w 76"/>
              <a:gd name="T79" fmla="*/ 17 h 36"/>
              <a:gd name="T80" fmla="*/ 0 w 76"/>
              <a:gd name="T81" fmla="*/ 15 h 36"/>
              <a:gd name="T82" fmla="*/ 0 w 76"/>
              <a:gd name="T83" fmla="*/ 14 h 36"/>
              <a:gd name="T84" fmla="*/ 1 w 76"/>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36">
                <a:moveTo>
                  <a:pt x="2" y="11"/>
                </a:moveTo>
                <a:lnTo>
                  <a:pt x="4" y="11"/>
                </a:lnTo>
                <a:lnTo>
                  <a:pt x="5" y="10"/>
                </a:lnTo>
                <a:lnTo>
                  <a:pt x="6" y="9"/>
                </a:lnTo>
                <a:lnTo>
                  <a:pt x="7" y="9"/>
                </a:lnTo>
                <a:lnTo>
                  <a:pt x="9" y="8"/>
                </a:lnTo>
                <a:lnTo>
                  <a:pt x="11" y="6"/>
                </a:lnTo>
                <a:lnTo>
                  <a:pt x="14" y="5"/>
                </a:lnTo>
                <a:lnTo>
                  <a:pt x="16" y="3"/>
                </a:lnTo>
                <a:lnTo>
                  <a:pt x="19" y="3"/>
                </a:lnTo>
                <a:lnTo>
                  <a:pt x="21" y="2"/>
                </a:lnTo>
                <a:lnTo>
                  <a:pt x="25" y="1"/>
                </a:lnTo>
                <a:lnTo>
                  <a:pt x="29" y="0"/>
                </a:lnTo>
                <a:lnTo>
                  <a:pt x="32" y="0"/>
                </a:lnTo>
                <a:lnTo>
                  <a:pt x="37" y="0"/>
                </a:lnTo>
                <a:lnTo>
                  <a:pt x="42" y="1"/>
                </a:lnTo>
                <a:lnTo>
                  <a:pt x="46" y="3"/>
                </a:lnTo>
                <a:lnTo>
                  <a:pt x="50" y="3"/>
                </a:lnTo>
                <a:lnTo>
                  <a:pt x="53" y="4"/>
                </a:lnTo>
                <a:lnTo>
                  <a:pt x="56" y="6"/>
                </a:lnTo>
                <a:lnTo>
                  <a:pt x="58" y="9"/>
                </a:lnTo>
                <a:lnTo>
                  <a:pt x="60" y="10"/>
                </a:lnTo>
                <a:lnTo>
                  <a:pt x="62" y="13"/>
                </a:lnTo>
                <a:lnTo>
                  <a:pt x="64" y="15"/>
                </a:lnTo>
                <a:lnTo>
                  <a:pt x="65" y="18"/>
                </a:lnTo>
                <a:lnTo>
                  <a:pt x="67" y="20"/>
                </a:lnTo>
                <a:lnTo>
                  <a:pt x="68" y="23"/>
                </a:lnTo>
                <a:lnTo>
                  <a:pt x="69" y="26"/>
                </a:lnTo>
                <a:lnTo>
                  <a:pt x="69" y="27"/>
                </a:lnTo>
                <a:lnTo>
                  <a:pt x="70" y="29"/>
                </a:lnTo>
                <a:lnTo>
                  <a:pt x="70" y="31"/>
                </a:lnTo>
                <a:lnTo>
                  <a:pt x="71" y="32"/>
                </a:lnTo>
                <a:lnTo>
                  <a:pt x="72" y="32"/>
                </a:lnTo>
                <a:lnTo>
                  <a:pt x="73" y="32"/>
                </a:lnTo>
                <a:lnTo>
                  <a:pt x="74" y="32"/>
                </a:lnTo>
                <a:lnTo>
                  <a:pt x="74" y="33"/>
                </a:lnTo>
                <a:lnTo>
                  <a:pt x="75" y="33"/>
                </a:lnTo>
                <a:lnTo>
                  <a:pt x="74" y="34"/>
                </a:lnTo>
                <a:lnTo>
                  <a:pt x="73" y="33"/>
                </a:lnTo>
                <a:lnTo>
                  <a:pt x="72" y="33"/>
                </a:lnTo>
                <a:lnTo>
                  <a:pt x="71" y="33"/>
                </a:lnTo>
                <a:lnTo>
                  <a:pt x="70" y="33"/>
                </a:lnTo>
                <a:lnTo>
                  <a:pt x="70" y="32"/>
                </a:lnTo>
                <a:lnTo>
                  <a:pt x="69" y="32"/>
                </a:lnTo>
                <a:lnTo>
                  <a:pt x="69" y="32"/>
                </a:lnTo>
                <a:lnTo>
                  <a:pt x="62" y="32"/>
                </a:lnTo>
                <a:lnTo>
                  <a:pt x="61" y="32"/>
                </a:lnTo>
                <a:lnTo>
                  <a:pt x="60" y="32"/>
                </a:lnTo>
                <a:lnTo>
                  <a:pt x="57" y="33"/>
                </a:lnTo>
                <a:lnTo>
                  <a:pt x="56" y="33"/>
                </a:lnTo>
                <a:lnTo>
                  <a:pt x="55" y="34"/>
                </a:lnTo>
                <a:lnTo>
                  <a:pt x="53" y="34"/>
                </a:lnTo>
                <a:lnTo>
                  <a:pt x="51" y="35"/>
                </a:lnTo>
                <a:lnTo>
                  <a:pt x="48" y="35"/>
                </a:lnTo>
                <a:lnTo>
                  <a:pt x="46" y="35"/>
                </a:lnTo>
                <a:lnTo>
                  <a:pt x="44" y="35"/>
                </a:lnTo>
                <a:lnTo>
                  <a:pt x="41" y="35"/>
                </a:lnTo>
                <a:lnTo>
                  <a:pt x="37" y="35"/>
                </a:lnTo>
                <a:lnTo>
                  <a:pt x="34" y="35"/>
                </a:lnTo>
                <a:lnTo>
                  <a:pt x="31" y="34"/>
                </a:lnTo>
                <a:lnTo>
                  <a:pt x="28" y="33"/>
                </a:lnTo>
                <a:lnTo>
                  <a:pt x="25" y="32"/>
                </a:lnTo>
                <a:lnTo>
                  <a:pt x="22" y="32"/>
                </a:lnTo>
                <a:lnTo>
                  <a:pt x="20" y="30"/>
                </a:lnTo>
                <a:lnTo>
                  <a:pt x="19" y="29"/>
                </a:lnTo>
                <a:lnTo>
                  <a:pt x="17" y="28"/>
                </a:lnTo>
                <a:lnTo>
                  <a:pt x="16" y="27"/>
                </a:lnTo>
                <a:lnTo>
                  <a:pt x="14" y="26"/>
                </a:lnTo>
                <a:lnTo>
                  <a:pt x="13" y="26"/>
                </a:lnTo>
                <a:lnTo>
                  <a:pt x="12" y="24"/>
                </a:lnTo>
                <a:lnTo>
                  <a:pt x="10" y="23"/>
                </a:lnTo>
                <a:lnTo>
                  <a:pt x="9" y="23"/>
                </a:lnTo>
                <a:lnTo>
                  <a:pt x="7" y="22"/>
                </a:lnTo>
                <a:lnTo>
                  <a:pt x="6" y="21"/>
                </a:lnTo>
                <a:lnTo>
                  <a:pt x="5" y="20"/>
                </a:lnTo>
                <a:lnTo>
                  <a:pt x="2" y="20"/>
                </a:lnTo>
                <a:lnTo>
                  <a:pt x="1" y="19"/>
                </a:lnTo>
                <a:lnTo>
                  <a:pt x="1" y="18"/>
                </a:lnTo>
                <a:lnTo>
                  <a:pt x="0" y="18"/>
                </a:lnTo>
                <a:lnTo>
                  <a:pt x="0" y="17"/>
                </a:lnTo>
                <a:lnTo>
                  <a:pt x="0" y="16"/>
                </a:lnTo>
                <a:lnTo>
                  <a:pt x="0" y="15"/>
                </a:lnTo>
                <a:lnTo>
                  <a:pt x="0" y="15"/>
                </a:lnTo>
                <a:lnTo>
                  <a:pt x="0" y="14"/>
                </a:lnTo>
                <a:lnTo>
                  <a:pt x="1" y="13"/>
                </a:lnTo>
                <a:lnTo>
                  <a:pt x="1" y="12"/>
                </a:lnTo>
                <a:lnTo>
                  <a:pt x="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5" name="Freeform 101">
            <a:extLst>
              <a:ext uri="{FF2B5EF4-FFF2-40B4-BE49-F238E27FC236}">
                <a16:creationId xmlns:a16="http://schemas.microsoft.com/office/drawing/2014/main" id="{1F70C93A-76EE-D945-B3F8-7FD825E38A07}"/>
              </a:ext>
            </a:extLst>
          </p:cNvPr>
          <p:cNvSpPr>
            <a:spLocks/>
          </p:cNvSpPr>
          <p:nvPr/>
        </p:nvSpPr>
        <p:spPr bwMode="auto">
          <a:xfrm>
            <a:off x="8291514" y="4416425"/>
            <a:ext cx="9525" cy="19050"/>
          </a:xfrm>
          <a:custGeom>
            <a:avLst/>
            <a:gdLst>
              <a:gd name="T0" fmla="*/ 5 w 6"/>
              <a:gd name="T1" fmla="*/ 0 h 12"/>
              <a:gd name="T2" fmla="*/ 4 w 6"/>
              <a:gd name="T3" fmla="*/ 1 h 12"/>
              <a:gd name="T4" fmla="*/ 4 w 6"/>
              <a:gd name="T5" fmla="*/ 1 h 12"/>
              <a:gd name="T6" fmla="*/ 4 w 6"/>
              <a:gd name="T7" fmla="*/ 2 h 12"/>
              <a:gd name="T8" fmla="*/ 3 w 6"/>
              <a:gd name="T9" fmla="*/ 3 h 12"/>
              <a:gd name="T10" fmla="*/ 3 w 6"/>
              <a:gd name="T11" fmla="*/ 4 h 12"/>
              <a:gd name="T12" fmla="*/ 3 w 6"/>
              <a:gd name="T13" fmla="*/ 5 h 12"/>
              <a:gd name="T14" fmla="*/ 3 w 6"/>
              <a:gd name="T15" fmla="*/ 6 h 12"/>
              <a:gd name="T16" fmla="*/ 3 w 6"/>
              <a:gd name="T17" fmla="*/ 7 h 12"/>
              <a:gd name="T18" fmla="*/ 3 w 6"/>
              <a:gd name="T19" fmla="*/ 8 h 12"/>
              <a:gd name="T20" fmla="*/ 3 w 6"/>
              <a:gd name="T21" fmla="*/ 8 h 12"/>
              <a:gd name="T22" fmla="*/ 3 w 6"/>
              <a:gd name="T23" fmla="*/ 9 h 12"/>
              <a:gd name="T24" fmla="*/ 3 w 6"/>
              <a:gd name="T25" fmla="*/ 10 h 12"/>
              <a:gd name="T26" fmla="*/ 3 w 6"/>
              <a:gd name="T27" fmla="*/ 10 h 12"/>
              <a:gd name="T28" fmla="*/ 3 w 6"/>
              <a:gd name="T29" fmla="*/ 11 h 12"/>
              <a:gd name="T30" fmla="*/ 2 w 6"/>
              <a:gd name="T31" fmla="*/ 9 h 12"/>
              <a:gd name="T32" fmla="*/ 1 w 6"/>
              <a:gd name="T33" fmla="*/ 8 h 12"/>
              <a:gd name="T34" fmla="*/ 0 w 6"/>
              <a:gd name="T35" fmla="*/ 6 h 12"/>
              <a:gd name="T36" fmla="*/ 0 w 6"/>
              <a:gd name="T37" fmla="*/ 5 h 12"/>
              <a:gd name="T38" fmla="*/ 0 w 6"/>
              <a:gd name="T39" fmla="*/ 5 h 12"/>
              <a:gd name="T40" fmla="*/ 0 w 6"/>
              <a:gd name="T41" fmla="*/ 3 h 12"/>
              <a:gd name="T42" fmla="*/ 0 w 6"/>
              <a:gd name="T43" fmla="*/ 3 h 12"/>
              <a:gd name="T44" fmla="*/ 0 w 6"/>
              <a:gd name="T45" fmla="*/ 2 h 12"/>
              <a:gd name="T46" fmla="*/ 1 w 6"/>
              <a:gd name="T47" fmla="*/ 1 h 12"/>
              <a:gd name="T48" fmla="*/ 1 w 6"/>
              <a:gd name="T49" fmla="*/ 1 h 12"/>
              <a:gd name="T50" fmla="*/ 2 w 6"/>
              <a:gd name="T51" fmla="*/ 1 h 12"/>
              <a:gd name="T52" fmla="*/ 3 w 6"/>
              <a:gd name="T53" fmla="*/ 0 h 12"/>
              <a:gd name="T54" fmla="*/ 4 w 6"/>
              <a:gd name="T55" fmla="*/ 0 h 12"/>
              <a:gd name="T56" fmla="*/ 5 w 6"/>
              <a:gd name="T57" fmla="*/ 0 h 12"/>
              <a:gd name="T58" fmla="*/ 5 w 6"/>
              <a:gd name="T5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12">
                <a:moveTo>
                  <a:pt x="5" y="0"/>
                </a:moveTo>
                <a:lnTo>
                  <a:pt x="4" y="1"/>
                </a:lnTo>
                <a:lnTo>
                  <a:pt x="4" y="1"/>
                </a:lnTo>
                <a:lnTo>
                  <a:pt x="4" y="2"/>
                </a:lnTo>
                <a:lnTo>
                  <a:pt x="3" y="3"/>
                </a:lnTo>
                <a:lnTo>
                  <a:pt x="3" y="4"/>
                </a:lnTo>
                <a:lnTo>
                  <a:pt x="3" y="5"/>
                </a:lnTo>
                <a:lnTo>
                  <a:pt x="3" y="6"/>
                </a:lnTo>
                <a:lnTo>
                  <a:pt x="3" y="7"/>
                </a:lnTo>
                <a:lnTo>
                  <a:pt x="3" y="8"/>
                </a:lnTo>
                <a:lnTo>
                  <a:pt x="3" y="8"/>
                </a:lnTo>
                <a:lnTo>
                  <a:pt x="3" y="9"/>
                </a:lnTo>
                <a:lnTo>
                  <a:pt x="3" y="10"/>
                </a:lnTo>
                <a:lnTo>
                  <a:pt x="3" y="10"/>
                </a:lnTo>
                <a:lnTo>
                  <a:pt x="3" y="11"/>
                </a:lnTo>
                <a:lnTo>
                  <a:pt x="2" y="9"/>
                </a:lnTo>
                <a:lnTo>
                  <a:pt x="1" y="8"/>
                </a:lnTo>
                <a:lnTo>
                  <a:pt x="0" y="6"/>
                </a:lnTo>
                <a:lnTo>
                  <a:pt x="0" y="5"/>
                </a:lnTo>
                <a:lnTo>
                  <a:pt x="0" y="5"/>
                </a:lnTo>
                <a:lnTo>
                  <a:pt x="0" y="3"/>
                </a:lnTo>
                <a:lnTo>
                  <a:pt x="0" y="3"/>
                </a:lnTo>
                <a:lnTo>
                  <a:pt x="0" y="2"/>
                </a:lnTo>
                <a:lnTo>
                  <a:pt x="1" y="1"/>
                </a:lnTo>
                <a:lnTo>
                  <a:pt x="1" y="1"/>
                </a:lnTo>
                <a:lnTo>
                  <a:pt x="2" y="1"/>
                </a:lnTo>
                <a:lnTo>
                  <a:pt x="3" y="0"/>
                </a:lnTo>
                <a:lnTo>
                  <a:pt x="4" y="0"/>
                </a:lnTo>
                <a:lnTo>
                  <a:pt x="5" y="0"/>
                </a:lnTo>
                <a:lnTo>
                  <a:pt x="5"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6" name="Freeform 102">
            <a:extLst>
              <a:ext uri="{FF2B5EF4-FFF2-40B4-BE49-F238E27FC236}">
                <a16:creationId xmlns:a16="http://schemas.microsoft.com/office/drawing/2014/main" id="{C94509E3-1741-5B4F-9412-C63F32D90FD4}"/>
              </a:ext>
            </a:extLst>
          </p:cNvPr>
          <p:cNvSpPr>
            <a:spLocks/>
          </p:cNvSpPr>
          <p:nvPr/>
        </p:nvSpPr>
        <p:spPr bwMode="auto">
          <a:xfrm>
            <a:off x="8353426" y="4433888"/>
            <a:ext cx="4763" cy="4762"/>
          </a:xfrm>
          <a:custGeom>
            <a:avLst/>
            <a:gdLst>
              <a:gd name="T0" fmla="*/ 2 w 3"/>
              <a:gd name="T1" fmla="*/ 0 h 3"/>
              <a:gd name="T2" fmla="*/ 0 w 3"/>
              <a:gd name="T3" fmla="*/ 0 h 3"/>
              <a:gd name="T4" fmla="*/ 0 w 3"/>
              <a:gd name="T5" fmla="*/ 0 h 3"/>
              <a:gd name="T6" fmla="*/ 0 w 3"/>
              <a:gd name="T7" fmla="*/ 1 h 3"/>
              <a:gd name="T8" fmla="*/ 0 w 3"/>
              <a:gd name="T9" fmla="*/ 1 h 3"/>
              <a:gd name="T10" fmla="*/ 0 w 3"/>
              <a:gd name="T11" fmla="*/ 1 h 3"/>
              <a:gd name="T12" fmla="*/ 0 w 3"/>
              <a:gd name="T13" fmla="*/ 2 h 3"/>
              <a:gd name="T14" fmla="*/ 1 w 3"/>
              <a:gd name="T15" fmla="*/ 2 h 3"/>
              <a:gd name="T16" fmla="*/ 1 w 3"/>
              <a:gd name="T17" fmla="*/ 2 h 3"/>
              <a:gd name="T18" fmla="*/ 2 w 3"/>
              <a:gd name="T19" fmla="*/ 2 h 3"/>
              <a:gd name="T20" fmla="*/ 2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2" y="0"/>
                </a:moveTo>
                <a:lnTo>
                  <a:pt x="0" y="0"/>
                </a:lnTo>
                <a:lnTo>
                  <a:pt x="0" y="0"/>
                </a:lnTo>
                <a:lnTo>
                  <a:pt x="0" y="1"/>
                </a:lnTo>
                <a:lnTo>
                  <a:pt x="0" y="1"/>
                </a:lnTo>
                <a:lnTo>
                  <a:pt x="0" y="1"/>
                </a:lnTo>
                <a:lnTo>
                  <a:pt x="0" y="2"/>
                </a:lnTo>
                <a:lnTo>
                  <a:pt x="1" y="2"/>
                </a:lnTo>
                <a:lnTo>
                  <a:pt x="1" y="2"/>
                </a:lnTo>
                <a:lnTo>
                  <a:pt x="2" y="2"/>
                </a:lnTo>
                <a:lnTo>
                  <a:pt x="2"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 name="Freeform 103">
            <a:extLst>
              <a:ext uri="{FF2B5EF4-FFF2-40B4-BE49-F238E27FC236}">
                <a16:creationId xmlns:a16="http://schemas.microsoft.com/office/drawing/2014/main" id="{8F826074-8174-A547-B04C-47641CCF1E89}"/>
              </a:ext>
            </a:extLst>
          </p:cNvPr>
          <p:cNvSpPr>
            <a:spLocks/>
          </p:cNvSpPr>
          <p:nvPr/>
        </p:nvSpPr>
        <p:spPr bwMode="auto">
          <a:xfrm>
            <a:off x="7710489" y="4333875"/>
            <a:ext cx="111125" cy="217488"/>
          </a:xfrm>
          <a:custGeom>
            <a:avLst/>
            <a:gdLst>
              <a:gd name="T0" fmla="*/ 68 w 70"/>
              <a:gd name="T1" fmla="*/ 36 h 137"/>
              <a:gd name="T2" fmla="*/ 65 w 70"/>
              <a:gd name="T3" fmla="*/ 29 h 137"/>
              <a:gd name="T4" fmla="*/ 61 w 70"/>
              <a:gd name="T5" fmla="*/ 19 h 137"/>
              <a:gd name="T6" fmla="*/ 54 w 70"/>
              <a:gd name="T7" fmla="*/ 11 h 137"/>
              <a:gd name="T8" fmla="*/ 46 w 70"/>
              <a:gd name="T9" fmla="*/ 5 h 137"/>
              <a:gd name="T10" fmla="*/ 38 w 70"/>
              <a:gd name="T11" fmla="*/ 0 h 137"/>
              <a:gd name="T12" fmla="*/ 29 w 70"/>
              <a:gd name="T13" fmla="*/ 0 h 137"/>
              <a:gd name="T14" fmla="*/ 19 w 70"/>
              <a:gd name="T15" fmla="*/ 6 h 137"/>
              <a:gd name="T16" fmla="*/ 12 w 70"/>
              <a:gd name="T17" fmla="*/ 14 h 137"/>
              <a:gd name="T18" fmla="*/ 6 w 70"/>
              <a:gd name="T19" fmla="*/ 23 h 137"/>
              <a:gd name="T20" fmla="*/ 4 w 70"/>
              <a:gd name="T21" fmla="*/ 31 h 137"/>
              <a:gd name="T22" fmla="*/ 1 w 70"/>
              <a:gd name="T23" fmla="*/ 39 h 137"/>
              <a:gd name="T24" fmla="*/ 0 w 70"/>
              <a:gd name="T25" fmla="*/ 48 h 137"/>
              <a:gd name="T26" fmla="*/ 0 w 70"/>
              <a:gd name="T27" fmla="*/ 56 h 137"/>
              <a:gd name="T28" fmla="*/ 1 w 70"/>
              <a:gd name="T29" fmla="*/ 65 h 137"/>
              <a:gd name="T30" fmla="*/ 2 w 70"/>
              <a:gd name="T31" fmla="*/ 74 h 137"/>
              <a:gd name="T32" fmla="*/ 3 w 70"/>
              <a:gd name="T33" fmla="*/ 83 h 137"/>
              <a:gd name="T34" fmla="*/ 4 w 70"/>
              <a:gd name="T35" fmla="*/ 93 h 137"/>
              <a:gd name="T36" fmla="*/ 6 w 70"/>
              <a:gd name="T37" fmla="*/ 101 h 137"/>
              <a:gd name="T38" fmla="*/ 8 w 70"/>
              <a:gd name="T39" fmla="*/ 108 h 137"/>
              <a:gd name="T40" fmla="*/ 11 w 70"/>
              <a:gd name="T41" fmla="*/ 114 h 137"/>
              <a:gd name="T42" fmla="*/ 15 w 70"/>
              <a:gd name="T43" fmla="*/ 120 h 137"/>
              <a:gd name="T44" fmla="*/ 17 w 70"/>
              <a:gd name="T45" fmla="*/ 124 h 137"/>
              <a:gd name="T46" fmla="*/ 20 w 70"/>
              <a:gd name="T47" fmla="*/ 127 h 137"/>
              <a:gd name="T48" fmla="*/ 23 w 70"/>
              <a:gd name="T49" fmla="*/ 130 h 137"/>
              <a:gd name="T50" fmla="*/ 28 w 70"/>
              <a:gd name="T51" fmla="*/ 133 h 137"/>
              <a:gd name="T52" fmla="*/ 32 w 70"/>
              <a:gd name="T53" fmla="*/ 135 h 137"/>
              <a:gd name="T54" fmla="*/ 38 w 70"/>
              <a:gd name="T55" fmla="*/ 136 h 137"/>
              <a:gd name="T56" fmla="*/ 42 w 70"/>
              <a:gd name="T57" fmla="*/ 136 h 137"/>
              <a:gd name="T58" fmla="*/ 47 w 70"/>
              <a:gd name="T59" fmla="*/ 134 h 137"/>
              <a:gd name="T60" fmla="*/ 52 w 70"/>
              <a:gd name="T61" fmla="*/ 130 h 137"/>
              <a:gd name="T62" fmla="*/ 55 w 70"/>
              <a:gd name="T63" fmla="*/ 125 h 137"/>
              <a:gd name="T64" fmla="*/ 69 w 70"/>
              <a:gd name="T65"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37">
                <a:moveTo>
                  <a:pt x="69" y="39"/>
                </a:moveTo>
                <a:lnTo>
                  <a:pt x="68" y="36"/>
                </a:lnTo>
                <a:lnTo>
                  <a:pt x="67" y="33"/>
                </a:lnTo>
                <a:lnTo>
                  <a:pt x="65" y="29"/>
                </a:lnTo>
                <a:lnTo>
                  <a:pt x="63" y="24"/>
                </a:lnTo>
                <a:lnTo>
                  <a:pt x="61" y="19"/>
                </a:lnTo>
                <a:lnTo>
                  <a:pt x="58" y="15"/>
                </a:lnTo>
                <a:lnTo>
                  <a:pt x="54" y="11"/>
                </a:lnTo>
                <a:lnTo>
                  <a:pt x="51" y="8"/>
                </a:lnTo>
                <a:lnTo>
                  <a:pt x="46" y="5"/>
                </a:lnTo>
                <a:lnTo>
                  <a:pt x="42" y="2"/>
                </a:lnTo>
                <a:lnTo>
                  <a:pt x="38" y="0"/>
                </a:lnTo>
                <a:lnTo>
                  <a:pt x="33" y="0"/>
                </a:lnTo>
                <a:lnTo>
                  <a:pt x="29" y="0"/>
                </a:lnTo>
                <a:lnTo>
                  <a:pt x="24" y="2"/>
                </a:lnTo>
                <a:lnTo>
                  <a:pt x="19" y="6"/>
                </a:lnTo>
                <a:lnTo>
                  <a:pt x="16" y="10"/>
                </a:lnTo>
                <a:lnTo>
                  <a:pt x="12" y="14"/>
                </a:lnTo>
                <a:lnTo>
                  <a:pt x="9" y="18"/>
                </a:lnTo>
                <a:lnTo>
                  <a:pt x="6" y="23"/>
                </a:lnTo>
                <a:lnTo>
                  <a:pt x="5" y="27"/>
                </a:lnTo>
                <a:lnTo>
                  <a:pt x="4" y="31"/>
                </a:lnTo>
                <a:lnTo>
                  <a:pt x="2" y="35"/>
                </a:lnTo>
                <a:lnTo>
                  <a:pt x="1" y="39"/>
                </a:lnTo>
                <a:lnTo>
                  <a:pt x="1" y="43"/>
                </a:lnTo>
                <a:lnTo>
                  <a:pt x="0" y="48"/>
                </a:lnTo>
                <a:lnTo>
                  <a:pt x="0" y="52"/>
                </a:lnTo>
                <a:lnTo>
                  <a:pt x="0" y="56"/>
                </a:lnTo>
                <a:lnTo>
                  <a:pt x="1" y="60"/>
                </a:lnTo>
                <a:lnTo>
                  <a:pt x="1" y="65"/>
                </a:lnTo>
                <a:lnTo>
                  <a:pt x="2" y="69"/>
                </a:lnTo>
                <a:lnTo>
                  <a:pt x="2" y="74"/>
                </a:lnTo>
                <a:lnTo>
                  <a:pt x="3" y="79"/>
                </a:lnTo>
                <a:lnTo>
                  <a:pt x="3" y="83"/>
                </a:lnTo>
                <a:lnTo>
                  <a:pt x="3" y="88"/>
                </a:lnTo>
                <a:lnTo>
                  <a:pt x="4" y="93"/>
                </a:lnTo>
                <a:lnTo>
                  <a:pt x="5" y="97"/>
                </a:lnTo>
                <a:lnTo>
                  <a:pt x="6" y="101"/>
                </a:lnTo>
                <a:lnTo>
                  <a:pt x="7" y="104"/>
                </a:lnTo>
                <a:lnTo>
                  <a:pt x="8" y="108"/>
                </a:lnTo>
                <a:lnTo>
                  <a:pt x="10" y="111"/>
                </a:lnTo>
                <a:lnTo>
                  <a:pt x="11" y="114"/>
                </a:lnTo>
                <a:lnTo>
                  <a:pt x="13" y="117"/>
                </a:lnTo>
                <a:lnTo>
                  <a:pt x="15" y="120"/>
                </a:lnTo>
                <a:lnTo>
                  <a:pt x="16" y="122"/>
                </a:lnTo>
                <a:lnTo>
                  <a:pt x="17" y="124"/>
                </a:lnTo>
                <a:lnTo>
                  <a:pt x="19" y="125"/>
                </a:lnTo>
                <a:lnTo>
                  <a:pt x="20" y="127"/>
                </a:lnTo>
                <a:lnTo>
                  <a:pt x="22" y="128"/>
                </a:lnTo>
                <a:lnTo>
                  <a:pt x="23" y="130"/>
                </a:lnTo>
                <a:lnTo>
                  <a:pt x="26" y="131"/>
                </a:lnTo>
                <a:lnTo>
                  <a:pt x="28" y="133"/>
                </a:lnTo>
                <a:lnTo>
                  <a:pt x="30" y="134"/>
                </a:lnTo>
                <a:lnTo>
                  <a:pt x="32" y="135"/>
                </a:lnTo>
                <a:lnTo>
                  <a:pt x="35" y="136"/>
                </a:lnTo>
                <a:lnTo>
                  <a:pt x="38" y="136"/>
                </a:lnTo>
                <a:lnTo>
                  <a:pt x="40" y="136"/>
                </a:lnTo>
                <a:lnTo>
                  <a:pt x="42" y="136"/>
                </a:lnTo>
                <a:lnTo>
                  <a:pt x="45" y="135"/>
                </a:lnTo>
                <a:lnTo>
                  <a:pt x="47" y="134"/>
                </a:lnTo>
                <a:lnTo>
                  <a:pt x="50" y="132"/>
                </a:lnTo>
                <a:lnTo>
                  <a:pt x="52" y="130"/>
                </a:lnTo>
                <a:lnTo>
                  <a:pt x="53" y="128"/>
                </a:lnTo>
                <a:lnTo>
                  <a:pt x="55" y="125"/>
                </a:lnTo>
                <a:lnTo>
                  <a:pt x="56" y="122"/>
                </a:lnTo>
                <a:lnTo>
                  <a:pt x="69" y="39"/>
                </a:lnTo>
              </a:path>
            </a:pathLst>
          </a:custGeom>
          <a:solidFill>
            <a:srgbClr val="FF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8" name="Freeform 104">
            <a:extLst>
              <a:ext uri="{FF2B5EF4-FFF2-40B4-BE49-F238E27FC236}">
                <a16:creationId xmlns:a16="http://schemas.microsoft.com/office/drawing/2014/main" id="{1097C236-441D-5D47-878C-3D1A81A439E8}"/>
              </a:ext>
            </a:extLst>
          </p:cNvPr>
          <p:cNvSpPr>
            <a:spLocks/>
          </p:cNvSpPr>
          <p:nvPr/>
        </p:nvSpPr>
        <p:spPr bwMode="auto">
          <a:xfrm>
            <a:off x="7710488" y="4333876"/>
            <a:ext cx="120650" cy="227013"/>
          </a:xfrm>
          <a:custGeom>
            <a:avLst/>
            <a:gdLst>
              <a:gd name="T0" fmla="*/ 74 w 76"/>
              <a:gd name="T1" fmla="*/ 38 h 143"/>
              <a:gd name="T2" fmla="*/ 71 w 76"/>
              <a:gd name="T3" fmla="*/ 30 h 143"/>
              <a:gd name="T4" fmla="*/ 66 w 76"/>
              <a:gd name="T5" fmla="*/ 20 h 143"/>
              <a:gd name="T6" fmla="*/ 59 w 76"/>
              <a:gd name="T7" fmla="*/ 12 h 143"/>
              <a:gd name="T8" fmla="*/ 50 w 76"/>
              <a:gd name="T9" fmla="*/ 5 h 143"/>
              <a:gd name="T10" fmla="*/ 41 w 76"/>
              <a:gd name="T11" fmla="*/ 0 h 143"/>
              <a:gd name="T12" fmla="*/ 31 w 76"/>
              <a:gd name="T13" fmla="*/ 0 h 143"/>
              <a:gd name="T14" fmla="*/ 21 w 76"/>
              <a:gd name="T15" fmla="*/ 6 h 143"/>
              <a:gd name="T16" fmla="*/ 13 w 76"/>
              <a:gd name="T17" fmla="*/ 15 h 143"/>
              <a:gd name="T18" fmla="*/ 7 w 76"/>
              <a:gd name="T19" fmla="*/ 24 h 143"/>
              <a:gd name="T20" fmla="*/ 4 w 76"/>
              <a:gd name="T21" fmla="*/ 32 h 143"/>
              <a:gd name="T22" fmla="*/ 1 w 76"/>
              <a:gd name="T23" fmla="*/ 41 h 143"/>
              <a:gd name="T24" fmla="*/ 0 w 76"/>
              <a:gd name="T25" fmla="*/ 50 h 143"/>
              <a:gd name="T26" fmla="*/ 0 w 76"/>
              <a:gd name="T27" fmla="*/ 58 h 143"/>
              <a:gd name="T28" fmla="*/ 1 w 76"/>
              <a:gd name="T29" fmla="*/ 68 h 143"/>
              <a:gd name="T30" fmla="*/ 2 w 76"/>
              <a:gd name="T31" fmla="*/ 77 h 143"/>
              <a:gd name="T32" fmla="*/ 3 w 76"/>
              <a:gd name="T33" fmla="*/ 87 h 143"/>
              <a:gd name="T34" fmla="*/ 4 w 76"/>
              <a:gd name="T35" fmla="*/ 97 h 143"/>
              <a:gd name="T36" fmla="*/ 6 w 76"/>
              <a:gd name="T37" fmla="*/ 105 h 143"/>
              <a:gd name="T38" fmla="*/ 9 w 76"/>
              <a:gd name="T39" fmla="*/ 113 h 143"/>
              <a:gd name="T40" fmla="*/ 12 w 76"/>
              <a:gd name="T41" fmla="*/ 119 h 143"/>
              <a:gd name="T42" fmla="*/ 16 w 76"/>
              <a:gd name="T43" fmla="*/ 125 h 143"/>
              <a:gd name="T44" fmla="*/ 19 w 76"/>
              <a:gd name="T45" fmla="*/ 129 h 143"/>
              <a:gd name="T46" fmla="*/ 22 w 76"/>
              <a:gd name="T47" fmla="*/ 133 h 143"/>
              <a:gd name="T48" fmla="*/ 25 w 76"/>
              <a:gd name="T49" fmla="*/ 136 h 143"/>
              <a:gd name="T50" fmla="*/ 30 w 76"/>
              <a:gd name="T51" fmla="*/ 139 h 143"/>
              <a:gd name="T52" fmla="*/ 35 w 76"/>
              <a:gd name="T53" fmla="*/ 141 h 143"/>
              <a:gd name="T54" fmla="*/ 41 w 76"/>
              <a:gd name="T55" fmla="*/ 142 h 143"/>
              <a:gd name="T56" fmla="*/ 46 w 76"/>
              <a:gd name="T57" fmla="*/ 142 h 143"/>
              <a:gd name="T58" fmla="*/ 51 w 76"/>
              <a:gd name="T59" fmla="*/ 140 h 143"/>
              <a:gd name="T60" fmla="*/ 56 w 76"/>
              <a:gd name="T61" fmla="*/ 136 h 143"/>
              <a:gd name="T62" fmla="*/ 60 w 76"/>
              <a:gd name="T63" fmla="*/ 1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143">
                <a:moveTo>
                  <a:pt x="75" y="41"/>
                </a:moveTo>
                <a:lnTo>
                  <a:pt x="74" y="38"/>
                </a:lnTo>
                <a:lnTo>
                  <a:pt x="73" y="34"/>
                </a:lnTo>
                <a:lnTo>
                  <a:pt x="71" y="30"/>
                </a:lnTo>
                <a:lnTo>
                  <a:pt x="69" y="25"/>
                </a:lnTo>
                <a:lnTo>
                  <a:pt x="66" y="20"/>
                </a:lnTo>
                <a:lnTo>
                  <a:pt x="63" y="16"/>
                </a:lnTo>
                <a:lnTo>
                  <a:pt x="59" y="12"/>
                </a:lnTo>
                <a:lnTo>
                  <a:pt x="55" y="8"/>
                </a:lnTo>
                <a:lnTo>
                  <a:pt x="50" y="5"/>
                </a:lnTo>
                <a:lnTo>
                  <a:pt x="46" y="2"/>
                </a:lnTo>
                <a:lnTo>
                  <a:pt x="41" y="0"/>
                </a:lnTo>
                <a:lnTo>
                  <a:pt x="36" y="0"/>
                </a:lnTo>
                <a:lnTo>
                  <a:pt x="31" y="0"/>
                </a:lnTo>
                <a:lnTo>
                  <a:pt x="26" y="2"/>
                </a:lnTo>
                <a:lnTo>
                  <a:pt x="21" y="6"/>
                </a:lnTo>
                <a:lnTo>
                  <a:pt x="17" y="10"/>
                </a:lnTo>
                <a:lnTo>
                  <a:pt x="13" y="15"/>
                </a:lnTo>
                <a:lnTo>
                  <a:pt x="10" y="19"/>
                </a:lnTo>
                <a:lnTo>
                  <a:pt x="7" y="24"/>
                </a:lnTo>
                <a:lnTo>
                  <a:pt x="5" y="28"/>
                </a:lnTo>
                <a:lnTo>
                  <a:pt x="4" y="32"/>
                </a:lnTo>
                <a:lnTo>
                  <a:pt x="2" y="37"/>
                </a:lnTo>
                <a:lnTo>
                  <a:pt x="1" y="41"/>
                </a:lnTo>
                <a:lnTo>
                  <a:pt x="1" y="45"/>
                </a:lnTo>
                <a:lnTo>
                  <a:pt x="0" y="50"/>
                </a:lnTo>
                <a:lnTo>
                  <a:pt x="0" y="54"/>
                </a:lnTo>
                <a:lnTo>
                  <a:pt x="0" y="58"/>
                </a:lnTo>
                <a:lnTo>
                  <a:pt x="1" y="63"/>
                </a:lnTo>
                <a:lnTo>
                  <a:pt x="1" y="68"/>
                </a:lnTo>
                <a:lnTo>
                  <a:pt x="2" y="72"/>
                </a:lnTo>
                <a:lnTo>
                  <a:pt x="2" y="77"/>
                </a:lnTo>
                <a:lnTo>
                  <a:pt x="3" y="82"/>
                </a:lnTo>
                <a:lnTo>
                  <a:pt x="3" y="87"/>
                </a:lnTo>
                <a:lnTo>
                  <a:pt x="3" y="92"/>
                </a:lnTo>
                <a:lnTo>
                  <a:pt x="4" y="97"/>
                </a:lnTo>
                <a:lnTo>
                  <a:pt x="5" y="101"/>
                </a:lnTo>
                <a:lnTo>
                  <a:pt x="6" y="105"/>
                </a:lnTo>
                <a:lnTo>
                  <a:pt x="8" y="109"/>
                </a:lnTo>
                <a:lnTo>
                  <a:pt x="9" y="113"/>
                </a:lnTo>
                <a:lnTo>
                  <a:pt x="11" y="116"/>
                </a:lnTo>
                <a:lnTo>
                  <a:pt x="12" y="119"/>
                </a:lnTo>
                <a:lnTo>
                  <a:pt x="14" y="122"/>
                </a:lnTo>
                <a:lnTo>
                  <a:pt x="16" y="125"/>
                </a:lnTo>
                <a:lnTo>
                  <a:pt x="17" y="127"/>
                </a:lnTo>
                <a:lnTo>
                  <a:pt x="19" y="129"/>
                </a:lnTo>
                <a:lnTo>
                  <a:pt x="21" y="131"/>
                </a:lnTo>
                <a:lnTo>
                  <a:pt x="22" y="133"/>
                </a:lnTo>
                <a:lnTo>
                  <a:pt x="24" y="134"/>
                </a:lnTo>
                <a:lnTo>
                  <a:pt x="25" y="136"/>
                </a:lnTo>
                <a:lnTo>
                  <a:pt x="28" y="137"/>
                </a:lnTo>
                <a:lnTo>
                  <a:pt x="30" y="139"/>
                </a:lnTo>
                <a:lnTo>
                  <a:pt x="33" y="140"/>
                </a:lnTo>
                <a:lnTo>
                  <a:pt x="35" y="141"/>
                </a:lnTo>
                <a:lnTo>
                  <a:pt x="38" y="142"/>
                </a:lnTo>
                <a:lnTo>
                  <a:pt x="41" y="142"/>
                </a:lnTo>
                <a:lnTo>
                  <a:pt x="44" y="142"/>
                </a:lnTo>
                <a:lnTo>
                  <a:pt x="46" y="142"/>
                </a:lnTo>
                <a:lnTo>
                  <a:pt x="49" y="141"/>
                </a:lnTo>
                <a:lnTo>
                  <a:pt x="51" y="140"/>
                </a:lnTo>
                <a:lnTo>
                  <a:pt x="54" y="138"/>
                </a:lnTo>
                <a:lnTo>
                  <a:pt x="56" y="136"/>
                </a:lnTo>
                <a:lnTo>
                  <a:pt x="58" y="134"/>
                </a:lnTo>
                <a:lnTo>
                  <a:pt x="60" y="131"/>
                </a:lnTo>
                <a:lnTo>
                  <a:pt x="61" y="12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9" name="Freeform 105">
            <a:extLst>
              <a:ext uri="{FF2B5EF4-FFF2-40B4-BE49-F238E27FC236}">
                <a16:creationId xmlns:a16="http://schemas.microsoft.com/office/drawing/2014/main" id="{6596DA9D-43D3-AD4A-A691-DD2FA1674034}"/>
              </a:ext>
            </a:extLst>
          </p:cNvPr>
          <p:cNvSpPr>
            <a:spLocks/>
          </p:cNvSpPr>
          <p:nvPr/>
        </p:nvSpPr>
        <p:spPr bwMode="auto">
          <a:xfrm>
            <a:off x="7718426" y="4354514"/>
            <a:ext cx="85725" cy="161925"/>
          </a:xfrm>
          <a:custGeom>
            <a:avLst/>
            <a:gdLst>
              <a:gd name="T0" fmla="*/ 43 w 54"/>
              <a:gd name="T1" fmla="*/ 4 h 102"/>
              <a:gd name="T2" fmla="*/ 34 w 54"/>
              <a:gd name="T3" fmla="*/ 0 h 102"/>
              <a:gd name="T4" fmla="*/ 23 w 54"/>
              <a:gd name="T5" fmla="*/ 2 h 102"/>
              <a:gd name="T6" fmla="*/ 13 w 54"/>
              <a:gd name="T7" fmla="*/ 9 h 102"/>
              <a:gd name="T8" fmla="*/ 4 w 54"/>
              <a:gd name="T9" fmla="*/ 21 h 102"/>
              <a:gd name="T10" fmla="*/ 0 w 54"/>
              <a:gd name="T11" fmla="*/ 33 h 102"/>
              <a:gd name="T12" fmla="*/ 0 w 54"/>
              <a:gd name="T13" fmla="*/ 46 h 102"/>
              <a:gd name="T14" fmla="*/ 3 w 54"/>
              <a:gd name="T15" fmla="*/ 61 h 102"/>
              <a:gd name="T16" fmla="*/ 6 w 54"/>
              <a:gd name="T17" fmla="*/ 77 h 102"/>
              <a:gd name="T18" fmla="*/ 11 w 54"/>
              <a:gd name="T19" fmla="*/ 92 h 102"/>
              <a:gd name="T20" fmla="*/ 13 w 54"/>
              <a:gd name="T21" fmla="*/ 101 h 102"/>
              <a:gd name="T22" fmla="*/ 8 w 54"/>
              <a:gd name="T23" fmla="*/ 77 h 102"/>
              <a:gd name="T24" fmla="*/ 4 w 54"/>
              <a:gd name="T25" fmla="*/ 56 h 102"/>
              <a:gd name="T26" fmla="*/ 5 w 54"/>
              <a:gd name="T27" fmla="*/ 39 h 102"/>
              <a:gd name="T28" fmla="*/ 11 w 54"/>
              <a:gd name="T29" fmla="*/ 24 h 102"/>
              <a:gd name="T30" fmla="*/ 21 w 54"/>
              <a:gd name="T31" fmla="*/ 13 h 102"/>
              <a:gd name="T32" fmla="*/ 31 w 54"/>
              <a:gd name="T33" fmla="*/ 9 h 102"/>
              <a:gd name="T34" fmla="*/ 35 w 54"/>
              <a:gd name="T35" fmla="*/ 10 h 102"/>
              <a:gd name="T36" fmla="*/ 39 w 54"/>
              <a:gd name="T37" fmla="*/ 15 h 102"/>
              <a:gd name="T38" fmla="*/ 40 w 54"/>
              <a:gd name="T39" fmla="*/ 19 h 102"/>
              <a:gd name="T40" fmla="*/ 40 w 54"/>
              <a:gd name="T41" fmla="*/ 23 h 102"/>
              <a:gd name="T42" fmla="*/ 37 w 54"/>
              <a:gd name="T43" fmla="*/ 25 h 102"/>
              <a:gd name="T44" fmla="*/ 31 w 54"/>
              <a:gd name="T45" fmla="*/ 27 h 102"/>
              <a:gd name="T46" fmla="*/ 25 w 54"/>
              <a:gd name="T47" fmla="*/ 32 h 102"/>
              <a:gd name="T48" fmla="*/ 20 w 54"/>
              <a:gd name="T49" fmla="*/ 38 h 102"/>
              <a:gd name="T50" fmla="*/ 15 w 54"/>
              <a:gd name="T51" fmla="*/ 43 h 102"/>
              <a:gd name="T52" fmla="*/ 13 w 54"/>
              <a:gd name="T53" fmla="*/ 49 h 102"/>
              <a:gd name="T54" fmla="*/ 15 w 54"/>
              <a:gd name="T55" fmla="*/ 57 h 102"/>
              <a:gd name="T56" fmla="*/ 20 w 54"/>
              <a:gd name="T57" fmla="*/ 64 h 102"/>
              <a:gd name="T58" fmla="*/ 25 w 54"/>
              <a:gd name="T59" fmla="*/ 73 h 102"/>
              <a:gd name="T60" fmla="*/ 31 w 54"/>
              <a:gd name="T61" fmla="*/ 78 h 102"/>
              <a:gd name="T62" fmla="*/ 37 w 54"/>
              <a:gd name="T63" fmla="*/ 79 h 102"/>
              <a:gd name="T64" fmla="*/ 39 w 54"/>
              <a:gd name="T65" fmla="*/ 76 h 102"/>
              <a:gd name="T66" fmla="*/ 38 w 54"/>
              <a:gd name="T67" fmla="*/ 72 h 102"/>
              <a:gd name="T68" fmla="*/ 35 w 54"/>
              <a:gd name="T69" fmla="*/ 68 h 102"/>
              <a:gd name="T70" fmla="*/ 32 w 54"/>
              <a:gd name="T71" fmla="*/ 62 h 102"/>
              <a:gd name="T72" fmla="*/ 31 w 54"/>
              <a:gd name="T73" fmla="*/ 55 h 102"/>
              <a:gd name="T74" fmla="*/ 33 w 54"/>
              <a:gd name="T75" fmla="*/ 47 h 102"/>
              <a:gd name="T76" fmla="*/ 39 w 54"/>
              <a:gd name="T77" fmla="*/ 43 h 102"/>
              <a:gd name="T78" fmla="*/ 46 w 54"/>
              <a:gd name="T79" fmla="*/ 41 h 102"/>
              <a:gd name="T80" fmla="*/ 51 w 54"/>
              <a:gd name="T81" fmla="*/ 37 h 102"/>
              <a:gd name="T82" fmla="*/ 53 w 54"/>
              <a:gd name="T83" fmla="*/ 27 h 102"/>
              <a:gd name="T84" fmla="*/ 48 w 54"/>
              <a:gd name="T85"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 h="102">
                <a:moveTo>
                  <a:pt x="48" y="10"/>
                </a:moveTo>
                <a:lnTo>
                  <a:pt x="45" y="7"/>
                </a:lnTo>
                <a:lnTo>
                  <a:pt x="43" y="4"/>
                </a:lnTo>
                <a:lnTo>
                  <a:pt x="40" y="2"/>
                </a:lnTo>
                <a:lnTo>
                  <a:pt x="37" y="0"/>
                </a:lnTo>
                <a:lnTo>
                  <a:pt x="34" y="0"/>
                </a:lnTo>
                <a:lnTo>
                  <a:pt x="31" y="0"/>
                </a:lnTo>
                <a:lnTo>
                  <a:pt x="27" y="1"/>
                </a:lnTo>
                <a:lnTo>
                  <a:pt x="23" y="2"/>
                </a:lnTo>
                <a:lnTo>
                  <a:pt x="20" y="4"/>
                </a:lnTo>
                <a:lnTo>
                  <a:pt x="16" y="7"/>
                </a:lnTo>
                <a:lnTo>
                  <a:pt x="13" y="9"/>
                </a:lnTo>
                <a:lnTo>
                  <a:pt x="10" y="13"/>
                </a:lnTo>
                <a:lnTo>
                  <a:pt x="7" y="17"/>
                </a:lnTo>
                <a:lnTo>
                  <a:pt x="4" y="21"/>
                </a:lnTo>
                <a:lnTo>
                  <a:pt x="3" y="25"/>
                </a:lnTo>
                <a:lnTo>
                  <a:pt x="1" y="30"/>
                </a:lnTo>
                <a:lnTo>
                  <a:pt x="0" y="33"/>
                </a:lnTo>
                <a:lnTo>
                  <a:pt x="0" y="37"/>
                </a:lnTo>
                <a:lnTo>
                  <a:pt x="0" y="42"/>
                </a:lnTo>
                <a:lnTo>
                  <a:pt x="0" y="46"/>
                </a:lnTo>
                <a:lnTo>
                  <a:pt x="1" y="51"/>
                </a:lnTo>
                <a:lnTo>
                  <a:pt x="2" y="57"/>
                </a:lnTo>
                <a:lnTo>
                  <a:pt x="3" y="61"/>
                </a:lnTo>
                <a:lnTo>
                  <a:pt x="4" y="67"/>
                </a:lnTo>
                <a:lnTo>
                  <a:pt x="5" y="72"/>
                </a:lnTo>
                <a:lnTo>
                  <a:pt x="6" y="77"/>
                </a:lnTo>
                <a:lnTo>
                  <a:pt x="8" y="82"/>
                </a:lnTo>
                <a:lnTo>
                  <a:pt x="9" y="87"/>
                </a:lnTo>
                <a:lnTo>
                  <a:pt x="11" y="92"/>
                </a:lnTo>
                <a:lnTo>
                  <a:pt x="12" y="95"/>
                </a:lnTo>
                <a:lnTo>
                  <a:pt x="13" y="98"/>
                </a:lnTo>
                <a:lnTo>
                  <a:pt x="13" y="101"/>
                </a:lnTo>
                <a:lnTo>
                  <a:pt x="12" y="93"/>
                </a:lnTo>
                <a:lnTo>
                  <a:pt x="9" y="85"/>
                </a:lnTo>
                <a:lnTo>
                  <a:pt x="8" y="77"/>
                </a:lnTo>
                <a:lnTo>
                  <a:pt x="6" y="70"/>
                </a:lnTo>
                <a:lnTo>
                  <a:pt x="5" y="62"/>
                </a:lnTo>
                <a:lnTo>
                  <a:pt x="4" y="56"/>
                </a:lnTo>
                <a:lnTo>
                  <a:pt x="4" y="50"/>
                </a:lnTo>
                <a:lnTo>
                  <a:pt x="4" y="43"/>
                </a:lnTo>
                <a:lnTo>
                  <a:pt x="5" y="39"/>
                </a:lnTo>
                <a:lnTo>
                  <a:pt x="6" y="33"/>
                </a:lnTo>
                <a:lnTo>
                  <a:pt x="8" y="28"/>
                </a:lnTo>
                <a:lnTo>
                  <a:pt x="11" y="24"/>
                </a:lnTo>
                <a:lnTo>
                  <a:pt x="13" y="20"/>
                </a:lnTo>
                <a:lnTo>
                  <a:pt x="17" y="16"/>
                </a:lnTo>
                <a:lnTo>
                  <a:pt x="21" y="13"/>
                </a:lnTo>
                <a:lnTo>
                  <a:pt x="26" y="10"/>
                </a:lnTo>
                <a:lnTo>
                  <a:pt x="28" y="9"/>
                </a:lnTo>
                <a:lnTo>
                  <a:pt x="31" y="9"/>
                </a:lnTo>
                <a:lnTo>
                  <a:pt x="32" y="9"/>
                </a:lnTo>
                <a:lnTo>
                  <a:pt x="34" y="9"/>
                </a:lnTo>
                <a:lnTo>
                  <a:pt x="35" y="10"/>
                </a:lnTo>
                <a:lnTo>
                  <a:pt x="37" y="12"/>
                </a:lnTo>
                <a:lnTo>
                  <a:pt x="38" y="13"/>
                </a:lnTo>
                <a:lnTo>
                  <a:pt x="39" y="15"/>
                </a:lnTo>
                <a:lnTo>
                  <a:pt x="40" y="16"/>
                </a:lnTo>
                <a:lnTo>
                  <a:pt x="40" y="18"/>
                </a:lnTo>
                <a:lnTo>
                  <a:pt x="40" y="19"/>
                </a:lnTo>
                <a:lnTo>
                  <a:pt x="40" y="21"/>
                </a:lnTo>
                <a:lnTo>
                  <a:pt x="40" y="22"/>
                </a:lnTo>
                <a:lnTo>
                  <a:pt x="40" y="23"/>
                </a:lnTo>
                <a:lnTo>
                  <a:pt x="40" y="24"/>
                </a:lnTo>
                <a:lnTo>
                  <a:pt x="39" y="24"/>
                </a:lnTo>
                <a:lnTo>
                  <a:pt x="37" y="25"/>
                </a:lnTo>
                <a:lnTo>
                  <a:pt x="35" y="25"/>
                </a:lnTo>
                <a:lnTo>
                  <a:pt x="33" y="26"/>
                </a:lnTo>
                <a:lnTo>
                  <a:pt x="31" y="27"/>
                </a:lnTo>
                <a:lnTo>
                  <a:pt x="30" y="29"/>
                </a:lnTo>
                <a:lnTo>
                  <a:pt x="28" y="30"/>
                </a:lnTo>
                <a:lnTo>
                  <a:pt x="25" y="32"/>
                </a:lnTo>
                <a:lnTo>
                  <a:pt x="23" y="34"/>
                </a:lnTo>
                <a:lnTo>
                  <a:pt x="22" y="36"/>
                </a:lnTo>
                <a:lnTo>
                  <a:pt x="20" y="38"/>
                </a:lnTo>
                <a:lnTo>
                  <a:pt x="18" y="40"/>
                </a:lnTo>
                <a:lnTo>
                  <a:pt x="16" y="42"/>
                </a:lnTo>
                <a:lnTo>
                  <a:pt x="15" y="43"/>
                </a:lnTo>
                <a:lnTo>
                  <a:pt x="14" y="45"/>
                </a:lnTo>
                <a:lnTo>
                  <a:pt x="13" y="47"/>
                </a:lnTo>
                <a:lnTo>
                  <a:pt x="13" y="49"/>
                </a:lnTo>
                <a:lnTo>
                  <a:pt x="13" y="51"/>
                </a:lnTo>
                <a:lnTo>
                  <a:pt x="14" y="54"/>
                </a:lnTo>
                <a:lnTo>
                  <a:pt x="15" y="57"/>
                </a:lnTo>
                <a:lnTo>
                  <a:pt x="16" y="59"/>
                </a:lnTo>
                <a:lnTo>
                  <a:pt x="18" y="61"/>
                </a:lnTo>
                <a:lnTo>
                  <a:pt x="20" y="64"/>
                </a:lnTo>
                <a:lnTo>
                  <a:pt x="22" y="67"/>
                </a:lnTo>
                <a:lnTo>
                  <a:pt x="23" y="70"/>
                </a:lnTo>
                <a:lnTo>
                  <a:pt x="25" y="73"/>
                </a:lnTo>
                <a:lnTo>
                  <a:pt x="28" y="75"/>
                </a:lnTo>
                <a:lnTo>
                  <a:pt x="30" y="76"/>
                </a:lnTo>
                <a:lnTo>
                  <a:pt x="31" y="78"/>
                </a:lnTo>
                <a:lnTo>
                  <a:pt x="33" y="79"/>
                </a:lnTo>
                <a:lnTo>
                  <a:pt x="35" y="79"/>
                </a:lnTo>
                <a:lnTo>
                  <a:pt x="37" y="79"/>
                </a:lnTo>
                <a:lnTo>
                  <a:pt x="39" y="78"/>
                </a:lnTo>
                <a:lnTo>
                  <a:pt x="39" y="77"/>
                </a:lnTo>
                <a:lnTo>
                  <a:pt x="39" y="76"/>
                </a:lnTo>
                <a:lnTo>
                  <a:pt x="39" y="75"/>
                </a:lnTo>
                <a:lnTo>
                  <a:pt x="38" y="74"/>
                </a:lnTo>
                <a:lnTo>
                  <a:pt x="38" y="72"/>
                </a:lnTo>
                <a:lnTo>
                  <a:pt x="37" y="71"/>
                </a:lnTo>
                <a:lnTo>
                  <a:pt x="36" y="69"/>
                </a:lnTo>
                <a:lnTo>
                  <a:pt x="35" y="68"/>
                </a:lnTo>
                <a:lnTo>
                  <a:pt x="34" y="66"/>
                </a:lnTo>
                <a:lnTo>
                  <a:pt x="33" y="64"/>
                </a:lnTo>
                <a:lnTo>
                  <a:pt x="32" y="62"/>
                </a:lnTo>
                <a:lnTo>
                  <a:pt x="32" y="59"/>
                </a:lnTo>
                <a:lnTo>
                  <a:pt x="31" y="58"/>
                </a:lnTo>
                <a:lnTo>
                  <a:pt x="31" y="55"/>
                </a:lnTo>
                <a:lnTo>
                  <a:pt x="31" y="52"/>
                </a:lnTo>
                <a:lnTo>
                  <a:pt x="32" y="49"/>
                </a:lnTo>
                <a:lnTo>
                  <a:pt x="33" y="47"/>
                </a:lnTo>
                <a:lnTo>
                  <a:pt x="34" y="45"/>
                </a:lnTo>
                <a:lnTo>
                  <a:pt x="36" y="44"/>
                </a:lnTo>
                <a:lnTo>
                  <a:pt x="39" y="43"/>
                </a:lnTo>
                <a:lnTo>
                  <a:pt x="40" y="42"/>
                </a:lnTo>
                <a:lnTo>
                  <a:pt x="43" y="42"/>
                </a:lnTo>
                <a:lnTo>
                  <a:pt x="46" y="41"/>
                </a:lnTo>
                <a:lnTo>
                  <a:pt x="48" y="40"/>
                </a:lnTo>
                <a:lnTo>
                  <a:pt x="49" y="39"/>
                </a:lnTo>
                <a:lnTo>
                  <a:pt x="51" y="37"/>
                </a:lnTo>
                <a:lnTo>
                  <a:pt x="52" y="34"/>
                </a:lnTo>
                <a:lnTo>
                  <a:pt x="53" y="31"/>
                </a:lnTo>
                <a:lnTo>
                  <a:pt x="53" y="27"/>
                </a:lnTo>
                <a:lnTo>
                  <a:pt x="52" y="23"/>
                </a:lnTo>
                <a:lnTo>
                  <a:pt x="50" y="17"/>
                </a:lnTo>
                <a:lnTo>
                  <a:pt x="48" y="10"/>
                </a:lnTo>
              </a:path>
            </a:pathLst>
          </a:custGeom>
          <a:solidFill>
            <a:srgbClr val="984C3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0" name="Freeform 106">
            <a:extLst>
              <a:ext uri="{FF2B5EF4-FFF2-40B4-BE49-F238E27FC236}">
                <a16:creationId xmlns:a16="http://schemas.microsoft.com/office/drawing/2014/main" id="{FA444094-F043-FE49-B7C3-0F6E2403506F}"/>
              </a:ext>
            </a:extLst>
          </p:cNvPr>
          <p:cNvSpPr>
            <a:spLocks/>
          </p:cNvSpPr>
          <p:nvPr/>
        </p:nvSpPr>
        <p:spPr bwMode="auto">
          <a:xfrm>
            <a:off x="7497764" y="4813301"/>
            <a:ext cx="714375" cy="1795463"/>
          </a:xfrm>
          <a:custGeom>
            <a:avLst/>
            <a:gdLst>
              <a:gd name="T0" fmla="*/ 149 w 450"/>
              <a:gd name="T1" fmla="*/ 1 h 1131"/>
              <a:gd name="T2" fmla="*/ 166 w 450"/>
              <a:gd name="T3" fmla="*/ 8 h 1131"/>
              <a:gd name="T4" fmla="*/ 180 w 450"/>
              <a:gd name="T5" fmla="*/ 20 h 1131"/>
              <a:gd name="T6" fmla="*/ 192 w 450"/>
              <a:gd name="T7" fmla="*/ 35 h 1131"/>
              <a:gd name="T8" fmla="*/ 201 w 450"/>
              <a:gd name="T9" fmla="*/ 52 h 1131"/>
              <a:gd name="T10" fmla="*/ 208 w 450"/>
              <a:gd name="T11" fmla="*/ 72 h 1131"/>
              <a:gd name="T12" fmla="*/ 220 w 450"/>
              <a:gd name="T13" fmla="*/ 94 h 1131"/>
              <a:gd name="T14" fmla="*/ 236 w 450"/>
              <a:gd name="T15" fmla="*/ 118 h 1131"/>
              <a:gd name="T16" fmla="*/ 255 w 450"/>
              <a:gd name="T17" fmla="*/ 139 h 1131"/>
              <a:gd name="T18" fmla="*/ 275 w 450"/>
              <a:gd name="T19" fmla="*/ 153 h 1131"/>
              <a:gd name="T20" fmla="*/ 295 w 450"/>
              <a:gd name="T21" fmla="*/ 158 h 1131"/>
              <a:gd name="T22" fmla="*/ 307 w 450"/>
              <a:gd name="T23" fmla="*/ 153 h 1131"/>
              <a:gd name="T24" fmla="*/ 322 w 450"/>
              <a:gd name="T25" fmla="*/ 143 h 1131"/>
              <a:gd name="T26" fmla="*/ 332 w 450"/>
              <a:gd name="T27" fmla="*/ 138 h 1131"/>
              <a:gd name="T28" fmla="*/ 338 w 450"/>
              <a:gd name="T29" fmla="*/ 140 h 1131"/>
              <a:gd name="T30" fmla="*/ 339 w 450"/>
              <a:gd name="T31" fmla="*/ 154 h 1131"/>
              <a:gd name="T32" fmla="*/ 342 w 450"/>
              <a:gd name="T33" fmla="*/ 176 h 1131"/>
              <a:gd name="T34" fmla="*/ 355 w 450"/>
              <a:gd name="T35" fmla="*/ 202 h 1131"/>
              <a:gd name="T36" fmla="*/ 373 w 450"/>
              <a:gd name="T37" fmla="*/ 234 h 1131"/>
              <a:gd name="T38" fmla="*/ 390 w 450"/>
              <a:gd name="T39" fmla="*/ 272 h 1131"/>
              <a:gd name="T40" fmla="*/ 402 w 450"/>
              <a:gd name="T41" fmla="*/ 316 h 1131"/>
              <a:gd name="T42" fmla="*/ 409 w 450"/>
              <a:gd name="T43" fmla="*/ 375 h 1131"/>
              <a:gd name="T44" fmla="*/ 423 w 450"/>
              <a:gd name="T45" fmla="*/ 463 h 1131"/>
              <a:gd name="T46" fmla="*/ 438 w 450"/>
              <a:gd name="T47" fmla="*/ 566 h 1131"/>
              <a:gd name="T48" fmla="*/ 448 w 450"/>
              <a:gd name="T49" fmla="*/ 668 h 1131"/>
              <a:gd name="T50" fmla="*/ 446 w 450"/>
              <a:gd name="T51" fmla="*/ 753 h 1131"/>
              <a:gd name="T52" fmla="*/ 427 w 450"/>
              <a:gd name="T53" fmla="*/ 808 h 1131"/>
              <a:gd name="T54" fmla="*/ 406 w 450"/>
              <a:gd name="T55" fmla="*/ 855 h 1131"/>
              <a:gd name="T56" fmla="*/ 386 w 450"/>
              <a:gd name="T57" fmla="*/ 900 h 1131"/>
              <a:gd name="T58" fmla="*/ 369 w 450"/>
              <a:gd name="T59" fmla="*/ 941 h 1131"/>
              <a:gd name="T60" fmla="*/ 356 w 450"/>
              <a:gd name="T61" fmla="*/ 974 h 1131"/>
              <a:gd name="T62" fmla="*/ 346 w 450"/>
              <a:gd name="T63" fmla="*/ 998 h 1131"/>
              <a:gd name="T64" fmla="*/ 334 w 450"/>
              <a:gd name="T65" fmla="*/ 1017 h 1131"/>
              <a:gd name="T66" fmla="*/ 317 w 450"/>
              <a:gd name="T67" fmla="*/ 1043 h 1131"/>
              <a:gd name="T68" fmla="*/ 296 w 450"/>
              <a:gd name="T69" fmla="*/ 1069 h 1131"/>
              <a:gd name="T70" fmla="*/ 275 w 450"/>
              <a:gd name="T71" fmla="*/ 1093 h 1131"/>
              <a:gd name="T72" fmla="*/ 255 w 450"/>
              <a:gd name="T73" fmla="*/ 1108 h 1131"/>
              <a:gd name="T74" fmla="*/ 123 w 450"/>
              <a:gd name="T75" fmla="*/ 1130 h 1131"/>
              <a:gd name="T76" fmla="*/ 23 w 450"/>
              <a:gd name="T77" fmla="*/ 1077 h 1131"/>
              <a:gd name="T78" fmla="*/ 0 w 450"/>
              <a:gd name="T79" fmla="*/ 954 h 1131"/>
              <a:gd name="T80" fmla="*/ 21 w 450"/>
              <a:gd name="T81" fmla="*/ 793 h 1131"/>
              <a:gd name="T82" fmla="*/ 55 w 450"/>
              <a:gd name="T83" fmla="*/ 625 h 1131"/>
              <a:gd name="T84" fmla="*/ 71 w 450"/>
              <a:gd name="T85" fmla="*/ 479 h 1131"/>
              <a:gd name="T86" fmla="*/ 80 w 450"/>
              <a:gd name="T87" fmla="*/ 347 h 1131"/>
              <a:gd name="T88" fmla="*/ 88 w 450"/>
              <a:gd name="T89" fmla="*/ 227 h 1131"/>
              <a:gd name="T90" fmla="*/ 99 w 450"/>
              <a:gd name="T91" fmla="*/ 124 h 1131"/>
              <a:gd name="T92" fmla="*/ 114 w 450"/>
              <a:gd name="T93" fmla="*/ 47 h 1131"/>
              <a:gd name="T94" fmla="*/ 137 w 450"/>
              <a:gd name="T95"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1131">
                <a:moveTo>
                  <a:pt x="137" y="0"/>
                </a:moveTo>
                <a:lnTo>
                  <a:pt x="143" y="0"/>
                </a:lnTo>
                <a:lnTo>
                  <a:pt x="149" y="1"/>
                </a:lnTo>
                <a:lnTo>
                  <a:pt x="155" y="3"/>
                </a:lnTo>
                <a:lnTo>
                  <a:pt x="161" y="5"/>
                </a:lnTo>
                <a:lnTo>
                  <a:pt x="166" y="8"/>
                </a:lnTo>
                <a:lnTo>
                  <a:pt x="171" y="12"/>
                </a:lnTo>
                <a:lnTo>
                  <a:pt x="176" y="15"/>
                </a:lnTo>
                <a:lnTo>
                  <a:pt x="180" y="20"/>
                </a:lnTo>
                <a:lnTo>
                  <a:pt x="184" y="24"/>
                </a:lnTo>
                <a:lnTo>
                  <a:pt x="188" y="29"/>
                </a:lnTo>
                <a:lnTo>
                  <a:pt x="192" y="35"/>
                </a:lnTo>
                <a:lnTo>
                  <a:pt x="195" y="40"/>
                </a:lnTo>
                <a:lnTo>
                  <a:pt x="198" y="46"/>
                </a:lnTo>
                <a:lnTo>
                  <a:pt x="201" y="52"/>
                </a:lnTo>
                <a:lnTo>
                  <a:pt x="203" y="59"/>
                </a:lnTo>
                <a:lnTo>
                  <a:pt x="205" y="65"/>
                </a:lnTo>
                <a:lnTo>
                  <a:pt x="208" y="72"/>
                </a:lnTo>
                <a:lnTo>
                  <a:pt x="212" y="79"/>
                </a:lnTo>
                <a:lnTo>
                  <a:pt x="216" y="87"/>
                </a:lnTo>
                <a:lnTo>
                  <a:pt x="220" y="94"/>
                </a:lnTo>
                <a:lnTo>
                  <a:pt x="225" y="102"/>
                </a:lnTo>
                <a:lnTo>
                  <a:pt x="231" y="110"/>
                </a:lnTo>
                <a:lnTo>
                  <a:pt x="236" y="118"/>
                </a:lnTo>
                <a:lnTo>
                  <a:pt x="242" y="125"/>
                </a:lnTo>
                <a:lnTo>
                  <a:pt x="249" y="132"/>
                </a:lnTo>
                <a:lnTo>
                  <a:pt x="255" y="139"/>
                </a:lnTo>
                <a:lnTo>
                  <a:pt x="261" y="145"/>
                </a:lnTo>
                <a:lnTo>
                  <a:pt x="268" y="149"/>
                </a:lnTo>
                <a:lnTo>
                  <a:pt x="275" y="153"/>
                </a:lnTo>
                <a:lnTo>
                  <a:pt x="281" y="156"/>
                </a:lnTo>
                <a:lnTo>
                  <a:pt x="288" y="158"/>
                </a:lnTo>
                <a:lnTo>
                  <a:pt x="295" y="158"/>
                </a:lnTo>
                <a:lnTo>
                  <a:pt x="298" y="157"/>
                </a:lnTo>
                <a:lnTo>
                  <a:pt x="303" y="155"/>
                </a:lnTo>
                <a:lnTo>
                  <a:pt x="307" y="153"/>
                </a:lnTo>
                <a:lnTo>
                  <a:pt x="311" y="150"/>
                </a:lnTo>
                <a:lnTo>
                  <a:pt x="319" y="145"/>
                </a:lnTo>
                <a:lnTo>
                  <a:pt x="322" y="143"/>
                </a:lnTo>
                <a:lnTo>
                  <a:pt x="326" y="141"/>
                </a:lnTo>
                <a:lnTo>
                  <a:pt x="329" y="139"/>
                </a:lnTo>
                <a:lnTo>
                  <a:pt x="332" y="138"/>
                </a:lnTo>
                <a:lnTo>
                  <a:pt x="334" y="138"/>
                </a:lnTo>
                <a:lnTo>
                  <a:pt x="336" y="138"/>
                </a:lnTo>
                <a:lnTo>
                  <a:pt x="338" y="140"/>
                </a:lnTo>
                <a:lnTo>
                  <a:pt x="339" y="143"/>
                </a:lnTo>
                <a:lnTo>
                  <a:pt x="339" y="148"/>
                </a:lnTo>
                <a:lnTo>
                  <a:pt x="339" y="154"/>
                </a:lnTo>
                <a:lnTo>
                  <a:pt x="339" y="161"/>
                </a:lnTo>
                <a:lnTo>
                  <a:pt x="340" y="168"/>
                </a:lnTo>
                <a:lnTo>
                  <a:pt x="342" y="176"/>
                </a:lnTo>
                <a:lnTo>
                  <a:pt x="345" y="184"/>
                </a:lnTo>
                <a:lnTo>
                  <a:pt x="350" y="193"/>
                </a:lnTo>
                <a:lnTo>
                  <a:pt x="355" y="202"/>
                </a:lnTo>
                <a:lnTo>
                  <a:pt x="360" y="212"/>
                </a:lnTo>
                <a:lnTo>
                  <a:pt x="366" y="223"/>
                </a:lnTo>
                <a:lnTo>
                  <a:pt x="373" y="234"/>
                </a:lnTo>
                <a:lnTo>
                  <a:pt x="379" y="246"/>
                </a:lnTo>
                <a:lnTo>
                  <a:pt x="385" y="259"/>
                </a:lnTo>
                <a:lnTo>
                  <a:pt x="390" y="272"/>
                </a:lnTo>
                <a:lnTo>
                  <a:pt x="395" y="286"/>
                </a:lnTo>
                <a:lnTo>
                  <a:pt x="399" y="301"/>
                </a:lnTo>
                <a:lnTo>
                  <a:pt x="402" y="316"/>
                </a:lnTo>
                <a:lnTo>
                  <a:pt x="404" y="332"/>
                </a:lnTo>
                <a:lnTo>
                  <a:pt x="406" y="351"/>
                </a:lnTo>
                <a:lnTo>
                  <a:pt x="409" y="375"/>
                </a:lnTo>
                <a:lnTo>
                  <a:pt x="413" y="401"/>
                </a:lnTo>
                <a:lnTo>
                  <a:pt x="418" y="431"/>
                </a:lnTo>
                <a:lnTo>
                  <a:pt x="423" y="463"/>
                </a:lnTo>
                <a:lnTo>
                  <a:pt x="428" y="496"/>
                </a:lnTo>
                <a:lnTo>
                  <a:pt x="433" y="531"/>
                </a:lnTo>
                <a:lnTo>
                  <a:pt x="438" y="566"/>
                </a:lnTo>
                <a:lnTo>
                  <a:pt x="442" y="601"/>
                </a:lnTo>
                <a:lnTo>
                  <a:pt x="445" y="635"/>
                </a:lnTo>
                <a:lnTo>
                  <a:pt x="448" y="668"/>
                </a:lnTo>
                <a:lnTo>
                  <a:pt x="449" y="699"/>
                </a:lnTo>
                <a:lnTo>
                  <a:pt x="448" y="728"/>
                </a:lnTo>
                <a:lnTo>
                  <a:pt x="446" y="753"/>
                </a:lnTo>
                <a:lnTo>
                  <a:pt x="442" y="775"/>
                </a:lnTo>
                <a:lnTo>
                  <a:pt x="435" y="792"/>
                </a:lnTo>
                <a:lnTo>
                  <a:pt x="427" y="808"/>
                </a:lnTo>
                <a:lnTo>
                  <a:pt x="420" y="823"/>
                </a:lnTo>
                <a:lnTo>
                  <a:pt x="413" y="839"/>
                </a:lnTo>
                <a:lnTo>
                  <a:pt x="406" y="855"/>
                </a:lnTo>
                <a:lnTo>
                  <a:pt x="399" y="870"/>
                </a:lnTo>
                <a:lnTo>
                  <a:pt x="392" y="885"/>
                </a:lnTo>
                <a:lnTo>
                  <a:pt x="386" y="900"/>
                </a:lnTo>
                <a:lnTo>
                  <a:pt x="380" y="914"/>
                </a:lnTo>
                <a:lnTo>
                  <a:pt x="375" y="928"/>
                </a:lnTo>
                <a:lnTo>
                  <a:pt x="369" y="941"/>
                </a:lnTo>
                <a:lnTo>
                  <a:pt x="364" y="953"/>
                </a:lnTo>
                <a:lnTo>
                  <a:pt x="360" y="964"/>
                </a:lnTo>
                <a:lnTo>
                  <a:pt x="356" y="974"/>
                </a:lnTo>
                <a:lnTo>
                  <a:pt x="352" y="983"/>
                </a:lnTo>
                <a:lnTo>
                  <a:pt x="349" y="991"/>
                </a:lnTo>
                <a:lnTo>
                  <a:pt x="346" y="998"/>
                </a:lnTo>
                <a:lnTo>
                  <a:pt x="343" y="1003"/>
                </a:lnTo>
                <a:lnTo>
                  <a:pt x="339" y="1010"/>
                </a:lnTo>
                <a:lnTo>
                  <a:pt x="334" y="1017"/>
                </a:lnTo>
                <a:lnTo>
                  <a:pt x="329" y="1025"/>
                </a:lnTo>
                <a:lnTo>
                  <a:pt x="323" y="1034"/>
                </a:lnTo>
                <a:lnTo>
                  <a:pt x="317" y="1043"/>
                </a:lnTo>
                <a:lnTo>
                  <a:pt x="310" y="1052"/>
                </a:lnTo>
                <a:lnTo>
                  <a:pt x="303" y="1061"/>
                </a:lnTo>
                <a:lnTo>
                  <a:pt x="296" y="1069"/>
                </a:lnTo>
                <a:lnTo>
                  <a:pt x="289" y="1078"/>
                </a:lnTo>
                <a:lnTo>
                  <a:pt x="282" y="1086"/>
                </a:lnTo>
                <a:lnTo>
                  <a:pt x="275" y="1093"/>
                </a:lnTo>
                <a:lnTo>
                  <a:pt x="268" y="1099"/>
                </a:lnTo>
                <a:lnTo>
                  <a:pt x="261" y="1104"/>
                </a:lnTo>
                <a:lnTo>
                  <a:pt x="255" y="1108"/>
                </a:lnTo>
                <a:lnTo>
                  <a:pt x="250" y="1111"/>
                </a:lnTo>
                <a:lnTo>
                  <a:pt x="180" y="1127"/>
                </a:lnTo>
                <a:lnTo>
                  <a:pt x="123" y="1130"/>
                </a:lnTo>
                <a:lnTo>
                  <a:pt x="79" y="1122"/>
                </a:lnTo>
                <a:lnTo>
                  <a:pt x="46" y="1104"/>
                </a:lnTo>
                <a:lnTo>
                  <a:pt x="23" y="1077"/>
                </a:lnTo>
                <a:lnTo>
                  <a:pt x="8" y="1042"/>
                </a:lnTo>
                <a:lnTo>
                  <a:pt x="1" y="1001"/>
                </a:lnTo>
                <a:lnTo>
                  <a:pt x="0" y="954"/>
                </a:lnTo>
                <a:lnTo>
                  <a:pt x="4" y="903"/>
                </a:lnTo>
                <a:lnTo>
                  <a:pt x="11" y="849"/>
                </a:lnTo>
                <a:lnTo>
                  <a:pt x="21" y="793"/>
                </a:lnTo>
                <a:lnTo>
                  <a:pt x="33" y="736"/>
                </a:lnTo>
                <a:lnTo>
                  <a:pt x="45" y="679"/>
                </a:lnTo>
                <a:lnTo>
                  <a:pt x="55" y="625"/>
                </a:lnTo>
                <a:lnTo>
                  <a:pt x="64" y="573"/>
                </a:lnTo>
                <a:lnTo>
                  <a:pt x="68" y="524"/>
                </a:lnTo>
                <a:lnTo>
                  <a:pt x="71" y="479"/>
                </a:lnTo>
                <a:lnTo>
                  <a:pt x="74" y="434"/>
                </a:lnTo>
                <a:lnTo>
                  <a:pt x="77" y="390"/>
                </a:lnTo>
                <a:lnTo>
                  <a:pt x="80" y="347"/>
                </a:lnTo>
                <a:lnTo>
                  <a:pt x="82" y="305"/>
                </a:lnTo>
                <a:lnTo>
                  <a:pt x="85" y="265"/>
                </a:lnTo>
                <a:lnTo>
                  <a:pt x="88" y="227"/>
                </a:lnTo>
                <a:lnTo>
                  <a:pt x="91" y="190"/>
                </a:lnTo>
                <a:lnTo>
                  <a:pt x="95" y="156"/>
                </a:lnTo>
                <a:lnTo>
                  <a:pt x="99" y="124"/>
                </a:lnTo>
                <a:lnTo>
                  <a:pt x="103" y="95"/>
                </a:lnTo>
                <a:lnTo>
                  <a:pt x="108" y="69"/>
                </a:lnTo>
                <a:lnTo>
                  <a:pt x="114" y="47"/>
                </a:lnTo>
                <a:lnTo>
                  <a:pt x="121" y="27"/>
                </a:lnTo>
                <a:lnTo>
                  <a:pt x="128" y="12"/>
                </a:lnTo>
                <a:lnTo>
                  <a:pt x="137" y="0"/>
                </a:lnTo>
              </a:path>
            </a:pathLst>
          </a:custGeom>
          <a:solidFill>
            <a:srgbClr val="00986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1" name="Freeform 107">
            <a:extLst>
              <a:ext uri="{FF2B5EF4-FFF2-40B4-BE49-F238E27FC236}">
                <a16:creationId xmlns:a16="http://schemas.microsoft.com/office/drawing/2014/main" id="{98053F1C-AE00-3848-BEC9-3F3872B030A2}"/>
              </a:ext>
            </a:extLst>
          </p:cNvPr>
          <p:cNvSpPr>
            <a:spLocks/>
          </p:cNvSpPr>
          <p:nvPr/>
        </p:nvSpPr>
        <p:spPr bwMode="auto">
          <a:xfrm>
            <a:off x="7823200" y="5068888"/>
            <a:ext cx="266700" cy="520700"/>
          </a:xfrm>
          <a:custGeom>
            <a:avLst/>
            <a:gdLst>
              <a:gd name="T0" fmla="*/ 8 w 168"/>
              <a:gd name="T1" fmla="*/ 9 h 328"/>
              <a:gd name="T2" fmla="*/ 27 w 168"/>
              <a:gd name="T3" fmla="*/ 25 h 328"/>
              <a:gd name="T4" fmla="*/ 49 w 168"/>
              <a:gd name="T5" fmla="*/ 38 h 328"/>
              <a:gd name="T6" fmla="*/ 73 w 168"/>
              <a:gd name="T7" fmla="*/ 48 h 328"/>
              <a:gd name="T8" fmla="*/ 96 w 168"/>
              <a:gd name="T9" fmla="*/ 54 h 328"/>
              <a:gd name="T10" fmla="*/ 116 w 168"/>
              <a:gd name="T11" fmla="*/ 54 h 328"/>
              <a:gd name="T12" fmla="*/ 131 w 168"/>
              <a:gd name="T13" fmla="*/ 48 h 328"/>
              <a:gd name="T14" fmla="*/ 139 w 168"/>
              <a:gd name="T15" fmla="*/ 36 h 328"/>
              <a:gd name="T16" fmla="*/ 143 w 168"/>
              <a:gd name="T17" fmla="*/ 35 h 328"/>
              <a:gd name="T18" fmla="*/ 149 w 168"/>
              <a:gd name="T19" fmla="*/ 57 h 328"/>
              <a:gd name="T20" fmla="*/ 154 w 168"/>
              <a:gd name="T21" fmla="*/ 85 h 328"/>
              <a:gd name="T22" fmla="*/ 160 w 168"/>
              <a:gd name="T23" fmla="*/ 121 h 328"/>
              <a:gd name="T24" fmla="*/ 164 w 168"/>
              <a:gd name="T25" fmla="*/ 161 h 328"/>
              <a:gd name="T26" fmla="*/ 166 w 168"/>
              <a:gd name="T27" fmla="*/ 205 h 328"/>
              <a:gd name="T28" fmla="*/ 167 w 168"/>
              <a:gd name="T29" fmla="*/ 252 h 328"/>
              <a:gd name="T30" fmla="*/ 165 w 168"/>
              <a:gd name="T31" fmla="*/ 301 h 328"/>
              <a:gd name="T32" fmla="*/ 159 w 168"/>
              <a:gd name="T33" fmla="*/ 303 h 328"/>
              <a:gd name="T34" fmla="*/ 153 w 168"/>
              <a:gd name="T35" fmla="*/ 260 h 328"/>
              <a:gd name="T36" fmla="*/ 150 w 168"/>
              <a:gd name="T37" fmla="*/ 222 h 328"/>
              <a:gd name="T38" fmla="*/ 146 w 168"/>
              <a:gd name="T39" fmla="*/ 188 h 328"/>
              <a:gd name="T40" fmla="*/ 142 w 168"/>
              <a:gd name="T41" fmla="*/ 159 h 328"/>
              <a:gd name="T42" fmla="*/ 138 w 168"/>
              <a:gd name="T43" fmla="*/ 135 h 328"/>
              <a:gd name="T44" fmla="*/ 133 w 168"/>
              <a:gd name="T45" fmla="*/ 115 h 328"/>
              <a:gd name="T46" fmla="*/ 126 w 168"/>
              <a:gd name="T47" fmla="*/ 100 h 328"/>
              <a:gd name="T48" fmla="*/ 118 w 168"/>
              <a:gd name="T49" fmla="*/ 89 h 328"/>
              <a:gd name="T50" fmla="*/ 104 w 168"/>
              <a:gd name="T51" fmla="*/ 80 h 328"/>
              <a:gd name="T52" fmla="*/ 88 w 168"/>
              <a:gd name="T53" fmla="*/ 71 h 328"/>
              <a:gd name="T54" fmla="*/ 70 w 168"/>
              <a:gd name="T55" fmla="*/ 61 h 328"/>
              <a:gd name="T56" fmla="*/ 51 w 168"/>
              <a:gd name="T57" fmla="*/ 51 h 328"/>
              <a:gd name="T58" fmla="*/ 33 w 168"/>
              <a:gd name="T59" fmla="*/ 39 h 328"/>
              <a:gd name="T60" fmla="*/ 17 w 168"/>
              <a:gd name="T61" fmla="*/ 26 h 328"/>
              <a:gd name="T62" fmla="*/ 5 w 168"/>
              <a:gd name="T63"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328">
                <a:moveTo>
                  <a:pt x="0" y="0"/>
                </a:moveTo>
                <a:lnTo>
                  <a:pt x="8" y="9"/>
                </a:lnTo>
                <a:lnTo>
                  <a:pt x="17" y="17"/>
                </a:lnTo>
                <a:lnTo>
                  <a:pt x="27" y="25"/>
                </a:lnTo>
                <a:lnTo>
                  <a:pt x="38" y="31"/>
                </a:lnTo>
                <a:lnTo>
                  <a:pt x="49" y="38"/>
                </a:lnTo>
                <a:lnTo>
                  <a:pt x="61" y="43"/>
                </a:lnTo>
                <a:lnTo>
                  <a:pt x="73" y="48"/>
                </a:lnTo>
                <a:lnTo>
                  <a:pt x="85" y="51"/>
                </a:lnTo>
                <a:lnTo>
                  <a:pt x="96" y="54"/>
                </a:lnTo>
                <a:lnTo>
                  <a:pt x="106" y="55"/>
                </a:lnTo>
                <a:lnTo>
                  <a:pt x="116" y="54"/>
                </a:lnTo>
                <a:lnTo>
                  <a:pt x="125" y="52"/>
                </a:lnTo>
                <a:lnTo>
                  <a:pt x="131" y="48"/>
                </a:lnTo>
                <a:lnTo>
                  <a:pt x="136" y="43"/>
                </a:lnTo>
                <a:lnTo>
                  <a:pt x="139" y="36"/>
                </a:lnTo>
                <a:lnTo>
                  <a:pt x="139" y="27"/>
                </a:lnTo>
                <a:lnTo>
                  <a:pt x="143" y="35"/>
                </a:lnTo>
                <a:lnTo>
                  <a:pt x="146" y="45"/>
                </a:lnTo>
                <a:lnTo>
                  <a:pt x="149" y="57"/>
                </a:lnTo>
                <a:lnTo>
                  <a:pt x="152" y="71"/>
                </a:lnTo>
                <a:lnTo>
                  <a:pt x="154" y="85"/>
                </a:lnTo>
                <a:lnTo>
                  <a:pt x="157" y="102"/>
                </a:lnTo>
                <a:lnTo>
                  <a:pt x="160" y="121"/>
                </a:lnTo>
                <a:lnTo>
                  <a:pt x="162" y="140"/>
                </a:lnTo>
                <a:lnTo>
                  <a:pt x="164" y="161"/>
                </a:lnTo>
                <a:lnTo>
                  <a:pt x="165" y="183"/>
                </a:lnTo>
                <a:lnTo>
                  <a:pt x="166" y="205"/>
                </a:lnTo>
                <a:lnTo>
                  <a:pt x="167" y="228"/>
                </a:lnTo>
                <a:lnTo>
                  <a:pt x="167" y="252"/>
                </a:lnTo>
                <a:lnTo>
                  <a:pt x="166" y="277"/>
                </a:lnTo>
                <a:lnTo>
                  <a:pt x="165" y="301"/>
                </a:lnTo>
                <a:lnTo>
                  <a:pt x="162" y="327"/>
                </a:lnTo>
                <a:lnTo>
                  <a:pt x="159" y="303"/>
                </a:lnTo>
                <a:lnTo>
                  <a:pt x="156" y="281"/>
                </a:lnTo>
                <a:lnTo>
                  <a:pt x="153" y="260"/>
                </a:lnTo>
                <a:lnTo>
                  <a:pt x="152" y="241"/>
                </a:lnTo>
                <a:lnTo>
                  <a:pt x="150" y="222"/>
                </a:lnTo>
                <a:lnTo>
                  <a:pt x="148" y="204"/>
                </a:lnTo>
                <a:lnTo>
                  <a:pt x="146" y="188"/>
                </a:lnTo>
                <a:lnTo>
                  <a:pt x="144" y="173"/>
                </a:lnTo>
                <a:lnTo>
                  <a:pt x="142" y="159"/>
                </a:lnTo>
                <a:lnTo>
                  <a:pt x="140" y="146"/>
                </a:lnTo>
                <a:lnTo>
                  <a:pt x="138" y="135"/>
                </a:lnTo>
                <a:lnTo>
                  <a:pt x="136" y="124"/>
                </a:lnTo>
                <a:lnTo>
                  <a:pt x="133" y="115"/>
                </a:lnTo>
                <a:lnTo>
                  <a:pt x="130" y="107"/>
                </a:lnTo>
                <a:lnTo>
                  <a:pt x="126" y="100"/>
                </a:lnTo>
                <a:lnTo>
                  <a:pt x="123" y="94"/>
                </a:lnTo>
                <a:lnTo>
                  <a:pt x="118" y="89"/>
                </a:lnTo>
                <a:lnTo>
                  <a:pt x="112" y="84"/>
                </a:lnTo>
                <a:lnTo>
                  <a:pt x="104" y="80"/>
                </a:lnTo>
                <a:lnTo>
                  <a:pt x="97" y="76"/>
                </a:lnTo>
                <a:lnTo>
                  <a:pt x="88" y="71"/>
                </a:lnTo>
                <a:lnTo>
                  <a:pt x="79" y="66"/>
                </a:lnTo>
                <a:lnTo>
                  <a:pt x="70" y="61"/>
                </a:lnTo>
                <a:lnTo>
                  <a:pt x="60" y="56"/>
                </a:lnTo>
                <a:lnTo>
                  <a:pt x="51" y="51"/>
                </a:lnTo>
                <a:lnTo>
                  <a:pt x="42" y="45"/>
                </a:lnTo>
                <a:lnTo>
                  <a:pt x="33" y="39"/>
                </a:lnTo>
                <a:lnTo>
                  <a:pt x="25" y="32"/>
                </a:lnTo>
                <a:lnTo>
                  <a:pt x="17" y="26"/>
                </a:lnTo>
                <a:lnTo>
                  <a:pt x="11" y="18"/>
                </a:lnTo>
                <a:lnTo>
                  <a:pt x="5" y="9"/>
                </a:lnTo>
                <a:lnTo>
                  <a:pt x="0" y="0"/>
                </a:lnTo>
              </a:path>
            </a:pathLst>
          </a:custGeom>
          <a:solidFill>
            <a:srgbClr val="004C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2" name="Freeform 108">
            <a:extLst>
              <a:ext uri="{FF2B5EF4-FFF2-40B4-BE49-F238E27FC236}">
                <a16:creationId xmlns:a16="http://schemas.microsoft.com/office/drawing/2014/main" id="{C24EE0E7-D13D-0A42-BE16-C10E4301C0ED}"/>
              </a:ext>
            </a:extLst>
          </p:cNvPr>
          <p:cNvSpPr>
            <a:spLocks/>
          </p:cNvSpPr>
          <p:nvPr/>
        </p:nvSpPr>
        <p:spPr bwMode="auto">
          <a:xfrm>
            <a:off x="7685088" y="5664200"/>
            <a:ext cx="495300" cy="927100"/>
          </a:xfrm>
          <a:custGeom>
            <a:avLst/>
            <a:gdLst>
              <a:gd name="T0" fmla="*/ 140 w 312"/>
              <a:gd name="T1" fmla="*/ 562 h 584"/>
              <a:gd name="T2" fmla="*/ 161 w 312"/>
              <a:gd name="T3" fmla="*/ 544 h 584"/>
              <a:gd name="T4" fmla="*/ 181 w 312"/>
              <a:gd name="T5" fmla="*/ 520 h 584"/>
              <a:gd name="T6" fmla="*/ 201 w 312"/>
              <a:gd name="T7" fmla="*/ 493 h 584"/>
              <a:gd name="T8" fmla="*/ 217 w 312"/>
              <a:gd name="T9" fmla="*/ 469 h 584"/>
              <a:gd name="T10" fmla="*/ 227 w 312"/>
              <a:gd name="T11" fmla="*/ 450 h 584"/>
              <a:gd name="T12" fmla="*/ 237 w 312"/>
              <a:gd name="T13" fmla="*/ 424 h 584"/>
              <a:gd name="T14" fmla="*/ 252 w 312"/>
              <a:gd name="T15" fmla="*/ 388 h 584"/>
              <a:gd name="T16" fmla="*/ 269 w 312"/>
              <a:gd name="T17" fmla="*/ 345 h 584"/>
              <a:gd name="T18" fmla="*/ 289 w 312"/>
              <a:gd name="T19" fmla="*/ 300 h 584"/>
              <a:gd name="T20" fmla="*/ 311 w 312"/>
              <a:gd name="T21" fmla="*/ 253 h 584"/>
              <a:gd name="T22" fmla="*/ 298 w 312"/>
              <a:gd name="T23" fmla="*/ 162 h 584"/>
              <a:gd name="T24" fmla="*/ 289 w 312"/>
              <a:gd name="T25" fmla="*/ 98 h 584"/>
              <a:gd name="T26" fmla="*/ 284 w 312"/>
              <a:gd name="T27" fmla="*/ 54 h 584"/>
              <a:gd name="T28" fmla="*/ 279 w 312"/>
              <a:gd name="T29" fmla="*/ 28 h 584"/>
              <a:gd name="T30" fmla="*/ 276 w 312"/>
              <a:gd name="T31" fmla="*/ 10 h 584"/>
              <a:gd name="T32" fmla="*/ 271 w 312"/>
              <a:gd name="T33" fmla="*/ 0 h 584"/>
              <a:gd name="T34" fmla="*/ 262 w 312"/>
              <a:gd name="T35" fmla="*/ 5 h 584"/>
              <a:gd name="T36" fmla="*/ 252 w 312"/>
              <a:gd name="T37" fmla="*/ 21 h 584"/>
              <a:gd name="T38" fmla="*/ 241 w 312"/>
              <a:gd name="T39" fmla="*/ 46 h 584"/>
              <a:gd name="T40" fmla="*/ 232 w 312"/>
              <a:gd name="T41" fmla="*/ 76 h 584"/>
              <a:gd name="T42" fmla="*/ 226 w 312"/>
              <a:gd name="T43" fmla="*/ 108 h 584"/>
              <a:gd name="T44" fmla="*/ 225 w 312"/>
              <a:gd name="T45" fmla="*/ 148 h 584"/>
              <a:gd name="T46" fmla="*/ 228 w 312"/>
              <a:gd name="T47" fmla="*/ 197 h 584"/>
              <a:gd name="T48" fmla="*/ 231 w 312"/>
              <a:gd name="T49" fmla="*/ 248 h 584"/>
              <a:gd name="T50" fmla="*/ 232 w 312"/>
              <a:gd name="T51" fmla="*/ 299 h 584"/>
              <a:gd name="T52" fmla="*/ 227 w 312"/>
              <a:gd name="T53" fmla="*/ 341 h 584"/>
              <a:gd name="T54" fmla="*/ 213 w 312"/>
              <a:gd name="T55" fmla="*/ 378 h 584"/>
              <a:gd name="T56" fmla="*/ 190 w 312"/>
              <a:gd name="T57" fmla="*/ 413 h 584"/>
              <a:gd name="T58" fmla="*/ 164 w 312"/>
              <a:gd name="T59" fmla="*/ 443 h 584"/>
              <a:gd name="T60" fmla="*/ 138 w 312"/>
              <a:gd name="T61" fmla="*/ 468 h 584"/>
              <a:gd name="T62" fmla="*/ 120 w 312"/>
              <a:gd name="T63" fmla="*/ 484 h 584"/>
              <a:gd name="T64" fmla="*/ 113 w 312"/>
              <a:gd name="T65" fmla="*/ 490 h 584"/>
              <a:gd name="T66" fmla="*/ 119 w 312"/>
              <a:gd name="T67" fmla="*/ 490 h 584"/>
              <a:gd name="T68" fmla="*/ 132 w 312"/>
              <a:gd name="T69" fmla="*/ 485 h 584"/>
              <a:gd name="T70" fmla="*/ 153 w 312"/>
              <a:gd name="T71" fmla="*/ 475 h 584"/>
              <a:gd name="T72" fmla="*/ 176 w 312"/>
              <a:gd name="T73" fmla="*/ 463 h 584"/>
              <a:gd name="T74" fmla="*/ 196 w 312"/>
              <a:gd name="T75" fmla="*/ 449 h 584"/>
              <a:gd name="T76" fmla="*/ 202 w 312"/>
              <a:gd name="T77" fmla="*/ 449 h 584"/>
              <a:gd name="T78" fmla="*/ 195 w 312"/>
              <a:gd name="T79" fmla="*/ 462 h 584"/>
              <a:gd name="T80" fmla="*/ 180 w 312"/>
              <a:gd name="T81" fmla="*/ 482 h 584"/>
              <a:gd name="T82" fmla="*/ 161 w 312"/>
              <a:gd name="T83" fmla="*/ 504 h 584"/>
              <a:gd name="T84" fmla="*/ 143 w 312"/>
              <a:gd name="T85" fmla="*/ 522 h 584"/>
              <a:gd name="T86" fmla="*/ 125 w 312"/>
              <a:gd name="T87" fmla="*/ 534 h 584"/>
              <a:gd name="T88" fmla="*/ 98 w 312"/>
              <a:gd name="T89" fmla="*/ 543 h 584"/>
              <a:gd name="T90" fmla="*/ 69 w 312"/>
              <a:gd name="T91" fmla="*/ 550 h 584"/>
              <a:gd name="T92" fmla="*/ 40 w 312"/>
              <a:gd name="T93" fmla="*/ 555 h 584"/>
              <a:gd name="T94" fmla="*/ 18 w 312"/>
              <a:gd name="T95" fmla="*/ 556 h 584"/>
              <a:gd name="T96" fmla="*/ 3 w 312"/>
              <a:gd name="T97" fmla="*/ 556 h 584"/>
              <a:gd name="T98" fmla="*/ 1 w 312"/>
              <a:gd name="T99" fmla="*/ 561 h 584"/>
              <a:gd name="T100" fmla="*/ 7 w 312"/>
              <a:gd name="T101" fmla="*/ 569 h 584"/>
              <a:gd name="T102" fmla="*/ 19 w 312"/>
              <a:gd name="T103" fmla="*/ 576 h 584"/>
              <a:gd name="T104" fmla="*/ 32 w 312"/>
              <a:gd name="T105" fmla="*/ 581 h 584"/>
              <a:gd name="T106" fmla="*/ 47 w 312"/>
              <a:gd name="T107" fmla="*/ 583 h 584"/>
              <a:gd name="T108" fmla="*/ 62 w 312"/>
              <a:gd name="T109" fmla="*/ 583 h 584"/>
              <a:gd name="T110" fmla="*/ 78 w 312"/>
              <a:gd name="T111" fmla="*/ 581 h 584"/>
              <a:gd name="T112" fmla="*/ 96 w 312"/>
              <a:gd name="T113" fmla="*/ 577 h 584"/>
              <a:gd name="T114" fmla="*/ 114 w 312"/>
              <a:gd name="T115" fmla="*/ 573 h 584"/>
              <a:gd name="T116" fmla="*/ 130 w 312"/>
              <a:gd name="T117" fmla="*/ 569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584">
                <a:moveTo>
                  <a:pt x="130" y="569"/>
                </a:moveTo>
                <a:lnTo>
                  <a:pt x="134" y="566"/>
                </a:lnTo>
                <a:lnTo>
                  <a:pt x="140" y="562"/>
                </a:lnTo>
                <a:lnTo>
                  <a:pt x="147" y="557"/>
                </a:lnTo>
                <a:lnTo>
                  <a:pt x="154" y="551"/>
                </a:lnTo>
                <a:lnTo>
                  <a:pt x="161" y="544"/>
                </a:lnTo>
                <a:lnTo>
                  <a:pt x="168" y="536"/>
                </a:lnTo>
                <a:lnTo>
                  <a:pt x="175" y="528"/>
                </a:lnTo>
                <a:lnTo>
                  <a:pt x="181" y="520"/>
                </a:lnTo>
                <a:lnTo>
                  <a:pt x="188" y="511"/>
                </a:lnTo>
                <a:lnTo>
                  <a:pt x="195" y="502"/>
                </a:lnTo>
                <a:lnTo>
                  <a:pt x="201" y="493"/>
                </a:lnTo>
                <a:lnTo>
                  <a:pt x="207" y="484"/>
                </a:lnTo>
                <a:lnTo>
                  <a:pt x="212" y="476"/>
                </a:lnTo>
                <a:lnTo>
                  <a:pt x="217" y="469"/>
                </a:lnTo>
                <a:lnTo>
                  <a:pt x="221" y="462"/>
                </a:lnTo>
                <a:lnTo>
                  <a:pt x="224" y="457"/>
                </a:lnTo>
                <a:lnTo>
                  <a:pt x="227" y="450"/>
                </a:lnTo>
                <a:lnTo>
                  <a:pt x="230" y="442"/>
                </a:lnTo>
                <a:lnTo>
                  <a:pt x="233" y="434"/>
                </a:lnTo>
                <a:lnTo>
                  <a:pt x="237" y="424"/>
                </a:lnTo>
                <a:lnTo>
                  <a:pt x="241" y="413"/>
                </a:lnTo>
                <a:lnTo>
                  <a:pt x="246" y="401"/>
                </a:lnTo>
                <a:lnTo>
                  <a:pt x="252" y="388"/>
                </a:lnTo>
                <a:lnTo>
                  <a:pt x="257" y="374"/>
                </a:lnTo>
                <a:lnTo>
                  <a:pt x="263" y="360"/>
                </a:lnTo>
                <a:lnTo>
                  <a:pt x="269" y="345"/>
                </a:lnTo>
                <a:lnTo>
                  <a:pt x="276" y="331"/>
                </a:lnTo>
                <a:lnTo>
                  <a:pt x="283" y="316"/>
                </a:lnTo>
                <a:lnTo>
                  <a:pt x="289" y="300"/>
                </a:lnTo>
                <a:lnTo>
                  <a:pt x="296" y="284"/>
                </a:lnTo>
                <a:lnTo>
                  <a:pt x="303" y="269"/>
                </a:lnTo>
                <a:lnTo>
                  <a:pt x="311" y="253"/>
                </a:lnTo>
                <a:lnTo>
                  <a:pt x="306" y="220"/>
                </a:lnTo>
                <a:lnTo>
                  <a:pt x="302" y="189"/>
                </a:lnTo>
                <a:lnTo>
                  <a:pt x="298" y="162"/>
                </a:lnTo>
                <a:lnTo>
                  <a:pt x="295" y="138"/>
                </a:lnTo>
                <a:lnTo>
                  <a:pt x="292" y="117"/>
                </a:lnTo>
                <a:lnTo>
                  <a:pt x="289" y="98"/>
                </a:lnTo>
                <a:lnTo>
                  <a:pt x="287" y="81"/>
                </a:lnTo>
                <a:lnTo>
                  <a:pt x="285" y="67"/>
                </a:lnTo>
                <a:lnTo>
                  <a:pt x="284" y="54"/>
                </a:lnTo>
                <a:lnTo>
                  <a:pt x="282" y="45"/>
                </a:lnTo>
                <a:lnTo>
                  <a:pt x="281" y="36"/>
                </a:lnTo>
                <a:lnTo>
                  <a:pt x="279" y="28"/>
                </a:lnTo>
                <a:lnTo>
                  <a:pt x="278" y="21"/>
                </a:lnTo>
                <a:lnTo>
                  <a:pt x="277" y="15"/>
                </a:lnTo>
                <a:lnTo>
                  <a:pt x="276" y="10"/>
                </a:lnTo>
                <a:lnTo>
                  <a:pt x="274" y="6"/>
                </a:lnTo>
                <a:lnTo>
                  <a:pt x="273" y="2"/>
                </a:lnTo>
                <a:lnTo>
                  <a:pt x="271" y="0"/>
                </a:lnTo>
                <a:lnTo>
                  <a:pt x="268" y="0"/>
                </a:lnTo>
                <a:lnTo>
                  <a:pt x="265" y="2"/>
                </a:lnTo>
                <a:lnTo>
                  <a:pt x="262" y="5"/>
                </a:lnTo>
                <a:lnTo>
                  <a:pt x="259" y="9"/>
                </a:lnTo>
                <a:lnTo>
                  <a:pt x="255" y="15"/>
                </a:lnTo>
                <a:lnTo>
                  <a:pt x="252" y="21"/>
                </a:lnTo>
                <a:lnTo>
                  <a:pt x="248" y="29"/>
                </a:lnTo>
                <a:lnTo>
                  <a:pt x="244" y="37"/>
                </a:lnTo>
                <a:lnTo>
                  <a:pt x="241" y="46"/>
                </a:lnTo>
                <a:lnTo>
                  <a:pt x="237" y="55"/>
                </a:lnTo>
                <a:lnTo>
                  <a:pt x="234" y="65"/>
                </a:lnTo>
                <a:lnTo>
                  <a:pt x="232" y="76"/>
                </a:lnTo>
                <a:lnTo>
                  <a:pt x="229" y="86"/>
                </a:lnTo>
                <a:lnTo>
                  <a:pt x="227" y="97"/>
                </a:lnTo>
                <a:lnTo>
                  <a:pt x="226" y="108"/>
                </a:lnTo>
                <a:lnTo>
                  <a:pt x="225" y="121"/>
                </a:lnTo>
                <a:lnTo>
                  <a:pt x="225" y="135"/>
                </a:lnTo>
                <a:lnTo>
                  <a:pt x="225" y="148"/>
                </a:lnTo>
                <a:lnTo>
                  <a:pt x="226" y="164"/>
                </a:lnTo>
                <a:lnTo>
                  <a:pt x="226" y="180"/>
                </a:lnTo>
                <a:lnTo>
                  <a:pt x="228" y="197"/>
                </a:lnTo>
                <a:lnTo>
                  <a:pt x="229" y="214"/>
                </a:lnTo>
                <a:lnTo>
                  <a:pt x="230" y="232"/>
                </a:lnTo>
                <a:lnTo>
                  <a:pt x="231" y="248"/>
                </a:lnTo>
                <a:lnTo>
                  <a:pt x="231" y="265"/>
                </a:lnTo>
                <a:lnTo>
                  <a:pt x="232" y="282"/>
                </a:lnTo>
                <a:lnTo>
                  <a:pt x="232" y="299"/>
                </a:lnTo>
                <a:lnTo>
                  <a:pt x="231" y="314"/>
                </a:lnTo>
                <a:lnTo>
                  <a:pt x="229" y="329"/>
                </a:lnTo>
                <a:lnTo>
                  <a:pt x="227" y="341"/>
                </a:lnTo>
                <a:lnTo>
                  <a:pt x="224" y="353"/>
                </a:lnTo>
                <a:lnTo>
                  <a:pt x="219" y="366"/>
                </a:lnTo>
                <a:lnTo>
                  <a:pt x="213" y="378"/>
                </a:lnTo>
                <a:lnTo>
                  <a:pt x="206" y="390"/>
                </a:lnTo>
                <a:lnTo>
                  <a:pt x="198" y="401"/>
                </a:lnTo>
                <a:lnTo>
                  <a:pt x="190" y="413"/>
                </a:lnTo>
                <a:lnTo>
                  <a:pt x="181" y="424"/>
                </a:lnTo>
                <a:lnTo>
                  <a:pt x="173" y="434"/>
                </a:lnTo>
                <a:lnTo>
                  <a:pt x="164" y="443"/>
                </a:lnTo>
                <a:lnTo>
                  <a:pt x="155" y="452"/>
                </a:lnTo>
                <a:lnTo>
                  <a:pt x="146" y="460"/>
                </a:lnTo>
                <a:lnTo>
                  <a:pt x="138" y="468"/>
                </a:lnTo>
                <a:lnTo>
                  <a:pt x="131" y="474"/>
                </a:lnTo>
                <a:lnTo>
                  <a:pt x="125" y="480"/>
                </a:lnTo>
                <a:lnTo>
                  <a:pt x="120" y="484"/>
                </a:lnTo>
                <a:lnTo>
                  <a:pt x="116" y="487"/>
                </a:lnTo>
                <a:lnTo>
                  <a:pt x="114" y="489"/>
                </a:lnTo>
                <a:lnTo>
                  <a:pt x="113" y="490"/>
                </a:lnTo>
                <a:lnTo>
                  <a:pt x="114" y="491"/>
                </a:lnTo>
                <a:lnTo>
                  <a:pt x="116" y="490"/>
                </a:lnTo>
                <a:lnTo>
                  <a:pt x="119" y="490"/>
                </a:lnTo>
                <a:lnTo>
                  <a:pt x="123" y="488"/>
                </a:lnTo>
                <a:lnTo>
                  <a:pt x="128" y="487"/>
                </a:lnTo>
                <a:lnTo>
                  <a:pt x="132" y="485"/>
                </a:lnTo>
                <a:lnTo>
                  <a:pt x="139" y="482"/>
                </a:lnTo>
                <a:lnTo>
                  <a:pt x="146" y="479"/>
                </a:lnTo>
                <a:lnTo>
                  <a:pt x="153" y="475"/>
                </a:lnTo>
                <a:lnTo>
                  <a:pt x="161" y="472"/>
                </a:lnTo>
                <a:lnTo>
                  <a:pt x="168" y="468"/>
                </a:lnTo>
                <a:lnTo>
                  <a:pt x="176" y="463"/>
                </a:lnTo>
                <a:lnTo>
                  <a:pt x="182" y="458"/>
                </a:lnTo>
                <a:lnTo>
                  <a:pt x="190" y="453"/>
                </a:lnTo>
                <a:lnTo>
                  <a:pt x="196" y="449"/>
                </a:lnTo>
                <a:lnTo>
                  <a:pt x="200" y="447"/>
                </a:lnTo>
                <a:lnTo>
                  <a:pt x="202" y="447"/>
                </a:lnTo>
                <a:lnTo>
                  <a:pt x="202" y="449"/>
                </a:lnTo>
                <a:lnTo>
                  <a:pt x="201" y="452"/>
                </a:lnTo>
                <a:lnTo>
                  <a:pt x="198" y="457"/>
                </a:lnTo>
                <a:lnTo>
                  <a:pt x="195" y="462"/>
                </a:lnTo>
                <a:lnTo>
                  <a:pt x="190" y="468"/>
                </a:lnTo>
                <a:lnTo>
                  <a:pt x="185" y="475"/>
                </a:lnTo>
                <a:lnTo>
                  <a:pt x="180" y="482"/>
                </a:lnTo>
                <a:lnTo>
                  <a:pt x="174" y="490"/>
                </a:lnTo>
                <a:lnTo>
                  <a:pt x="167" y="497"/>
                </a:lnTo>
                <a:lnTo>
                  <a:pt x="161" y="504"/>
                </a:lnTo>
                <a:lnTo>
                  <a:pt x="154" y="511"/>
                </a:lnTo>
                <a:lnTo>
                  <a:pt x="148" y="517"/>
                </a:lnTo>
                <a:lnTo>
                  <a:pt x="143" y="522"/>
                </a:lnTo>
                <a:lnTo>
                  <a:pt x="138" y="526"/>
                </a:lnTo>
                <a:lnTo>
                  <a:pt x="131" y="530"/>
                </a:lnTo>
                <a:lnTo>
                  <a:pt x="125" y="534"/>
                </a:lnTo>
                <a:lnTo>
                  <a:pt x="117" y="537"/>
                </a:lnTo>
                <a:lnTo>
                  <a:pt x="108" y="540"/>
                </a:lnTo>
                <a:lnTo>
                  <a:pt x="98" y="543"/>
                </a:lnTo>
                <a:lnTo>
                  <a:pt x="88" y="546"/>
                </a:lnTo>
                <a:lnTo>
                  <a:pt x="78" y="548"/>
                </a:lnTo>
                <a:lnTo>
                  <a:pt x="69" y="550"/>
                </a:lnTo>
                <a:lnTo>
                  <a:pt x="59" y="552"/>
                </a:lnTo>
                <a:lnTo>
                  <a:pt x="49" y="553"/>
                </a:lnTo>
                <a:lnTo>
                  <a:pt x="40" y="555"/>
                </a:lnTo>
                <a:lnTo>
                  <a:pt x="32" y="555"/>
                </a:lnTo>
                <a:lnTo>
                  <a:pt x="25" y="556"/>
                </a:lnTo>
                <a:lnTo>
                  <a:pt x="18" y="556"/>
                </a:lnTo>
                <a:lnTo>
                  <a:pt x="12" y="555"/>
                </a:lnTo>
                <a:lnTo>
                  <a:pt x="7" y="555"/>
                </a:lnTo>
                <a:lnTo>
                  <a:pt x="3" y="556"/>
                </a:lnTo>
                <a:lnTo>
                  <a:pt x="1" y="558"/>
                </a:lnTo>
                <a:lnTo>
                  <a:pt x="0" y="559"/>
                </a:lnTo>
                <a:lnTo>
                  <a:pt x="1" y="561"/>
                </a:lnTo>
                <a:lnTo>
                  <a:pt x="2" y="564"/>
                </a:lnTo>
                <a:lnTo>
                  <a:pt x="4" y="566"/>
                </a:lnTo>
                <a:lnTo>
                  <a:pt x="7" y="569"/>
                </a:lnTo>
                <a:lnTo>
                  <a:pt x="10" y="571"/>
                </a:lnTo>
                <a:lnTo>
                  <a:pt x="14" y="574"/>
                </a:lnTo>
                <a:lnTo>
                  <a:pt x="19" y="576"/>
                </a:lnTo>
                <a:lnTo>
                  <a:pt x="24" y="578"/>
                </a:lnTo>
                <a:lnTo>
                  <a:pt x="27" y="580"/>
                </a:lnTo>
                <a:lnTo>
                  <a:pt x="32" y="581"/>
                </a:lnTo>
                <a:lnTo>
                  <a:pt x="37" y="582"/>
                </a:lnTo>
                <a:lnTo>
                  <a:pt x="42" y="582"/>
                </a:lnTo>
                <a:lnTo>
                  <a:pt x="47" y="583"/>
                </a:lnTo>
                <a:lnTo>
                  <a:pt x="51" y="583"/>
                </a:lnTo>
                <a:lnTo>
                  <a:pt x="57" y="583"/>
                </a:lnTo>
                <a:lnTo>
                  <a:pt x="62" y="583"/>
                </a:lnTo>
                <a:lnTo>
                  <a:pt x="68" y="582"/>
                </a:lnTo>
                <a:lnTo>
                  <a:pt x="73" y="581"/>
                </a:lnTo>
                <a:lnTo>
                  <a:pt x="78" y="581"/>
                </a:lnTo>
                <a:lnTo>
                  <a:pt x="84" y="580"/>
                </a:lnTo>
                <a:lnTo>
                  <a:pt x="90" y="578"/>
                </a:lnTo>
                <a:lnTo>
                  <a:pt x="96" y="577"/>
                </a:lnTo>
                <a:lnTo>
                  <a:pt x="102" y="576"/>
                </a:lnTo>
                <a:lnTo>
                  <a:pt x="108" y="574"/>
                </a:lnTo>
                <a:lnTo>
                  <a:pt x="114" y="573"/>
                </a:lnTo>
                <a:lnTo>
                  <a:pt x="119" y="572"/>
                </a:lnTo>
                <a:lnTo>
                  <a:pt x="125" y="570"/>
                </a:lnTo>
                <a:lnTo>
                  <a:pt x="130" y="569"/>
                </a:lnTo>
              </a:path>
            </a:pathLst>
          </a:custGeom>
          <a:solidFill>
            <a:srgbClr val="004C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3" name="Freeform 109">
            <a:extLst>
              <a:ext uri="{FF2B5EF4-FFF2-40B4-BE49-F238E27FC236}">
                <a16:creationId xmlns:a16="http://schemas.microsoft.com/office/drawing/2014/main" id="{98E3E1D8-3A56-D046-8A35-63961A2B1EA3}"/>
              </a:ext>
            </a:extLst>
          </p:cNvPr>
          <p:cNvSpPr>
            <a:spLocks/>
          </p:cNvSpPr>
          <p:nvPr/>
        </p:nvSpPr>
        <p:spPr bwMode="auto">
          <a:xfrm>
            <a:off x="6615113" y="4776788"/>
            <a:ext cx="1274762" cy="2057400"/>
          </a:xfrm>
          <a:custGeom>
            <a:avLst/>
            <a:gdLst>
              <a:gd name="T0" fmla="*/ 679 w 803"/>
              <a:gd name="T1" fmla="*/ 15 h 1296"/>
              <a:gd name="T2" fmla="*/ 690 w 803"/>
              <a:gd name="T3" fmla="*/ 3 h 1296"/>
              <a:gd name="T4" fmla="*/ 697 w 803"/>
              <a:gd name="T5" fmla="*/ 1 h 1296"/>
              <a:gd name="T6" fmla="*/ 700 w 803"/>
              <a:gd name="T7" fmla="*/ 11 h 1296"/>
              <a:gd name="T8" fmla="*/ 702 w 803"/>
              <a:gd name="T9" fmla="*/ 34 h 1296"/>
              <a:gd name="T10" fmla="*/ 708 w 803"/>
              <a:gd name="T11" fmla="*/ 63 h 1296"/>
              <a:gd name="T12" fmla="*/ 715 w 803"/>
              <a:gd name="T13" fmla="*/ 96 h 1296"/>
              <a:gd name="T14" fmla="*/ 725 w 803"/>
              <a:gd name="T15" fmla="*/ 128 h 1296"/>
              <a:gd name="T16" fmla="*/ 735 w 803"/>
              <a:gd name="T17" fmla="*/ 175 h 1296"/>
              <a:gd name="T18" fmla="*/ 738 w 803"/>
              <a:gd name="T19" fmla="*/ 229 h 1296"/>
              <a:gd name="T20" fmla="*/ 736 w 803"/>
              <a:gd name="T21" fmla="*/ 290 h 1296"/>
              <a:gd name="T22" fmla="*/ 736 w 803"/>
              <a:gd name="T23" fmla="*/ 360 h 1296"/>
              <a:gd name="T24" fmla="*/ 745 w 803"/>
              <a:gd name="T25" fmla="*/ 442 h 1296"/>
              <a:gd name="T26" fmla="*/ 761 w 803"/>
              <a:gd name="T27" fmla="*/ 531 h 1296"/>
              <a:gd name="T28" fmla="*/ 779 w 803"/>
              <a:gd name="T29" fmla="*/ 630 h 1296"/>
              <a:gd name="T30" fmla="*/ 793 w 803"/>
              <a:gd name="T31" fmla="*/ 738 h 1296"/>
              <a:gd name="T32" fmla="*/ 800 w 803"/>
              <a:gd name="T33" fmla="*/ 844 h 1296"/>
              <a:gd name="T34" fmla="*/ 802 w 803"/>
              <a:gd name="T35" fmla="*/ 921 h 1296"/>
              <a:gd name="T36" fmla="*/ 801 w 803"/>
              <a:gd name="T37" fmla="*/ 973 h 1296"/>
              <a:gd name="T38" fmla="*/ 797 w 803"/>
              <a:gd name="T39" fmla="*/ 1005 h 1296"/>
              <a:gd name="T40" fmla="*/ 783 w 803"/>
              <a:gd name="T41" fmla="*/ 1040 h 1296"/>
              <a:gd name="T42" fmla="*/ 750 w 803"/>
              <a:gd name="T43" fmla="*/ 1115 h 1296"/>
              <a:gd name="T44" fmla="*/ 703 w 803"/>
              <a:gd name="T45" fmla="*/ 1226 h 1296"/>
              <a:gd name="T46" fmla="*/ 679 w 803"/>
              <a:gd name="T47" fmla="*/ 1295 h 1296"/>
              <a:gd name="T48" fmla="*/ 80 w 803"/>
              <a:gd name="T49" fmla="*/ 1237 h 1296"/>
              <a:gd name="T50" fmla="*/ 109 w 803"/>
              <a:gd name="T51" fmla="*/ 1185 h 1296"/>
              <a:gd name="T52" fmla="*/ 138 w 803"/>
              <a:gd name="T53" fmla="*/ 1153 h 1296"/>
              <a:gd name="T54" fmla="*/ 165 w 803"/>
              <a:gd name="T55" fmla="*/ 1129 h 1296"/>
              <a:gd name="T56" fmla="*/ 121 w 803"/>
              <a:gd name="T57" fmla="*/ 1123 h 1296"/>
              <a:gd name="T58" fmla="*/ 63 w 803"/>
              <a:gd name="T59" fmla="*/ 1095 h 1296"/>
              <a:gd name="T60" fmla="*/ 22 w 803"/>
              <a:gd name="T61" fmla="*/ 1048 h 1296"/>
              <a:gd name="T62" fmla="*/ 2 w 803"/>
              <a:gd name="T63" fmla="*/ 998 h 1296"/>
              <a:gd name="T64" fmla="*/ 0 w 803"/>
              <a:gd name="T65" fmla="*/ 960 h 1296"/>
              <a:gd name="T66" fmla="*/ 5 w 803"/>
              <a:gd name="T67" fmla="*/ 943 h 1296"/>
              <a:gd name="T68" fmla="*/ 11 w 803"/>
              <a:gd name="T69" fmla="*/ 932 h 1296"/>
              <a:gd name="T70" fmla="*/ 17 w 803"/>
              <a:gd name="T71" fmla="*/ 912 h 1296"/>
              <a:gd name="T72" fmla="*/ 18 w 803"/>
              <a:gd name="T73" fmla="*/ 877 h 1296"/>
              <a:gd name="T74" fmla="*/ 22 w 803"/>
              <a:gd name="T75" fmla="*/ 839 h 1296"/>
              <a:gd name="T76" fmla="*/ 30 w 803"/>
              <a:gd name="T77" fmla="*/ 803 h 1296"/>
              <a:gd name="T78" fmla="*/ 41 w 803"/>
              <a:gd name="T79" fmla="*/ 775 h 1296"/>
              <a:gd name="T80" fmla="*/ 58 w 803"/>
              <a:gd name="T81" fmla="*/ 695 h 1296"/>
              <a:gd name="T82" fmla="*/ 89 w 803"/>
              <a:gd name="T83" fmla="*/ 608 h 1296"/>
              <a:gd name="T84" fmla="*/ 127 w 803"/>
              <a:gd name="T85" fmla="*/ 528 h 1296"/>
              <a:gd name="T86" fmla="*/ 164 w 803"/>
              <a:gd name="T87" fmla="*/ 448 h 1296"/>
              <a:gd name="T88" fmla="*/ 199 w 803"/>
              <a:gd name="T89" fmla="*/ 361 h 1296"/>
              <a:gd name="T90" fmla="*/ 241 w 803"/>
              <a:gd name="T91" fmla="*/ 274 h 1296"/>
              <a:gd name="T92" fmla="*/ 289 w 803"/>
              <a:gd name="T93" fmla="*/ 204 h 1296"/>
              <a:gd name="T94" fmla="*/ 340 w 803"/>
              <a:gd name="T95" fmla="*/ 161 h 1296"/>
              <a:gd name="T96" fmla="*/ 371 w 803"/>
              <a:gd name="T97" fmla="*/ 154 h 1296"/>
              <a:gd name="T98" fmla="*/ 388 w 803"/>
              <a:gd name="T99" fmla="*/ 155 h 1296"/>
              <a:gd name="T100" fmla="*/ 402 w 803"/>
              <a:gd name="T101" fmla="*/ 156 h 1296"/>
              <a:gd name="T102" fmla="*/ 418 w 803"/>
              <a:gd name="T103" fmla="*/ 154 h 1296"/>
              <a:gd name="T104" fmla="*/ 443 w 803"/>
              <a:gd name="T105" fmla="*/ 147 h 1296"/>
              <a:gd name="T106" fmla="*/ 486 w 803"/>
              <a:gd name="T107" fmla="*/ 136 h 1296"/>
              <a:gd name="T108" fmla="*/ 538 w 803"/>
              <a:gd name="T109" fmla="*/ 123 h 1296"/>
              <a:gd name="T110" fmla="*/ 587 w 803"/>
              <a:gd name="T111" fmla="*/ 114 h 1296"/>
              <a:gd name="T112" fmla="*/ 609 w 803"/>
              <a:gd name="T113" fmla="*/ 92 h 1296"/>
              <a:gd name="T114" fmla="*/ 629 w 803"/>
              <a:gd name="T115" fmla="*/ 70 h 1296"/>
              <a:gd name="T116" fmla="*/ 650 w 803"/>
              <a:gd name="T117" fmla="*/ 50 h 1296"/>
              <a:gd name="T118" fmla="*/ 666 w 803"/>
              <a:gd name="T119" fmla="*/ 3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1296">
                <a:moveTo>
                  <a:pt x="669" y="30"/>
                </a:moveTo>
                <a:lnTo>
                  <a:pt x="673" y="24"/>
                </a:lnTo>
                <a:lnTo>
                  <a:pt x="676" y="19"/>
                </a:lnTo>
                <a:lnTo>
                  <a:pt x="679" y="15"/>
                </a:lnTo>
                <a:lnTo>
                  <a:pt x="682" y="11"/>
                </a:lnTo>
                <a:lnTo>
                  <a:pt x="685" y="7"/>
                </a:lnTo>
                <a:lnTo>
                  <a:pt x="688" y="5"/>
                </a:lnTo>
                <a:lnTo>
                  <a:pt x="690" y="3"/>
                </a:lnTo>
                <a:lnTo>
                  <a:pt x="692" y="1"/>
                </a:lnTo>
                <a:lnTo>
                  <a:pt x="694" y="0"/>
                </a:lnTo>
                <a:lnTo>
                  <a:pt x="695" y="0"/>
                </a:lnTo>
                <a:lnTo>
                  <a:pt x="697" y="1"/>
                </a:lnTo>
                <a:lnTo>
                  <a:pt x="698" y="2"/>
                </a:lnTo>
                <a:lnTo>
                  <a:pt x="699" y="4"/>
                </a:lnTo>
                <a:lnTo>
                  <a:pt x="699" y="8"/>
                </a:lnTo>
                <a:lnTo>
                  <a:pt x="700" y="11"/>
                </a:lnTo>
                <a:lnTo>
                  <a:pt x="700" y="16"/>
                </a:lnTo>
                <a:lnTo>
                  <a:pt x="700" y="21"/>
                </a:lnTo>
                <a:lnTo>
                  <a:pt x="701" y="27"/>
                </a:lnTo>
                <a:lnTo>
                  <a:pt x="702" y="34"/>
                </a:lnTo>
                <a:lnTo>
                  <a:pt x="704" y="41"/>
                </a:lnTo>
                <a:lnTo>
                  <a:pt x="705" y="48"/>
                </a:lnTo>
                <a:lnTo>
                  <a:pt x="706" y="55"/>
                </a:lnTo>
                <a:lnTo>
                  <a:pt x="708" y="63"/>
                </a:lnTo>
                <a:lnTo>
                  <a:pt x="710" y="71"/>
                </a:lnTo>
                <a:lnTo>
                  <a:pt x="711" y="79"/>
                </a:lnTo>
                <a:lnTo>
                  <a:pt x="713" y="87"/>
                </a:lnTo>
                <a:lnTo>
                  <a:pt x="715" y="96"/>
                </a:lnTo>
                <a:lnTo>
                  <a:pt x="718" y="104"/>
                </a:lnTo>
                <a:lnTo>
                  <a:pt x="720" y="112"/>
                </a:lnTo>
                <a:lnTo>
                  <a:pt x="722" y="120"/>
                </a:lnTo>
                <a:lnTo>
                  <a:pt x="725" y="128"/>
                </a:lnTo>
                <a:lnTo>
                  <a:pt x="727" y="136"/>
                </a:lnTo>
                <a:lnTo>
                  <a:pt x="731" y="149"/>
                </a:lnTo>
                <a:lnTo>
                  <a:pt x="733" y="162"/>
                </a:lnTo>
                <a:lnTo>
                  <a:pt x="735" y="175"/>
                </a:lnTo>
                <a:lnTo>
                  <a:pt x="737" y="188"/>
                </a:lnTo>
                <a:lnTo>
                  <a:pt x="737" y="201"/>
                </a:lnTo>
                <a:lnTo>
                  <a:pt x="738" y="215"/>
                </a:lnTo>
                <a:lnTo>
                  <a:pt x="738" y="229"/>
                </a:lnTo>
                <a:lnTo>
                  <a:pt x="737" y="244"/>
                </a:lnTo>
                <a:lnTo>
                  <a:pt x="737" y="259"/>
                </a:lnTo>
                <a:lnTo>
                  <a:pt x="737" y="274"/>
                </a:lnTo>
                <a:lnTo>
                  <a:pt x="736" y="290"/>
                </a:lnTo>
                <a:lnTo>
                  <a:pt x="736" y="306"/>
                </a:lnTo>
                <a:lnTo>
                  <a:pt x="736" y="323"/>
                </a:lnTo>
                <a:lnTo>
                  <a:pt x="736" y="341"/>
                </a:lnTo>
                <a:lnTo>
                  <a:pt x="736" y="360"/>
                </a:lnTo>
                <a:lnTo>
                  <a:pt x="738" y="379"/>
                </a:lnTo>
                <a:lnTo>
                  <a:pt x="739" y="400"/>
                </a:lnTo>
                <a:lnTo>
                  <a:pt x="741" y="420"/>
                </a:lnTo>
                <a:lnTo>
                  <a:pt x="745" y="442"/>
                </a:lnTo>
                <a:lnTo>
                  <a:pt x="748" y="463"/>
                </a:lnTo>
                <a:lnTo>
                  <a:pt x="752" y="485"/>
                </a:lnTo>
                <a:lnTo>
                  <a:pt x="756" y="508"/>
                </a:lnTo>
                <a:lnTo>
                  <a:pt x="761" y="531"/>
                </a:lnTo>
                <a:lnTo>
                  <a:pt x="765" y="555"/>
                </a:lnTo>
                <a:lnTo>
                  <a:pt x="770" y="580"/>
                </a:lnTo>
                <a:lnTo>
                  <a:pt x="775" y="605"/>
                </a:lnTo>
                <a:lnTo>
                  <a:pt x="779" y="630"/>
                </a:lnTo>
                <a:lnTo>
                  <a:pt x="783" y="656"/>
                </a:lnTo>
                <a:lnTo>
                  <a:pt x="787" y="683"/>
                </a:lnTo>
                <a:lnTo>
                  <a:pt x="791" y="710"/>
                </a:lnTo>
                <a:lnTo>
                  <a:pt x="793" y="738"/>
                </a:lnTo>
                <a:lnTo>
                  <a:pt x="796" y="767"/>
                </a:lnTo>
                <a:lnTo>
                  <a:pt x="797" y="795"/>
                </a:lnTo>
                <a:lnTo>
                  <a:pt x="799" y="821"/>
                </a:lnTo>
                <a:lnTo>
                  <a:pt x="800" y="844"/>
                </a:lnTo>
                <a:lnTo>
                  <a:pt x="801" y="866"/>
                </a:lnTo>
                <a:lnTo>
                  <a:pt x="802" y="886"/>
                </a:lnTo>
                <a:lnTo>
                  <a:pt x="802" y="905"/>
                </a:lnTo>
                <a:lnTo>
                  <a:pt x="802" y="921"/>
                </a:lnTo>
                <a:lnTo>
                  <a:pt x="802" y="936"/>
                </a:lnTo>
                <a:lnTo>
                  <a:pt x="802" y="950"/>
                </a:lnTo>
                <a:lnTo>
                  <a:pt x="801" y="962"/>
                </a:lnTo>
                <a:lnTo>
                  <a:pt x="801" y="973"/>
                </a:lnTo>
                <a:lnTo>
                  <a:pt x="800" y="982"/>
                </a:lnTo>
                <a:lnTo>
                  <a:pt x="799" y="991"/>
                </a:lnTo>
                <a:lnTo>
                  <a:pt x="798" y="998"/>
                </a:lnTo>
                <a:lnTo>
                  <a:pt x="797" y="1005"/>
                </a:lnTo>
                <a:lnTo>
                  <a:pt x="796" y="1010"/>
                </a:lnTo>
                <a:lnTo>
                  <a:pt x="793" y="1017"/>
                </a:lnTo>
                <a:lnTo>
                  <a:pt x="788" y="1027"/>
                </a:lnTo>
                <a:lnTo>
                  <a:pt x="783" y="1040"/>
                </a:lnTo>
                <a:lnTo>
                  <a:pt x="776" y="1056"/>
                </a:lnTo>
                <a:lnTo>
                  <a:pt x="768" y="1074"/>
                </a:lnTo>
                <a:lnTo>
                  <a:pt x="759" y="1094"/>
                </a:lnTo>
                <a:lnTo>
                  <a:pt x="750" y="1115"/>
                </a:lnTo>
                <a:lnTo>
                  <a:pt x="740" y="1137"/>
                </a:lnTo>
                <a:lnTo>
                  <a:pt x="721" y="1183"/>
                </a:lnTo>
                <a:lnTo>
                  <a:pt x="712" y="1205"/>
                </a:lnTo>
                <a:lnTo>
                  <a:pt x="703" y="1226"/>
                </a:lnTo>
                <a:lnTo>
                  <a:pt x="695" y="1247"/>
                </a:lnTo>
                <a:lnTo>
                  <a:pt x="689" y="1265"/>
                </a:lnTo>
                <a:lnTo>
                  <a:pt x="683" y="1281"/>
                </a:lnTo>
                <a:lnTo>
                  <a:pt x="679" y="1295"/>
                </a:lnTo>
                <a:lnTo>
                  <a:pt x="59" y="1295"/>
                </a:lnTo>
                <a:lnTo>
                  <a:pt x="66" y="1274"/>
                </a:lnTo>
                <a:lnTo>
                  <a:pt x="73" y="1254"/>
                </a:lnTo>
                <a:lnTo>
                  <a:pt x="80" y="1237"/>
                </a:lnTo>
                <a:lnTo>
                  <a:pt x="88" y="1222"/>
                </a:lnTo>
                <a:lnTo>
                  <a:pt x="95" y="1208"/>
                </a:lnTo>
                <a:lnTo>
                  <a:pt x="102" y="1196"/>
                </a:lnTo>
                <a:lnTo>
                  <a:pt x="109" y="1185"/>
                </a:lnTo>
                <a:lnTo>
                  <a:pt x="117" y="1176"/>
                </a:lnTo>
                <a:lnTo>
                  <a:pt x="124" y="1167"/>
                </a:lnTo>
                <a:lnTo>
                  <a:pt x="131" y="1160"/>
                </a:lnTo>
                <a:lnTo>
                  <a:pt x="138" y="1153"/>
                </a:lnTo>
                <a:lnTo>
                  <a:pt x="145" y="1146"/>
                </a:lnTo>
                <a:lnTo>
                  <a:pt x="152" y="1141"/>
                </a:lnTo>
                <a:lnTo>
                  <a:pt x="159" y="1135"/>
                </a:lnTo>
                <a:lnTo>
                  <a:pt x="165" y="1129"/>
                </a:lnTo>
                <a:lnTo>
                  <a:pt x="172" y="1123"/>
                </a:lnTo>
                <a:lnTo>
                  <a:pt x="154" y="1126"/>
                </a:lnTo>
                <a:lnTo>
                  <a:pt x="137" y="1126"/>
                </a:lnTo>
                <a:lnTo>
                  <a:pt x="121" y="1123"/>
                </a:lnTo>
                <a:lnTo>
                  <a:pt x="105" y="1119"/>
                </a:lnTo>
                <a:lnTo>
                  <a:pt x="90" y="1113"/>
                </a:lnTo>
                <a:lnTo>
                  <a:pt x="76" y="1105"/>
                </a:lnTo>
                <a:lnTo>
                  <a:pt x="63" y="1095"/>
                </a:lnTo>
                <a:lnTo>
                  <a:pt x="51" y="1085"/>
                </a:lnTo>
                <a:lnTo>
                  <a:pt x="41" y="1073"/>
                </a:lnTo>
                <a:lnTo>
                  <a:pt x="31" y="1061"/>
                </a:lnTo>
                <a:lnTo>
                  <a:pt x="22" y="1048"/>
                </a:lnTo>
                <a:lnTo>
                  <a:pt x="15" y="1035"/>
                </a:lnTo>
                <a:lnTo>
                  <a:pt x="9" y="1022"/>
                </a:lnTo>
                <a:lnTo>
                  <a:pt x="5" y="1010"/>
                </a:lnTo>
                <a:lnTo>
                  <a:pt x="2" y="998"/>
                </a:lnTo>
                <a:lnTo>
                  <a:pt x="0" y="986"/>
                </a:lnTo>
                <a:lnTo>
                  <a:pt x="0" y="976"/>
                </a:lnTo>
                <a:lnTo>
                  <a:pt x="0" y="967"/>
                </a:lnTo>
                <a:lnTo>
                  <a:pt x="0" y="960"/>
                </a:lnTo>
                <a:lnTo>
                  <a:pt x="1" y="954"/>
                </a:lnTo>
                <a:lnTo>
                  <a:pt x="2" y="950"/>
                </a:lnTo>
                <a:lnTo>
                  <a:pt x="3" y="946"/>
                </a:lnTo>
                <a:lnTo>
                  <a:pt x="5" y="943"/>
                </a:lnTo>
                <a:lnTo>
                  <a:pt x="7" y="940"/>
                </a:lnTo>
                <a:lnTo>
                  <a:pt x="8" y="938"/>
                </a:lnTo>
                <a:lnTo>
                  <a:pt x="10" y="935"/>
                </a:lnTo>
                <a:lnTo>
                  <a:pt x="11" y="932"/>
                </a:lnTo>
                <a:lnTo>
                  <a:pt x="13" y="929"/>
                </a:lnTo>
                <a:lnTo>
                  <a:pt x="15" y="924"/>
                </a:lnTo>
                <a:lnTo>
                  <a:pt x="16" y="919"/>
                </a:lnTo>
                <a:lnTo>
                  <a:pt x="17" y="912"/>
                </a:lnTo>
                <a:lnTo>
                  <a:pt x="18" y="904"/>
                </a:lnTo>
                <a:lnTo>
                  <a:pt x="18" y="896"/>
                </a:lnTo>
                <a:lnTo>
                  <a:pt x="18" y="887"/>
                </a:lnTo>
                <a:lnTo>
                  <a:pt x="18" y="877"/>
                </a:lnTo>
                <a:lnTo>
                  <a:pt x="19" y="868"/>
                </a:lnTo>
                <a:lnTo>
                  <a:pt x="20" y="858"/>
                </a:lnTo>
                <a:lnTo>
                  <a:pt x="21" y="849"/>
                </a:lnTo>
                <a:lnTo>
                  <a:pt x="22" y="839"/>
                </a:lnTo>
                <a:lnTo>
                  <a:pt x="24" y="830"/>
                </a:lnTo>
                <a:lnTo>
                  <a:pt x="25" y="820"/>
                </a:lnTo>
                <a:lnTo>
                  <a:pt x="27" y="812"/>
                </a:lnTo>
                <a:lnTo>
                  <a:pt x="30" y="803"/>
                </a:lnTo>
                <a:lnTo>
                  <a:pt x="32" y="795"/>
                </a:lnTo>
                <a:lnTo>
                  <a:pt x="35" y="788"/>
                </a:lnTo>
                <a:lnTo>
                  <a:pt x="38" y="781"/>
                </a:lnTo>
                <a:lnTo>
                  <a:pt x="41" y="775"/>
                </a:lnTo>
                <a:lnTo>
                  <a:pt x="45" y="770"/>
                </a:lnTo>
                <a:lnTo>
                  <a:pt x="48" y="744"/>
                </a:lnTo>
                <a:lnTo>
                  <a:pt x="53" y="719"/>
                </a:lnTo>
                <a:lnTo>
                  <a:pt x="58" y="695"/>
                </a:lnTo>
                <a:lnTo>
                  <a:pt x="65" y="672"/>
                </a:lnTo>
                <a:lnTo>
                  <a:pt x="72" y="650"/>
                </a:lnTo>
                <a:lnTo>
                  <a:pt x="80" y="628"/>
                </a:lnTo>
                <a:lnTo>
                  <a:pt x="89" y="608"/>
                </a:lnTo>
                <a:lnTo>
                  <a:pt x="98" y="587"/>
                </a:lnTo>
                <a:lnTo>
                  <a:pt x="108" y="567"/>
                </a:lnTo>
                <a:lnTo>
                  <a:pt x="117" y="548"/>
                </a:lnTo>
                <a:lnTo>
                  <a:pt x="127" y="528"/>
                </a:lnTo>
                <a:lnTo>
                  <a:pt x="137" y="509"/>
                </a:lnTo>
                <a:lnTo>
                  <a:pt x="146" y="489"/>
                </a:lnTo>
                <a:lnTo>
                  <a:pt x="155" y="469"/>
                </a:lnTo>
                <a:lnTo>
                  <a:pt x="164" y="448"/>
                </a:lnTo>
                <a:lnTo>
                  <a:pt x="172" y="428"/>
                </a:lnTo>
                <a:lnTo>
                  <a:pt x="180" y="405"/>
                </a:lnTo>
                <a:lnTo>
                  <a:pt x="190" y="383"/>
                </a:lnTo>
                <a:lnTo>
                  <a:pt x="199" y="361"/>
                </a:lnTo>
                <a:lnTo>
                  <a:pt x="209" y="338"/>
                </a:lnTo>
                <a:lnTo>
                  <a:pt x="219" y="317"/>
                </a:lnTo>
                <a:lnTo>
                  <a:pt x="230" y="295"/>
                </a:lnTo>
                <a:lnTo>
                  <a:pt x="241" y="274"/>
                </a:lnTo>
                <a:lnTo>
                  <a:pt x="252" y="255"/>
                </a:lnTo>
                <a:lnTo>
                  <a:pt x="264" y="236"/>
                </a:lnTo>
                <a:lnTo>
                  <a:pt x="276" y="219"/>
                </a:lnTo>
                <a:lnTo>
                  <a:pt x="289" y="204"/>
                </a:lnTo>
                <a:lnTo>
                  <a:pt x="301" y="190"/>
                </a:lnTo>
                <a:lnTo>
                  <a:pt x="314" y="178"/>
                </a:lnTo>
                <a:lnTo>
                  <a:pt x="327" y="168"/>
                </a:lnTo>
                <a:lnTo>
                  <a:pt x="340" y="161"/>
                </a:lnTo>
                <a:lnTo>
                  <a:pt x="354" y="157"/>
                </a:lnTo>
                <a:lnTo>
                  <a:pt x="360" y="156"/>
                </a:lnTo>
                <a:lnTo>
                  <a:pt x="365" y="155"/>
                </a:lnTo>
                <a:lnTo>
                  <a:pt x="371" y="154"/>
                </a:lnTo>
                <a:lnTo>
                  <a:pt x="375" y="154"/>
                </a:lnTo>
                <a:lnTo>
                  <a:pt x="380" y="154"/>
                </a:lnTo>
                <a:lnTo>
                  <a:pt x="384" y="154"/>
                </a:lnTo>
                <a:lnTo>
                  <a:pt x="388" y="155"/>
                </a:lnTo>
                <a:lnTo>
                  <a:pt x="392" y="155"/>
                </a:lnTo>
                <a:lnTo>
                  <a:pt x="395" y="155"/>
                </a:lnTo>
                <a:lnTo>
                  <a:pt x="399" y="155"/>
                </a:lnTo>
                <a:lnTo>
                  <a:pt x="402" y="156"/>
                </a:lnTo>
                <a:lnTo>
                  <a:pt x="406" y="156"/>
                </a:lnTo>
                <a:lnTo>
                  <a:pt x="410" y="155"/>
                </a:lnTo>
                <a:lnTo>
                  <a:pt x="414" y="155"/>
                </a:lnTo>
                <a:lnTo>
                  <a:pt x="418" y="154"/>
                </a:lnTo>
                <a:lnTo>
                  <a:pt x="422" y="153"/>
                </a:lnTo>
                <a:lnTo>
                  <a:pt x="427" y="152"/>
                </a:lnTo>
                <a:lnTo>
                  <a:pt x="434" y="150"/>
                </a:lnTo>
                <a:lnTo>
                  <a:pt x="443" y="147"/>
                </a:lnTo>
                <a:lnTo>
                  <a:pt x="452" y="145"/>
                </a:lnTo>
                <a:lnTo>
                  <a:pt x="463" y="142"/>
                </a:lnTo>
                <a:lnTo>
                  <a:pt x="474" y="139"/>
                </a:lnTo>
                <a:lnTo>
                  <a:pt x="486" y="136"/>
                </a:lnTo>
                <a:lnTo>
                  <a:pt x="499" y="133"/>
                </a:lnTo>
                <a:lnTo>
                  <a:pt x="512" y="130"/>
                </a:lnTo>
                <a:lnTo>
                  <a:pt x="525" y="126"/>
                </a:lnTo>
                <a:lnTo>
                  <a:pt x="538" y="123"/>
                </a:lnTo>
                <a:lnTo>
                  <a:pt x="551" y="120"/>
                </a:lnTo>
                <a:lnTo>
                  <a:pt x="564" y="118"/>
                </a:lnTo>
                <a:lnTo>
                  <a:pt x="576" y="116"/>
                </a:lnTo>
                <a:lnTo>
                  <a:pt x="587" y="114"/>
                </a:lnTo>
                <a:lnTo>
                  <a:pt x="597" y="112"/>
                </a:lnTo>
                <a:lnTo>
                  <a:pt x="600" y="105"/>
                </a:lnTo>
                <a:lnTo>
                  <a:pt x="604" y="99"/>
                </a:lnTo>
                <a:lnTo>
                  <a:pt x="609" y="92"/>
                </a:lnTo>
                <a:lnTo>
                  <a:pt x="613" y="86"/>
                </a:lnTo>
                <a:lnTo>
                  <a:pt x="618" y="80"/>
                </a:lnTo>
                <a:lnTo>
                  <a:pt x="624" y="75"/>
                </a:lnTo>
                <a:lnTo>
                  <a:pt x="629" y="70"/>
                </a:lnTo>
                <a:lnTo>
                  <a:pt x="634" y="65"/>
                </a:lnTo>
                <a:lnTo>
                  <a:pt x="639" y="60"/>
                </a:lnTo>
                <a:lnTo>
                  <a:pt x="645" y="55"/>
                </a:lnTo>
                <a:lnTo>
                  <a:pt x="650" y="50"/>
                </a:lnTo>
                <a:lnTo>
                  <a:pt x="654" y="46"/>
                </a:lnTo>
                <a:lnTo>
                  <a:pt x="659" y="42"/>
                </a:lnTo>
                <a:lnTo>
                  <a:pt x="662" y="38"/>
                </a:lnTo>
                <a:lnTo>
                  <a:pt x="666" y="34"/>
                </a:lnTo>
                <a:lnTo>
                  <a:pt x="669" y="30"/>
                </a:lnTo>
              </a:path>
            </a:pathLst>
          </a:custGeom>
          <a:solidFill>
            <a:srgbClr val="F2E5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4" name="Freeform 110">
            <a:extLst>
              <a:ext uri="{FF2B5EF4-FFF2-40B4-BE49-F238E27FC236}">
                <a16:creationId xmlns:a16="http://schemas.microsoft.com/office/drawing/2014/main" id="{231F0ACC-F1E8-D64A-AC60-C281415CA05B}"/>
              </a:ext>
            </a:extLst>
          </p:cNvPr>
          <p:cNvSpPr>
            <a:spLocks/>
          </p:cNvSpPr>
          <p:nvPr/>
        </p:nvSpPr>
        <p:spPr bwMode="auto">
          <a:xfrm>
            <a:off x="6850063" y="6294439"/>
            <a:ext cx="641350" cy="403225"/>
          </a:xfrm>
          <a:custGeom>
            <a:avLst/>
            <a:gdLst>
              <a:gd name="T0" fmla="*/ 384 w 404"/>
              <a:gd name="T1" fmla="*/ 16 h 254"/>
              <a:gd name="T2" fmla="*/ 392 w 404"/>
              <a:gd name="T3" fmla="*/ 45 h 254"/>
              <a:gd name="T4" fmla="*/ 400 w 404"/>
              <a:gd name="T5" fmla="*/ 70 h 254"/>
              <a:gd name="T6" fmla="*/ 403 w 404"/>
              <a:gd name="T7" fmla="*/ 93 h 254"/>
              <a:gd name="T8" fmla="*/ 399 w 404"/>
              <a:gd name="T9" fmla="*/ 114 h 254"/>
              <a:gd name="T10" fmla="*/ 383 w 404"/>
              <a:gd name="T11" fmla="*/ 137 h 254"/>
              <a:gd name="T12" fmla="*/ 354 w 404"/>
              <a:gd name="T13" fmla="*/ 160 h 254"/>
              <a:gd name="T14" fmla="*/ 305 w 404"/>
              <a:gd name="T15" fmla="*/ 186 h 254"/>
              <a:gd name="T16" fmla="*/ 240 w 404"/>
              <a:gd name="T17" fmla="*/ 215 h 254"/>
              <a:gd name="T18" fmla="*/ 183 w 404"/>
              <a:gd name="T19" fmla="*/ 235 h 254"/>
              <a:gd name="T20" fmla="*/ 136 w 404"/>
              <a:gd name="T21" fmla="*/ 248 h 254"/>
              <a:gd name="T22" fmla="*/ 100 w 404"/>
              <a:gd name="T23" fmla="*/ 253 h 254"/>
              <a:gd name="T24" fmla="*/ 73 w 404"/>
              <a:gd name="T25" fmla="*/ 251 h 254"/>
              <a:gd name="T26" fmla="*/ 56 w 404"/>
              <a:gd name="T27" fmla="*/ 243 h 254"/>
              <a:gd name="T28" fmla="*/ 48 w 404"/>
              <a:gd name="T29" fmla="*/ 230 h 254"/>
              <a:gd name="T30" fmla="*/ 50 w 404"/>
              <a:gd name="T31" fmla="*/ 211 h 254"/>
              <a:gd name="T32" fmla="*/ 57 w 404"/>
              <a:gd name="T33" fmla="*/ 190 h 254"/>
              <a:gd name="T34" fmla="*/ 54 w 404"/>
              <a:gd name="T35" fmla="*/ 172 h 254"/>
              <a:gd name="T36" fmla="*/ 42 w 404"/>
              <a:gd name="T37" fmla="*/ 159 h 254"/>
              <a:gd name="T38" fmla="*/ 26 w 404"/>
              <a:gd name="T39" fmla="*/ 149 h 254"/>
              <a:gd name="T40" fmla="*/ 10 w 404"/>
              <a:gd name="T41" fmla="*/ 144 h 254"/>
              <a:gd name="T42" fmla="*/ 1 w 404"/>
              <a:gd name="T43" fmla="*/ 140 h 254"/>
              <a:gd name="T44" fmla="*/ 2 w 404"/>
              <a:gd name="T45" fmla="*/ 138 h 254"/>
              <a:gd name="T46" fmla="*/ 21 w 404"/>
              <a:gd name="T47" fmla="*/ 137 h 254"/>
              <a:gd name="T48" fmla="*/ 50 w 404"/>
              <a:gd name="T49" fmla="*/ 136 h 254"/>
              <a:gd name="T50" fmla="*/ 89 w 404"/>
              <a:gd name="T51" fmla="*/ 124 h 254"/>
              <a:gd name="T52" fmla="*/ 141 w 404"/>
              <a:gd name="T53" fmla="*/ 105 h 254"/>
              <a:gd name="T54" fmla="*/ 200 w 404"/>
              <a:gd name="T55" fmla="*/ 81 h 254"/>
              <a:gd name="T56" fmla="*/ 259 w 404"/>
              <a:gd name="T57" fmla="*/ 56 h 254"/>
              <a:gd name="T58" fmla="*/ 312 w 404"/>
              <a:gd name="T59" fmla="*/ 31 h 254"/>
              <a:gd name="T60" fmla="*/ 355 w 404"/>
              <a:gd name="T61" fmla="*/ 13 h 254"/>
              <a:gd name="T62" fmla="*/ 378 w 404"/>
              <a:gd name="T63"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254">
                <a:moveTo>
                  <a:pt x="381" y="0"/>
                </a:moveTo>
                <a:lnTo>
                  <a:pt x="384" y="16"/>
                </a:lnTo>
                <a:lnTo>
                  <a:pt x="388" y="31"/>
                </a:lnTo>
                <a:lnTo>
                  <a:pt x="392" y="45"/>
                </a:lnTo>
                <a:lnTo>
                  <a:pt x="396" y="58"/>
                </a:lnTo>
                <a:lnTo>
                  <a:pt x="400" y="70"/>
                </a:lnTo>
                <a:lnTo>
                  <a:pt x="402" y="82"/>
                </a:lnTo>
                <a:lnTo>
                  <a:pt x="403" y="93"/>
                </a:lnTo>
                <a:lnTo>
                  <a:pt x="402" y="104"/>
                </a:lnTo>
                <a:lnTo>
                  <a:pt x="399" y="114"/>
                </a:lnTo>
                <a:lnTo>
                  <a:pt x="393" y="125"/>
                </a:lnTo>
                <a:lnTo>
                  <a:pt x="383" y="137"/>
                </a:lnTo>
                <a:lnTo>
                  <a:pt x="370" y="148"/>
                </a:lnTo>
                <a:lnTo>
                  <a:pt x="354" y="160"/>
                </a:lnTo>
                <a:lnTo>
                  <a:pt x="332" y="173"/>
                </a:lnTo>
                <a:lnTo>
                  <a:pt x="305" y="186"/>
                </a:lnTo>
                <a:lnTo>
                  <a:pt x="274" y="200"/>
                </a:lnTo>
                <a:lnTo>
                  <a:pt x="240" y="215"/>
                </a:lnTo>
                <a:lnTo>
                  <a:pt x="211" y="226"/>
                </a:lnTo>
                <a:lnTo>
                  <a:pt x="183" y="235"/>
                </a:lnTo>
                <a:lnTo>
                  <a:pt x="159" y="243"/>
                </a:lnTo>
                <a:lnTo>
                  <a:pt x="136" y="248"/>
                </a:lnTo>
                <a:lnTo>
                  <a:pt x="116" y="252"/>
                </a:lnTo>
                <a:lnTo>
                  <a:pt x="100" y="253"/>
                </a:lnTo>
                <a:lnTo>
                  <a:pt x="85" y="253"/>
                </a:lnTo>
                <a:lnTo>
                  <a:pt x="73" y="251"/>
                </a:lnTo>
                <a:lnTo>
                  <a:pt x="63" y="248"/>
                </a:lnTo>
                <a:lnTo>
                  <a:pt x="56" y="243"/>
                </a:lnTo>
                <a:lnTo>
                  <a:pt x="51" y="237"/>
                </a:lnTo>
                <a:lnTo>
                  <a:pt x="48" y="230"/>
                </a:lnTo>
                <a:lnTo>
                  <a:pt x="48" y="221"/>
                </a:lnTo>
                <a:lnTo>
                  <a:pt x="50" y="211"/>
                </a:lnTo>
                <a:lnTo>
                  <a:pt x="54" y="200"/>
                </a:lnTo>
                <a:lnTo>
                  <a:pt x="57" y="190"/>
                </a:lnTo>
                <a:lnTo>
                  <a:pt x="58" y="181"/>
                </a:lnTo>
                <a:lnTo>
                  <a:pt x="54" y="172"/>
                </a:lnTo>
                <a:lnTo>
                  <a:pt x="49" y="165"/>
                </a:lnTo>
                <a:lnTo>
                  <a:pt x="42" y="159"/>
                </a:lnTo>
                <a:lnTo>
                  <a:pt x="34" y="154"/>
                </a:lnTo>
                <a:lnTo>
                  <a:pt x="26" y="149"/>
                </a:lnTo>
                <a:lnTo>
                  <a:pt x="18" y="147"/>
                </a:lnTo>
                <a:lnTo>
                  <a:pt x="10" y="144"/>
                </a:lnTo>
                <a:lnTo>
                  <a:pt x="4" y="141"/>
                </a:lnTo>
                <a:lnTo>
                  <a:pt x="1" y="140"/>
                </a:lnTo>
                <a:lnTo>
                  <a:pt x="0" y="139"/>
                </a:lnTo>
                <a:lnTo>
                  <a:pt x="2" y="138"/>
                </a:lnTo>
                <a:lnTo>
                  <a:pt x="9" y="137"/>
                </a:lnTo>
                <a:lnTo>
                  <a:pt x="21" y="137"/>
                </a:lnTo>
                <a:lnTo>
                  <a:pt x="37" y="137"/>
                </a:lnTo>
                <a:lnTo>
                  <a:pt x="50" y="136"/>
                </a:lnTo>
                <a:lnTo>
                  <a:pt x="67" y="131"/>
                </a:lnTo>
                <a:lnTo>
                  <a:pt x="89" y="124"/>
                </a:lnTo>
                <a:lnTo>
                  <a:pt x="113" y="115"/>
                </a:lnTo>
                <a:lnTo>
                  <a:pt x="141" y="105"/>
                </a:lnTo>
                <a:lnTo>
                  <a:pt x="169" y="94"/>
                </a:lnTo>
                <a:lnTo>
                  <a:pt x="200" y="81"/>
                </a:lnTo>
                <a:lnTo>
                  <a:pt x="230" y="68"/>
                </a:lnTo>
                <a:lnTo>
                  <a:pt x="259" y="56"/>
                </a:lnTo>
                <a:lnTo>
                  <a:pt x="287" y="43"/>
                </a:lnTo>
                <a:lnTo>
                  <a:pt x="312" y="31"/>
                </a:lnTo>
                <a:lnTo>
                  <a:pt x="335" y="21"/>
                </a:lnTo>
                <a:lnTo>
                  <a:pt x="355" y="13"/>
                </a:lnTo>
                <a:lnTo>
                  <a:pt x="369" y="6"/>
                </a:lnTo>
                <a:lnTo>
                  <a:pt x="378" y="1"/>
                </a:lnTo>
                <a:lnTo>
                  <a:pt x="381" y="0"/>
                </a:lnTo>
              </a:path>
            </a:pathLst>
          </a:custGeom>
          <a:solidFill>
            <a:srgbClr val="CB98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5" name="Freeform 111">
            <a:extLst>
              <a:ext uri="{FF2B5EF4-FFF2-40B4-BE49-F238E27FC236}">
                <a16:creationId xmlns:a16="http://schemas.microsoft.com/office/drawing/2014/main" id="{75E691EE-0148-9D40-9343-D21AF90668FA}"/>
              </a:ext>
            </a:extLst>
          </p:cNvPr>
          <p:cNvSpPr>
            <a:spLocks/>
          </p:cNvSpPr>
          <p:nvPr/>
        </p:nvSpPr>
        <p:spPr bwMode="auto">
          <a:xfrm>
            <a:off x="7316788" y="5913439"/>
            <a:ext cx="176212" cy="534987"/>
          </a:xfrm>
          <a:custGeom>
            <a:avLst/>
            <a:gdLst>
              <a:gd name="T0" fmla="*/ 3 w 111"/>
              <a:gd name="T1" fmla="*/ 20 h 337"/>
              <a:gd name="T2" fmla="*/ 0 w 111"/>
              <a:gd name="T3" fmla="*/ 46 h 337"/>
              <a:gd name="T4" fmla="*/ 2 w 111"/>
              <a:gd name="T5" fmla="*/ 76 h 337"/>
              <a:gd name="T6" fmla="*/ 7 w 111"/>
              <a:gd name="T7" fmla="*/ 105 h 337"/>
              <a:gd name="T8" fmla="*/ 13 w 111"/>
              <a:gd name="T9" fmla="*/ 135 h 337"/>
              <a:gd name="T10" fmla="*/ 20 w 111"/>
              <a:gd name="T11" fmla="*/ 163 h 337"/>
              <a:gd name="T12" fmla="*/ 25 w 111"/>
              <a:gd name="T13" fmla="*/ 190 h 337"/>
              <a:gd name="T14" fmla="*/ 28 w 111"/>
              <a:gd name="T15" fmla="*/ 214 h 337"/>
              <a:gd name="T16" fmla="*/ 27 w 111"/>
              <a:gd name="T17" fmla="*/ 237 h 337"/>
              <a:gd name="T18" fmla="*/ 29 w 111"/>
              <a:gd name="T19" fmla="*/ 258 h 337"/>
              <a:gd name="T20" fmla="*/ 35 w 111"/>
              <a:gd name="T21" fmla="*/ 278 h 337"/>
              <a:gd name="T22" fmla="*/ 43 w 111"/>
              <a:gd name="T23" fmla="*/ 296 h 337"/>
              <a:gd name="T24" fmla="*/ 52 w 111"/>
              <a:gd name="T25" fmla="*/ 310 h 337"/>
              <a:gd name="T26" fmla="*/ 63 w 111"/>
              <a:gd name="T27" fmla="*/ 323 h 337"/>
              <a:gd name="T28" fmla="*/ 72 w 111"/>
              <a:gd name="T29" fmla="*/ 331 h 337"/>
              <a:gd name="T30" fmla="*/ 82 w 111"/>
              <a:gd name="T31" fmla="*/ 336 h 337"/>
              <a:gd name="T32" fmla="*/ 89 w 111"/>
              <a:gd name="T33" fmla="*/ 335 h 337"/>
              <a:gd name="T34" fmla="*/ 95 w 111"/>
              <a:gd name="T35" fmla="*/ 329 h 337"/>
              <a:gd name="T36" fmla="*/ 101 w 111"/>
              <a:gd name="T37" fmla="*/ 317 h 337"/>
              <a:gd name="T38" fmla="*/ 105 w 111"/>
              <a:gd name="T39" fmla="*/ 303 h 337"/>
              <a:gd name="T40" fmla="*/ 108 w 111"/>
              <a:gd name="T41" fmla="*/ 286 h 337"/>
              <a:gd name="T42" fmla="*/ 110 w 111"/>
              <a:gd name="T43" fmla="*/ 268 h 337"/>
              <a:gd name="T44" fmla="*/ 109 w 111"/>
              <a:gd name="T45" fmla="*/ 252 h 337"/>
              <a:gd name="T46" fmla="*/ 107 w 111"/>
              <a:gd name="T47" fmla="*/ 238 h 337"/>
              <a:gd name="T48" fmla="*/ 103 w 111"/>
              <a:gd name="T49" fmla="*/ 226 h 337"/>
              <a:gd name="T50" fmla="*/ 101 w 111"/>
              <a:gd name="T51" fmla="*/ 209 h 337"/>
              <a:gd name="T52" fmla="*/ 100 w 111"/>
              <a:gd name="T53" fmla="*/ 189 h 337"/>
              <a:gd name="T54" fmla="*/ 99 w 111"/>
              <a:gd name="T55" fmla="*/ 166 h 337"/>
              <a:gd name="T56" fmla="*/ 97 w 111"/>
              <a:gd name="T57" fmla="*/ 141 h 337"/>
              <a:gd name="T58" fmla="*/ 93 w 111"/>
              <a:gd name="T59" fmla="*/ 118 h 337"/>
              <a:gd name="T60" fmla="*/ 88 w 111"/>
              <a:gd name="T61" fmla="*/ 94 h 337"/>
              <a:gd name="T62" fmla="*/ 81 w 111"/>
              <a:gd name="T63" fmla="*/ 73 h 337"/>
              <a:gd name="T64" fmla="*/ 69 w 111"/>
              <a:gd name="T65" fmla="*/ 55 h 337"/>
              <a:gd name="T66" fmla="*/ 59 w 111"/>
              <a:gd name="T67" fmla="*/ 39 h 337"/>
              <a:gd name="T68" fmla="*/ 48 w 111"/>
              <a:gd name="T69" fmla="*/ 26 h 337"/>
              <a:gd name="T70" fmla="*/ 40 w 111"/>
              <a:gd name="T71" fmla="*/ 14 h 337"/>
              <a:gd name="T72" fmla="*/ 31 w 111"/>
              <a:gd name="T73" fmla="*/ 6 h 337"/>
              <a:gd name="T74" fmla="*/ 24 w 111"/>
              <a:gd name="T75" fmla="*/ 1 h 337"/>
              <a:gd name="T76" fmla="*/ 17 w 111"/>
              <a:gd name="T77" fmla="*/ 0 h 337"/>
              <a:gd name="T78" fmla="*/ 10 w 111"/>
              <a:gd name="T79"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 h="337">
                <a:moveTo>
                  <a:pt x="8" y="6"/>
                </a:moveTo>
                <a:lnTo>
                  <a:pt x="3" y="20"/>
                </a:lnTo>
                <a:lnTo>
                  <a:pt x="1" y="32"/>
                </a:lnTo>
                <a:lnTo>
                  <a:pt x="0" y="46"/>
                </a:lnTo>
                <a:lnTo>
                  <a:pt x="0" y="61"/>
                </a:lnTo>
                <a:lnTo>
                  <a:pt x="2" y="76"/>
                </a:lnTo>
                <a:lnTo>
                  <a:pt x="4" y="90"/>
                </a:lnTo>
                <a:lnTo>
                  <a:pt x="7" y="105"/>
                </a:lnTo>
                <a:lnTo>
                  <a:pt x="9" y="120"/>
                </a:lnTo>
                <a:lnTo>
                  <a:pt x="13" y="135"/>
                </a:lnTo>
                <a:lnTo>
                  <a:pt x="16" y="148"/>
                </a:lnTo>
                <a:lnTo>
                  <a:pt x="20" y="163"/>
                </a:lnTo>
                <a:lnTo>
                  <a:pt x="23" y="176"/>
                </a:lnTo>
                <a:lnTo>
                  <a:pt x="25" y="190"/>
                </a:lnTo>
                <a:lnTo>
                  <a:pt x="27" y="202"/>
                </a:lnTo>
                <a:lnTo>
                  <a:pt x="28" y="214"/>
                </a:lnTo>
                <a:lnTo>
                  <a:pt x="27" y="225"/>
                </a:lnTo>
                <a:lnTo>
                  <a:pt x="27" y="237"/>
                </a:lnTo>
                <a:lnTo>
                  <a:pt x="28" y="248"/>
                </a:lnTo>
                <a:lnTo>
                  <a:pt x="29" y="258"/>
                </a:lnTo>
                <a:lnTo>
                  <a:pt x="31" y="268"/>
                </a:lnTo>
                <a:lnTo>
                  <a:pt x="35" y="278"/>
                </a:lnTo>
                <a:lnTo>
                  <a:pt x="39" y="287"/>
                </a:lnTo>
                <a:lnTo>
                  <a:pt x="43" y="296"/>
                </a:lnTo>
                <a:lnTo>
                  <a:pt x="47" y="304"/>
                </a:lnTo>
                <a:lnTo>
                  <a:pt x="52" y="310"/>
                </a:lnTo>
                <a:lnTo>
                  <a:pt x="57" y="317"/>
                </a:lnTo>
                <a:lnTo>
                  <a:pt x="63" y="323"/>
                </a:lnTo>
                <a:lnTo>
                  <a:pt x="67" y="327"/>
                </a:lnTo>
                <a:lnTo>
                  <a:pt x="72" y="331"/>
                </a:lnTo>
                <a:lnTo>
                  <a:pt x="77" y="334"/>
                </a:lnTo>
                <a:lnTo>
                  <a:pt x="82" y="336"/>
                </a:lnTo>
                <a:lnTo>
                  <a:pt x="85" y="336"/>
                </a:lnTo>
                <a:lnTo>
                  <a:pt x="89" y="335"/>
                </a:lnTo>
                <a:lnTo>
                  <a:pt x="92" y="333"/>
                </a:lnTo>
                <a:lnTo>
                  <a:pt x="95" y="329"/>
                </a:lnTo>
                <a:lnTo>
                  <a:pt x="99" y="324"/>
                </a:lnTo>
                <a:lnTo>
                  <a:pt x="101" y="317"/>
                </a:lnTo>
                <a:lnTo>
                  <a:pt x="103" y="310"/>
                </a:lnTo>
                <a:lnTo>
                  <a:pt x="105" y="303"/>
                </a:lnTo>
                <a:lnTo>
                  <a:pt x="107" y="295"/>
                </a:lnTo>
                <a:lnTo>
                  <a:pt x="108" y="286"/>
                </a:lnTo>
                <a:lnTo>
                  <a:pt x="109" y="277"/>
                </a:lnTo>
                <a:lnTo>
                  <a:pt x="110" y="268"/>
                </a:lnTo>
                <a:lnTo>
                  <a:pt x="110" y="259"/>
                </a:lnTo>
                <a:lnTo>
                  <a:pt x="109" y="252"/>
                </a:lnTo>
                <a:lnTo>
                  <a:pt x="108" y="245"/>
                </a:lnTo>
                <a:lnTo>
                  <a:pt x="107" y="238"/>
                </a:lnTo>
                <a:lnTo>
                  <a:pt x="104" y="232"/>
                </a:lnTo>
                <a:lnTo>
                  <a:pt x="103" y="226"/>
                </a:lnTo>
                <a:lnTo>
                  <a:pt x="101" y="218"/>
                </a:lnTo>
                <a:lnTo>
                  <a:pt x="101" y="209"/>
                </a:lnTo>
                <a:lnTo>
                  <a:pt x="101" y="199"/>
                </a:lnTo>
                <a:lnTo>
                  <a:pt x="100" y="189"/>
                </a:lnTo>
                <a:lnTo>
                  <a:pt x="99" y="178"/>
                </a:lnTo>
                <a:lnTo>
                  <a:pt x="99" y="166"/>
                </a:lnTo>
                <a:lnTo>
                  <a:pt x="98" y="154"/>
                </a:lnTo>
                <a:lnTo>
                  <a:pt x="97" y="141"/>
                </a:lnTo>
                <a:lnTo>
                  <a:pt x="95" y="130"/>
                </a:lnTo>
                <a:lnTo>
                  <a:pt x="93" y="118"/>
                </a:lnTo>
                <a:lnTo>
                  <a:pt x="91" y="105"/>
                </a:lnTo>
                <a:lnTo>
                  <a:pt x="88" y="94"/>
                </a:lnTo>
                <a:lnTo>
                  <a:pt x="84" y="84"/>
                </a:lnTo>
                <a:lnTo>
                  <a:pt x="81" y="73"/>
                </a:lnTo>
                <a:lnTo>
                  <a:pt x="76" y="64"/>
                </a:lnTo>
                <a:lnTo>
                  <a:pt x="69" y="55"/>
                </a:lnTo>
                <a:lnTo>
                  <a:pt x="64" y="47"/>
                </a:lnTo>
                <a:lnTo>
                  <a:pt x="59" y="39"/>
                </a:lnTo>
                <a:lnTo>
                  <a:pt x="53" y="31"/>
                </a:lnTo>
                <a:lnTo>
                  <a:pt x="48" y="26"/>
                </a:lnTo>
                <a:lnTo>
                  <a:pt x="44" y="20"/>
                </a:lnTo>
                <a:lnTo>
                  <a:pt x="40" y="14"/>
                </a:lnTo>
                <a:lnTo>
                  <a:pt x="35" y="10"/>
                </a:lnTo>
                <a:lnTo>
                  <a:pt x="31" y="6"/>
                </a:lnTo>
                <a:lnTo>
                  <a:pt x="28" y="3"/>
                </a:lnTo>
                <a:lnTo>
                  <a:pt x="24" y="1"/>
                </a:lnTo>
                <a:lnTo>
                  <a:pt x="20" y="0"/>
                </a:lnTo>
                <a:lnTo>
                  <a:pt x="17" y="0"/>
                </a:lnTo>
                <a:lnTo>
                  <a:pt x="13" y="1"/>
                </a:lnTo>
                <a:lnTo>
                  <a:pt x="10" y="3"/>
                </a:lnTo>
                <a:lnTo>
                  <a:pt x="8" y="6"/>
                </a:lnTo>
              </a:path>
            </a:pathLst>
          </a:custGeom>
          <a:solidFill>
            <a:srgbClr val="1E1E1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6" name="Freeform 112">
            <a:extLst>
              <a:ext uri="{FF2B5EF4-FFF2-40B4-BE49-F238E27FC236}">
                <a16:creationId xmlns:a16="http://schemas.microsoft.com/office/drawing/2014/main" id="{70140EA9-81CA-7A48-81D2-E3AAED503449}"/>
              </a:ext>
            </a:extLst>
          </p:cNvPr>
          <p:cNvSpPr>
            <a:spLocks/>
          </p:cNvSpPr>
          <p:nvPr/>
        </p:nvSpPr>
        <p:spPr bwMode="auto">
          <a:xfrm>
            <a:off x="6615113" y="6184901"/>
            <a:ext cx="836612" cy="371475"/>
          </a:xfrm>
          <a:custGeom>
            <a:avLst/>
            <a:gdLst>
              <a:gd name="T0" fmla="*/ 5 w 527"/>
              <a:gd name="T1" fmla="*/ 120 h 234"/>
              <a:gd name="T2" fmla="*/ 22 w 527"/>
              <a:gd name="T3" fmla="*/ 157 h 234"/>
              <a:gd name="T4" fmla="*/ 50 w 527"/>
              <a:gd name="T5" fmla="*/ 193 h 234"/>
              <a:gd name="T6" fmla="*/ 89 w 527"/>
              <a:gd name="T7" fmla="*/ 220 h 234"/>
              <a:gd name="T8" fmla="*/ 135 w 527"/>
              <a:gd name="T9" fmla="*/ 233 h 234"/>
              <a:gd name="T10" fmla="*/ 184 w 527"/>
              <a:gd name="T11" fmla="*/ 229 h 234"/>
              <a:gd name="T12" fmla="*/ 226 w 527"/>
              <a:gd name="T13" fmla="*/ 221 h 234"/>
              <a:gd name="T14" fmla="*/ 286 w 527"/>
              <a:gd name="T15" fmla="*/ 212 h 234"/>
              <a:gd name="T16" fmla="*/ 330 w 527"/>
              <a:gd name="T17" fmla="*/ 206 h 234"/>
              <a:gd name="T18" fmla="*/ 372 w 527"/>
              <a:gd name="T19" fmla="*/ 202 h 234"/>
              <a:gd name="T20" fmla="*/ 409 w 527"/>
              <a:gd name="T21" fmla="*/ 200 h 234"/>
              <a:gd name="T22" fmla="*/ 442 w 527"/>
              <a:gd name="T23" fmla="*/ 197 h 234"/>
              <a:gd name="T24" fmla="*/ 471 w 527"/>
              <a:gd name="T25" fmla="*/ 191 h 234"/>
              <a:gd name="T26" fmla="*/ 494 w 527"/>
              <a:gd name="T27" fmla="*/ 183 h 234"/>
              <a:gd name="T28" fmla="*/ 513 w 527"/>
              <a:gd name="T29" fmla="*/ 175 h 234"/>
              <a:gd name="T30" fmla="*/ 526 w 527"/>
              <a:gd name="T31" fmla="*/ 167 h 234"/>
              <a:gd name="T32" fmla="*/ 515 w 527"/>
              <a:gd name="T33" fmla="*/ 163 h 234"/>
              <a:gd name="T34" fmla="*/ 502 w 527"/>
              <a:gd name="T35" fmla="*/ 152 h 234"/>
              <a:gd name="T36" fmla="*/ 489 w 527"/>
              <a:gd name="T37" fmla="*/ 136 h 234"/>
              <a:gd name="T38" fmla="*/ 480 w 527"/>
              <a:gd name="T39" fmla="*/ 119 h 234"/>
              <a:gd name="T40" fmla="*/ 473 w 527"/>
              <a:gd name="T41" fmla="*/ 102 h 234"/>
              <a:gd name="T42" fmla="*/ 471 w 527"/>
              <a:gd name="T43" fmla="*/ 86 h 234"/>
              <a:gd name="T44" fmla="*/ 469 w 527"/>
              <a:gd name="T45" fmla="*/ 67 h 234"/>
              <a:gd name="T46" fmla="*/ 468 w 527"/>
              <a:gd name="T47" fmla="*/ 40 h 234"/>
              <a:gd name="T48" fmla="*/ 466 w 527"/>
              <a:gd name="T49" fmla="*/ 21 h 234"/>
              <a:gd name="T50" fmla="*/ 463 w 527"/>
              <a:gd name="T51" fmla="*/ 5 h 234"/>
              <a:gd name="T52" fmla="*/ 461 w 527"/>
              <a:gd name="T53" fmla="*/ 13 h 234"/>
              <a:gd name="T54" fmla="*/ 457 w 527"/>
              <a:gd name="T55" fmla="*/ 29 h 234"/>
              <a:gd name="T56" fmla="*/ 450 w 527"/>
              <a:gd name="T57" fmla="*/ 44 h 234"/>
              <a:gd name="T58" fmla="*/ 439 w 527"/>
              <a:gd name="T59" fmla="*/ 55 h 234"/>
              <a:gd name="T60" fmla="*/ 423 w 527"/>
              <a:gd name="T61" fmla="*/ 62 h 234"/>
              <a:gd name="T62" fmla="*/ 404 w 527"/>
              <a:gd name="T63" fmla="*/ 69 h 234"/>
              <a:gd name="T64" fmla="*/ 386 w 527"/>
              <a:gd name="T65" fmla="*/ 80 h 234"/>
              <a:gd name="T66" fmla="*/ 366 w 527"/>
              <a:gd name="T67" fmla="*/ 95 h 234"/>
              <a:gd name="T68" fmla="*/ 342 w 527"/>
              <a:gd name="T69" fmla="*/ 107 h 234"/>
              <a:gd name="T70" fmla="*/ 311 w 527"/>
              <a:gd name="T71" fmla="*/ 115 h 234"/>
              <a:gd name="T72" fmla="*/ 272 w 527"/>
              <a:gd name="T73" fmla="*/ 114 h 234"/>
              <a:gd name="T74" fmla="*/ 231 w 527"/>
              <a:gd name="T75" fmla="*/ 110 h 234"/>
              <a:gd name="T76" fmla="*/ 207 w 527"/>
              <a:gd name="T77" fmla="*/ 112 h 234"/>
              <a:gd name="T78" fmla="*/ 200 w 527"/>
              <a:gd name="T79" fmla="*/ 117 h 234"/>
              <a:gd name="T80" fmla="*/ 215 w 527"/>
              <a:gd name="T81" fmla="*/ 124 h 234"/>
              <a:gd name="T82" fmla="*/ 255 w 527"/>
              <a:gd name="T83" fmla="*/ 131 h 234"/>
              <a:gd name="T84" fmla="*/ 309 w 527"/>
              <a:gd name="T85" fmla="*/ 139 h 234"/>
              <a:gd name="T86" fmla="*/ 330 w 527"/>
              <a:gd name="T87" fmla="*/ 145 h 234"/>
              <a:gd name="T88" fmla="*/ 320 w 527"/>
              <a:gd name="T89" fmla="*/ 150 h 234"/>
              <a:gd name="T90" fmla="*/ 292 w 527"/>
              <a:gd name="T91" fmla="*/ 152 h 234"/>
              <a:gd name="T92" fmla="*/ 251 w 527"/>
              <a:gd name="T93" fmla="*/ 154 h 234"/>
              <a:gd name="T94" fmla="*/ 212 w 527"/>
              <a:gd name="T95" fmla="*/ 155 h 234"/>
              <a:gd name="T96" fmla="*/ 181 w 527"/>
              <a:gd name="T97" fmla="*/ 164 h 234"/>
              <a:gd name="T98" fmla="*/ 155 w 527"/>
              <a:gd name="T99" fmla="*/ 177 h 234"/>
              <a:gd name="T100" fmla="*/ 133 w 527"/>
              <a:gd name="T101" fmla="*/ 190 h 234"/>
              <a:gd name="T102" fmla="*/ 114 w 527"/>
              <a:gd name="T103" fmla="*/ 196 h 234"/>
              <a:gd name="T104" fmla="*/ 92 w 527"/>
              <a:gd name="T105" fmla="*/ 190 h 234"/>
              <a:gd name="T106" fmla="*/ 69 w 527"/>
              <a:gd name="T107" fmla="*/ 178 h 234"/>
              <a:gd name="T108" fmla="*/ 48 w 527"/>
              <a:gd name="T109" fmla="*/ 166 h 234"/>
              <a:gd name="T110" fmla="*/ 31 w 527"/>
              <a:gd name="T111" fmla="*/ 151 h 234"/>
              <a:gd name="T112" fmla="*/ 15 w 527"/>
              <a:gd name="T113" fmla="*/ 133 h 234"/>
              <a:gd name="T114" fmla="*/ 3 w 527"/>
              <a:gd name="T115" fmla="*/ 10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7" h="234">
                <a:moveTo>
                  <a:pt x="0" y="97"/>
                </a:moveTo>
                <a:lnTo>
                  <a:pt x="2" y="108"/>
                </a:lnTo>
                <a:lnTo>
                  <a:pt x="5" y="120"/>
                </a:lnTo>
                <a:lnTo>
                  <a:pt x="9" y="132"/>
                </a:lnTo>
                <a:lnTo>
                  <a:pt x="15" y="144"/>
                </a:lnTo>
                <a:lnTo>
                  <a:pt x="22" y="157"/>
                </a:lnTo>
                <a:lnTo>
                  <a:pt x="31" y="170"/>
                </a:lnTo>
                <a:lnTo>
                  <a:pt x="41" y="181"/>
                </a:lnTo>
                <a:lnTo>
                  <a:pt x="50" y="193"/>
                </a:lnTo>
                <a:lnTo>
                  <a:pt x="62" y="203"/>
                </a:lnTo>
                <a:lnTo>
                  <a:pt x="75" y="213"/>
                </a:lnTo>
                <a:lnTo>
                  <a:pt x="89" y="220"/>
                </a:lnTo>
                <a:lnTo>
                  <a:pt x="104" y="226"/>
                </a:lnTo>
                <a:lnTo>
                  <a:pt x="120" y="230"/>
                </a:lnTo>
                <a:lnTo>
                  <a:pt x="135" y="233"/>
                </a:lnTo>
                <a:lnTo>
                  <a:pt x="152" y="233"/>
                </a:lnTo>
                <a:lnTo>
                  <a:pt x="170" y="230"/>
                </a:lnTo>
                <a:lnTo>
                  <a:pt x="184" y="229"/>
                </a:lnTo>
                <a:lnTo>
                  <a:pt x="198" y="226"/>
                </a:lnTo>
                <a:lnTo>
                  <a:pt x="212" y="224"/>
                </a:lnTo>
                <a:lnTo>
                  <a:pt x="226" y="221"/>
                </a:lnTo>
                <a:lnTo>
                  <a:pt x="241" y="219"/>
                </a:lnTo>
                <a:lnTo>
                  <a:pt x="271" y="214"/>
                </a:lnTo>
                <a:lnTo>
                  <a:pt x="286" y="212"/>
                </a:lnTo>
                <a:lnTo>
                  <a:pt x="301" y="210"/>
                </a:lnTo>
                <a:lnTo>
                  <a:pt x="315" y="208"/>
                </a:lnTo>
                <a:lnTo>
                  <a:pt x="330" y="206"/>
                </a:lnTo>
                <a:lnTo>
                  <a:pt x="344" y="204"/>
                </a:lnTo>
                <a:lnTo>
                  <a:pt x="358" y="203"/>
                </a:lnTo>
                <a:lnTo>
                  <a:pt x="372" y="202"/>
                </a:lnTo>
                <a:lnTo>
                  <a:pt x="385" y="201"/>
                </a:lnTo>
                <a:lnTo>
                  <a:pt x="397" y="201"/>
                </a:lnTo>
                <a:lnTo>
                  <a:pt x="409" y="200"/>
                </a:lnTo>
                <a:lnTo>
                  <a:pt x="420" y="200"/>
                </a:lnTo>
                <a:lnTo>
                  <a:pt x="431" y="199"/>
                </a:lnTo>
                <a:lnTo>
                  <a:pt x="442" y="197"/>
                </a:lnTo>
                <a:lnTo>
                  <a:pt x="452" y="196"/>
                </a:lnTo>
                <a:lnTo>
                  <a:pt x="462" y="193"/>
                </a:lnTo>
                <a:lnTo>
                  <a:pt x="471" y="191"/>
                </a:lnTo>
                <a:lnTo>
                  <a:pt x="480" y="189"/>
                </a:lnTo>
                <a:lnTo>
                  <a:pt x="487" y="186"/>
                </a:lnTo>
                <a:lnTo>
                  <a:pt x="494" y="183"/>
                </a:lnTo>
                <a:lnTo>
                  <a:pt x="501" y="180"/>
                </a:lnTo>
                <a:lnTo>
                  <a:pt x="507" y="178"/>
                </a:lnTo>
                <a:lnTo>
                  <a:pt x="513" y="175"/>
                </a:lnTo>
                <a:lnTo>
                  <a:pt x="518" y="173"/>
                </a:lnTo>
                <a:lnTo>
                  <a:pt x="522" y="170"/>
                </a:lnTo>
                <a:lnTo>
                  <a:pt x="526" y="167"/>
                </a:lnTo>
                <a:lnTo>
                  <a:pt x="522" y="167"/>
                </a:lnTo>
                <a:lnTo>
                  <a:pt x="519" y="165"/>
                </a:lnTo>
                <a:lnTo>
                  <a:pt x="515" y="163"/>
                </a:lnTo>
                <a:lnTo>
                  <a:pt x="510" y="160"/>
                </a:lnTo>
                <a:lnTo>
                  <a:pt x="506" y="156"/>
                </a:lnTo>
                <a:lnTo>
                  <a:pt x="502" y="152"/>
                </a:lnTo>
                <a:lnTo>
                  <a:pt x="497" y="147"/>
                </a:lnTo>
                <a:lnTo>
                  <a:pt x="493" y="142"/>
                </a:lnTo>
                <a:lnTo>
                  <a:pt x="489" y="136"/>
                </a:lnTo>
                <a:lnTo>
                  <a:pt x="485" y="131"/>
                </a:lnTo>
                <a:lnTo>
                  <a:pt x="482" y="125"/>
                </a:lnTo>
                <a:lnTo>
                  <a:pt x="480" y="119"/>
                </a:lnTo>
                <a:lnTo>
                  <a:pt x="477" y="113"/>
                </a:lnTo>
                <a:lnTo>
                  <a:pt x="475" y="107"/>
                </a:lnTo>
                <a:lnTo>
                  <a:pt x="473" y="102"/>
                </a:lnTo>
                <a:lnTo>
                  <a:pt x="472" y="97"/>
                </a:lnTo>
                <a:lnTo>
                  <a:pt x="471" y="92"/>
                </a:lnTo>
                <a:lnTo>
                  <a:pt x="471" y="86"/>
                </a:lnTo>
                <a:lnTo>
                  <a:pt x="470" y="80"/>
                </a:lnTo>
                <a:lnTo>
                  <a:pt x="470" y="74"/>
                </a:lnTo>
                <a:lnTo>
                  <a:pt x="469" y="67"/>
                </a:lnTo>
                <a:lnTo>
                  <a:pt x="469" y="60"/>
                </a:lnTo>
                <a:lnTo>
                  <a:pt x="469" y="54"/>
                </a:lnTo>
                <a:lnTo>
                  <a:pt x="468" y="40"/>
                </a:lnTo>
                <a:lnTo>
                  <a:pt x="467" y="34"/>
                </a:lnTo>
                <a:lnTo>
                  <a:pt x="466" y="27"/>
                </a:lnTo>
                <a:lnTo>
                  <a:pt x="466" y="21"/>
                </a:lnTo>
                <a:lnTo>
                  <a:pt x="465" y="16"/>
                </a:lnTo>
                <a:lnTo>
                  <a:pt x="464" y="10"/>
                </a:lnTo>
                <a:lnTo>
                  <a:pt x="463" y="5"/>
                </a:lnTo>
                <a:lnTo>
                  <a:pt x="462" y="0"/>
                </a:lnTo>
                <a:lnTo>
                  <a:pt x="462" y="7"/>
                </a:lnTo>
                <a:lnTo>
                  <a:pt x="461" y="13"/>
                </a:lnTo>
                <a:lnTo>
                  <a:pt x="460" y="19"/>
                </a:lnTo>
                <a:lnTo>
                  <a:pt x="459" y="24"/>
                </a:lnTo>
                <a:lnTo>
                  <a:pt x="457" y="29"/>
                </a:lnTo>
                <a:lnTo>
                  <a:pt x="455" y="35"/>
                </a:lnTo>
                <a:lnTo>
                  <a:pt x="453" y="39"/>
                </a:lnTo>
                <a:lnTo>
                  <a:pt x="450" y="44"/>
                </a:lnTo>
                <a:lnTo>
                  <a:pt x="447" y="48"/>
                </a:lnTo>
                <a:lnTo>
                  <a:pt x="443" y="51"/>
                </a:lnTo>
                <a:lnTo>
                  <a:pt x="439" y="55"/>
                </a:lnTo>
                <a:lnTo>
                  <a:pt x="434" y="58"/>
                </a:lnTo>
                <a:lnTo>
                  <a:pt x="429" y="60"/>
                </a:lnTo>
                <a:lnTo>
                  <a:pt x="423" y="62"/>
                </a:lnTo>
                <a:lnTo>
                  <a:pt x="417" y="65"/>
                </a:lnTo>
                <a:lnTo>
                  <a:pt x="410" y="67"/>
                </a:lnTo>
                <a:lnTo>
                  <a:pt x="404" y="69"/>
                </a:lnTo>
                <a:lnTo>
                  <a:pt x="398" y="72"/>
                </a:lnTo>
                <a:lnTo>
                  <a:pt x="393" y="76"/>
                </a:lnTo>
                <a:lnTo>
                  <a:pt x="386" y="80"/>
                </a:lnTo>
                <a:lnTo>
                  <a:pt x="380" y="85"/>
                </a:lnTo>
                <a:lnTo>
                  <a:pt x="373" y="90"/>
                </a:lnTo>
                <a:lnTo>
                  <a:pt x="366" y="95"/>
                </a:lnTo>
                <a:lnTo>
                  <a:pt x="359" y="99"/>
                </a:lnTo>
                <a:lnTo>
                  <a:pt x="351" y="103"/>
                </a:lnTo>
                <a:lnTo>
                  <a:pt x="342" y="107"/>
                </a:lnTo>
                <a:lnTo>
                  <a:pt x="333" y="111"/>
                </a:lnTo>
                <a:lnTo>
                  <a:pt x="323" y="113"/>
                </a:lnTo>
                <a:lnTo>
                  <a:pt x="311" y="115"/>
                </a:lnTo>
                <a:lnTo>
                  <a:pt x="300" y="116"/>
                </a:lnTo>
                <a:lnTo>
                  <a:pt x="286" y="115"/>
                </a:lnTo>
                <a:lnTo>
                  <a:pt x="272" y="114"/>
                </a:lnTo>
                <a:lnTo>
                  <a:pt x="257" y="112"/>
                </a:lnTo>
                <a:lnTo>
                  <a:pt x="243" y="111"/>
                </a:lnTo>
                <a:lnTo>
                  <a:pt x="231" y="110"/>
                </a:lnTo>
                <a:lnTo>
                  <a:pt x="221" y="111"/>
                </a:lnTo>
                <a:lnTo>
                  <a:pt x="214" y="111"/>
                </a:lnTo>
                <a:lnTo>
                  <a:pt x="207" y="112"/>
                </a:lnTo>
                <a:lnTo>
                  <a:pt x="202" y="113"/>
                </a:lnTo>
                <a:lnTo>
                  <a:pt x="200" y="115"/>
                </a:lnTo>
                <a:lnTo>
                  <a:pt x="200" y="117"/>
                </a:lnTo>
                <a:lnTo>
                  <a:pt x="202" y="119"/>
                </a:lnTo>
                <a:lnTo>
                  <a:pt x="207" y="121"/>
                </a:lnTo>
                <a:lnTo>
                  <a:pt x="215" y="124"/>
                </a:lnTo>
                <a:lnTo>
                  <a:pt x="224" y="126"/>
                </a:lnTo>
                <a:lnTo>
                  <a:pt x="238" y="129"/>
                </a:lnTo>
                <a:lnTo>
                  <a:pt x="255" y="131"/>
                </a:lnTo>
                <a:lnTo>
                  <a:pt x="275" y="134"/>
                </a:lnTo>
                <a:lnTo>
                  <a:pt x="295" y="136"/>
                </a:lnTo>
                <a:lnTo>
                  <a:pt x="309" y="139"/>
                </a:lnTo>
                <a:lnTo>
                  <a:pt x="320" y="141"/>
                </a:lnTo>
                <a:lnTo>
                  <a:pt x="327" y="144"/>
                </a:lnTo>
                <a:lnTo>
                  <a:pt x="330" y="145"/>
                </a:lnTo>
                <a:lnTo>
                  <a:pt x="330" y="147"/>
                </a:lnTo>
                <a:lnTo>
                  <a:pt x="326" y="149"/>
                </a:lnTo>
                <a:lnTo>
                  <a:pt x="320" y="150"/>
                </a:lnTo>
                <a:lnTo>
                  <a:pt x="312" y="151"/>
                </a:lnTo>
                <a:lnTo>
                  <a:pt x="303" y="152"/>
                </a:lnTo>
                <a:lnTo>
                  <a:pt x="292" y="152"/>
                </a:lnTo>
                <a:lnTo>
                  <a:pt x="279" y="153"/>
                </a:lnTo>
                <a:lnTo>
                  <a:pt x="265" y="153"/>
                </a:lnTo>
                <a:lnTo>
                  <a:pt x="251" y="154"/>
                </a:lnTo>
                <a:lnTo>
                  <a:pt x="237" y="154"/>
                </a:lnTo>
                <a:lnTo>
                  <a:pt x="224" y="154"/>
                </a:lnTo>
                <a:lnTo>
                  <a:pt x="212" y="155"/>
                </a:lnTo>
                <a:lnTo>
                  <a:pt x="201" y="157"/>
                </a:lnTo>
                <a:lnTo>
                  <a:pt x="190" y="160"/>
                </a:lnTo>
                <a:lnTo>
                  <a:pt x="181" y="164"/>
                </a:lnTo>
                <a:lnTo>
                  <a:pt x="172" y="169"/>
                </a:lnTo>
                <a:lnTo>
                  <a:pt x="163" y="173"/>
                </a:lnTo>
                <a:lnTo>
                  <a:pt x="155" y="177"/>
                </a:lnTo>
                <a:lnTo>
                  <a:pt x="148" y="182"/>
                </a:lnTo>
                <a:lnTo>
                  <a:pt x="140" y="186"/>
                </a:lnTo>
                <a:lnTo>
                  <a:pt x="133" y="190"/>
                </a:lnTo>
                <a:lnTo>
                  <a:pt x="128" y="193"/>
                </a:lnTo>
                <a:lnTo>
                  <a:pt x="121" y="195"/>
                </a:lnTo>
                <a:lnTo>
                  <a:pt x="114" y="196"/>
                </a:lnTo>
                <a:lnTo>
                  <a:pt x="107" y="196"/>
                </a:lnTo>
                <a:lnTo>
                  <a:pt x="100" y="194"/>
                </a:lnTo>
                <a:lnTo>
                  <a:pt x="92" y="190"/>
                </a:lnTo>
                <a:lnTo>
                  <a:pt x="84" y="186"/>
                </a:lnTo>
                <a:lnTo>
                  <a:pt x="77" y="182"/>
                </a:lnTo>
                <a:lnTo>
                  <a:pt x="69" y="178"/>
                </a:lnTo>
                <a:lnTo>
                  <a:pt x="62" y="174"/>
                </a:lnTo>
                <a:lnTo>
                  <a:pt x="55" y="170"/>
                </a:lnTo>
                <a:lnTo>
                  <a:pt x="48" y="166"/>
                </a:lnTo>
                <a:lnTo>
                  <a:pt x="43" y="161"/>
                </a:lnTo>
                <a:lnTo>
                  <a:pt x="36" y="156"/>
                </a:lnTo>
                <a:lnTo>
                  <a:pt x="31" y="151"/>
                </a:lnTo>
                <a:lnTo>
                  <a:pt x="25" y="145"/>
                </a:lnTo>
                <a:lnTo>
                  <a:pt x="20" y="139"/>
                </a:lnTo>
                <a:lnTo>
                  <a:pt x="15" y="133"/>
                </a:lnTo>
                <a:lnTo>
                  <a:pt x="11" y="125"/>
                </a:lnTo>
                <a:lnTo>
                  <a:pt x="7" y="116"/>
                </a:lnTo>
                <a:lnTo>
                  <a:pt x="3" y="107"/>
                </a:lnTo>
                <a:lnTo>
                  <a:pt x="0" y="97"/>
                </a:lnTo>
              </a:path>
            </a:pathLst>
          </a:custGeom>
          <a:solidFill>
            <a:srgbClr val="D8B28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7" name="Freeform 113">
            <a:extLst>
              <a:ext uri="{FF2B5EF4-FFF2-40B4-BE49-F238E27FC236}">
                <a16:creationId xmlns:a16="http://schemas.microsoft.com/office/drawing/2014/main" id="{E0ADE3D2-6B0B-6147-B645-1FE65A8DFB1A}"/>
              </a:ext>
            </a:extLst>
          </p:cNvPr>
          <p:cNvSpPr>
            <a:spLocks/>
          </p:cNvSpPr>
          <p:nvPr/>
        </p:nvSpPr>
        <p:spPr bwMode="auto">
          <a:xfrm>
            <a:off x="6615114" y="6184900"/>
            <a:ext cx="846137" cy="381000"/>
          </a:xfrm>
          <a:custGeom>
            <a:avLst/>
            <a:gdLst>
              <a:gd name="T0" fmla="*/ 2 w 533"/>
              <a:gd name="T1" fmla="*/ 111 h 240"/>
              <a:gd name="T2" fmla="*/ 9 w 533"/>
              <a:gd name="T3" fmla="*/ 135 h 240"/>
              <a:gd name="T4" fmla="*/ 22 w 533"/>
              <a:gd name="T5" fmla="*/ 161 h 240"/>
              <a:gd name="T6" fmla="*/ 41 w 533"/>
              <a:gd name="T7" fmla="*/ 186 h 240"/>
              <a:gd name="T8" fmla="*/ 63 w 533"/>
              <a:gd name="T9" fmla="*/ 208 h 240"/>
              <a:gd name="T10" fmla="*/ 90 w 533"/>
              <a:gd name="T11" fmla="*/ 226 h 240"/>
              <a:gd name="T12" fmla="*/ 121 w 533"/>
              <a:gd name="T13" fmla="*/ 236 h 240"/>
              <a:gd name="T14" fmla="*/ 154 w 533"/>
              <a:gd name="T15" fmla="*/ 239 h 240"/>
              <a:gd name="T16" fmla="*/ 186 w 533"/>
              <a:gd name="T17" fmla="*/ 235 h 240"/>
              <a:gd name="T18" fmla="*/ 214 w 533"/>
              <a:gd name="T19" fmla="*/ 230 h 240"/>
              <a:gd name="T20" fmla="*/ 244 w 533"/>
              <a:gd name="T21" fmla="*/ 225 h 240"/>
              <a:gd name="T22" fmla="*/ 274 w 533"/>
              <a:gd name="T23" fmla="*/ 220 h 240"/>
              <a:gd name="T24" fmla="*/ 304 w 533"/>
              <a:gd name="T25" fmla="*/ 215 h 240"/>
              <a:gd name="T26" fmla="*/ 334 w 533"/>
              <a:gd name="T27" fmla="*/ 211 h 240"/>
              <a:gd name="T28" fmla="*/ 362 w 533"/>
              <a:gd name="T29" fmla="*/ 208 h 240"/>
              <a:gd name="T30" fmla="*/ 389 w 533"/>
              <a:gd name="T31" fmla="*/ 206 h 240"/>
              <a:gd name="T32" fmla="*/ 414 w 533"/>
              <a:gd name="T33" fmla="*/ 205 h 240"/>
              <a:gd name="T34" fmla="*/ 436 w 533"/>
              <a:gd name="T35" fmla="*/ 204 h 240"/>
              <a:gd name="T36" fmla="*/ 457 w 533"/>
              <a:gd name="T37" fmla="*/ 201 h 240"/>
              <a:gd name="T38" fmla="*/ 476 w 533"/>
              <a:gd name="T39" fmla="*/ 196 h 240"/>
              <a:gd name="T40" fmla="*/ 493 w 533"/>
              <a:gd name="T41" fmla="*/ 191 h 240"/>
              <a:gd name="T42" fmla="*/ 507 w 533"/>
              <a:gd name="T43" fmla="*/ 185 h 240"/>
              <a:gd name="T44" fmla="*/ 519 w 533"/>
              <a:gd name="T45" fmla="*/ 180 h 240"/>
              <a:gd name="T46" fmla="*/ 528 w 533"/>
              <a:gd name="T47" fmla="*/ 174 h 240"/>
              <a:gd name="T48" fmla="*/ 528 w 533"/>
              <a:gd name="T49" fmla="*/ 171 h 240"/>
              <a:gd name="T50" fmla="*/ 521 w 533"/>
              <a:gd name="T51" fmla="*/ 167 h 240"/>
              <a:gd name="T52" fmla="*/ 512 w 533"/>
              <a:gd name="T53" fmla="*/ 160 h 240"/>
              <a:gd name="T54" fmla="*/ 503 w 533"/>
              <a:gd name="T55" fmla="*/ 151 h 240"/>
              <a:gd name="T56" fmla="*/ 495 w 533"/>
              <a:gd name="T57" fmla="*/ 140 h 240"/>
              <a:gd name="T58" fmla="*/ 488 w 533"/>
              <a:gd name="T59" fmla="*/ 128 h 240"/>
              <a:gd name="T60" fmla="*/ 482 w 533"/>
              <a:gd name="T61" fmla="*/ 116 h 240"/>
              <a:gd name="T62" fmla="*/ 478 w 533"/>
              <a:gd name="T63" fmla="*/ 105 h 240"/>
              <a:gd name="T64" fmla="*/ 476 w 533"/>
              <a:gd name="T65" fmla="*/ 94 h 240"/>
              <a:gd name="T66" fmla="*/ 475 w 533"/>
              <a:gd name="T67" fmla="*/ 82 h 240"/>
              <a:gd name="T68" fmla="*/ 474 w 533"/>
              <a:gd name="T69" fmla="*/ 69 h 240"/>
              <a:gd name="T70" fmla="*/ 474 w 533"/>
              <a:gd name="T71" fmla="*/ 55 h 240"/>
              <a:gd name="T72" fmla="*/ 473 w 533"/>
              <a:gd name="T73" fmla="*/ 41 h 240"/>
              <a:gd name="T74" fmla="*/ 471 w 533"/>
              <a:gd name="T75" fmla="*/ 28 h 240"/>
              <a:gd name="T76" fmla="*/ 470 w 533"/>
              <a:gd name="T77" fmla="*/ 16 h 240"/>
              <a:gd name="T78" fmla="*/ 468 w 533"/>
              <a:gd name="T79"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3" h="240">
                <a:moveTo>
                  <a:pt x="0" y="99"/>
                </a:moveTo>
                <a:lnTo>
                  <a:pt x="2" y="111"/>
                </a:lnTo>
                <a:lnTo>
                  <a:pt x="5" y="123"/>
                </a:lnTo>
                <a:lnTo>
                  <a:pt x="9" y="135"/>
                </a:lnTo>
                <a:lnTo>
                  <a:pt x="15" y="148"/>
                </a:lnTo>
                <a:lnTo>
                  <a:pt x="22" y="161"/>
                </a:lnTo>
                <a:lnTo>
                  <a:pt x="31" y="174"/>
                </a:lnTo>
                <a:lnTo>
                  <a:pt x="41" y="186"/>
                </a:lnTo>
                <a:lnTo>
                  <a:pt x="51" y="198"/>
                </a:lnTo>
                <a:lnTo>
                  <a:pt x="63" y="208"/>
                </a:lnTo>
                <a:lnTo>
                  <a:pt x="76" y="218"/>
                </a:lnTo>
                <a:lnTo>
                  <a:pt x="90" y="226"/>
                </a:lnTo>
                <a:lnTo>
                  <a:pt x="105" y="232"/>
                </a:lnTo>
                <a:lnTo>
                  <a:pt x="121" y="236"/>
                </a:lnTo>
                <a:lnTo>
                  <a:pt x="137" y="239"/>
                </a:lnTo>
                <a:lnTo>
                  <a:pt x="154" y="239"/>
                </a:lnTo>
                <a:lnTo>
                  <a:pt x="172" y="236"/>
                </a:lnTo>
                <a:lnTo>
                  <a:pt x="186" y="235"/>
                </a:lnTo>
                <a:lnTo>
                  <a:pt x="200" y="232"/>
                </a:lnTo>
                <a:lnTo>
                  <a:pt x="214" y="230"/>
                </a:lnTo>
                <a:lnTo>
                  <a:pt x="229" y="227"/>
                </a:lnTo>
                <a:lnTo>
                  <a:pt x="244" y="225"/>
                </a:lnTo>
                <a:lnTo>
                  <a:pt x="259" y="222"/>
                </a:lnTo>
                <a:lnTo>
                  <a:pt x="274" y="220"/>
                </a:lnTo>
                <a:lnTo>
                  <a:pt x="289" y="217"/>
                </a:lnTo>
                <a:lnTo>
                  <a:pt x="304" y="215"/>
                </a:lnTo>
                <a:lnTo>
                  <a:pt x="319" y="213"/>
                </a:lnTo>
                <a:lnTo>
                  <a:pt x="334" y="211"/>
                </a:lnTo>
                <a:lnTo>
                  <a:pt x="348" y="209"/>
                </a:lnTo>
                <a:lnTo>
                  <a:pt x="362" y="208"/>
                </a:lnTo>
                <a:lnTo>
                  <a:pt x="376" y="207"/>
                </a:lnTo>
                <a:lnTo>
                  <a:pt x="389" y="206"/>
                </a:lnTo>
                <a:lnTo>
                  <a:pt x="402" y="206"/>
                </a:lnTo>
                <a:lnTo>
                  <a:pt x="414" y="205"/>
                </a:lnTo>
                <a:lnTo>
                  <a:pt x="425" y="205"/>
                </a:lnTo>
                <a:lnTo>
                  <a:pt x="436" y="204"/>
                </a:lnTo>
                <a:lnTo>
                  <a:pt x="447" y="202"/>
                </a:lnTo>
                <a:lnTo>
                  <a:pt x="457" y="201"/>
                </a:lnTo>
                <a:lnTo>
                  <a:pt x="467" y="198"/>
                </a:lnTo>
                <a:lnTo>
                  <a:pt x="476" y="196"/>
                </a:lnTo>
                <a:lnTo>
                  <a:pt x="485" y="194"/>
                </a:lnTo>
                <a:lnTo>
                  <a:pt x="493" y="191"/>
                </a:lnTo>
                <a:lnTo>
                  <a:pt x="500" y="188"/>
                </a:lnTo>
                <a:lnTo>
                  <a:pt x="507" y="185"/>
                </a:lnTo>
                <a:lnTo>
                  <a:pt x="513" y="183"/>
                </a:lnTo>
                <a:lnTo>
                  <a:pt x="519" y="180"/>
                </a:lnTo>
                <a:lnTo>
                  <a:pt x="524" y="177"/>
                </a:lnTo>
                <a:lnTo>
                  <a:pt x="528" y="174"/>
                </a:lnTo>
                <a:lnTo>
                  <a:pt x="532" y="171"/>
                </a:lnTo>
                <a:lnTo>
                  <a:pt x="528" y="171"/>
                </a:lnTo>
                <a:lnTo>
                  <a:pt x="525" y="169"/>
                </a:lnTo>
                <a:lnTo>
                  <a:pt x="521" y="167"/>
                </a:lnTo>
                <a:lnTo>
                  <a:pt x="516" y="164"/>
                </a:lnTo>
                <a:lnTo>
                  <a:pt x="512" y="160"/>
                </a:lnTo>
                <a:lnTo>
                  <a:pt x="508" y="156"/>
                </a:lnTo>
                <a:lnTo>
                  <a:pt x="503" y="151"/>
                </a:lnTo>
                <a:lnTo>
                  <a:pt x="499" y="146"/>
                </a:lnTo>
                <a:lnTo>
                  <a:pt x="495" y="140"/>
                </a:lnTo>
                <a:lnTo>
                  <a:pt x="491" y="134"/>
                </a:lnTo>
                <a:lnTo>
                  <a:pt x="488" y="128"/>
                </a:lnTo>
                <a:lnTo>
                  <a:pt x="485" y="122"/>
                </a:lnTo>
                <a:lnTo>
                  <a:pt x="482" y="116"/>
                </a:lnTo>
                <a:lnTo>
                  <a:pt x="480" y="110"/>
                </a:lnTo>
                <a:lnTo>
                  <a:pt x="478" y="105"/>
                </a:lnTo>
                <a:lnTo>
                  <a:pt x="477" y="99"/>
                </a:lnTo>
                <a:lnTo>
                  <a:pt x="476" y="94"/>
                </a:lnTo>
                <a:lnTo>
                  <a:pt x="476" y="88"/>
                </a:lnTo>
                <a:lnTo>
                  <a:pt x="475" y="82"/>
                </a:lnTo>
                <a:lnTo>
                  <a:pt x="475" y="76"/>
                </a:lnTo>
                <a:lnTo>
                  <a:pt x="474" y="69"/>
                </a:lnTo>
                <a:lnTo>
                  <a:pt x="474" y="62"/>
                </a:lnTo>
                <a:lnTo>
                  <a:pt x="474" y="55"/>
                </a:lnTo>
                <a:lnTo>
                  <a:pt x="473" y="48"/>
                </a:lnTo>
                <a:lnTo>
                  <a:pt x="473" y="41"/>
                </a:lnTo>
                <a:lnTo>
                  <a:pt x="472" y="35"/>
                </a:lnTo>
                <a:lnTo>
                  <a:pt x="471" y="28"/>
                </a:lnTo>
                <a:lnTo>
                  <a:pt x="471" y="22"/>
                </a:lnTo>
                <a:lnTo>
                  <a:pt x="470" y="16"/>
                </a:lnTo>
                <a:lnTo>
                  <a:pt x="469" y="10"/>
                </a:lnTo>
                <a:lnTo>
                  <a:pt x="468" y="5"/>
                </a:lnTo>
                <a:lnTo>
                  <a:pt x="46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8" name="Freeform 114">
            <a:extLst>
              <a:ext uri="{FF2B5EF4-FFF2-40B4-BE49-F238E27FC236}">
                <a16:creationId xmlns:a16="http://schemas.microsoft.com/office/drawing/2014/main" id="{D6385ACA-40F7-5B45-BEFB-6488411ED80E}"/>
              </a:ext>
            </a:extLst>
          </p:cNvPr>
          <p:cNvSpPr>
            <a:spLocks/>
          </p:cNvSpPr>
          <p:nvPr/>
        </p:nvSpPr>
        <p:spPr bwMode="auto">
          <a:xfrm>
            <a:off x="8018464" y="5021264"/>
            <a:ext cx="401637" cy="1812925"/>
          </a:xfrm>
          <a:custGeom>
            <a:avLst/>
            <a:gdLst>
              <a:gd name="T0" fmla="*/ 0 w 253"/>
              <a:gd name="T1" fmla="*/ 38 h 1142"/>
              <a:gd name="T2" fmla="*/ 6 w 253"/>
              <a:gd name="T3" fmla="*/ 68 h 1142"/>
              <a:gd name="T4" fmla="*/ 17 w 253"/>
              <a:gd name="T5" fmla="*/ 103 h 1142"/>
              <a:gd name="T6" fmla="*/ 28 w 253"/>
              <a:gd name="T7" fmla="*/ 142 h 1142"/>
              <a:gd name="T8" fmla="*/ 35 w 253"/>
              <a:gd name="T9" fmla="*/ 185 h 1142"/>
              <a:gd name="T10" fmla="*/ 34 w 253"/>
              <a:gd name="T11" fmla="*/ 231 h 1142"/>
              <a:gd name="T12" fmla="*/ 33 w 253"/>
              <a:gd name="T13" fmla="*/ 279 h 1142"/>
              <a:gd name="T14" fmla="*/ 33 w 253"/>
              <a:gd name="T15" fmla="*/ 328 h 1142"/>
              <a:gd name="T16" fmla="*/ 33 w 253"/>
              <a:gd name="T17" fmla="*/ 379 h 1142"/>
              <a:gd name="T18" fmla="*/ 35 w 253"/>
              <a:gd name="T19" fmla="*/ 431 h 1142"/>
              <a:gd name="T20" fmla="*/ 39 w 253"/>
              <a:gd name="T21" fmla="*/ 483 h 1142"/>
              <a:gd name="T22" fmla="*/ 47 w 253"/>
              <a:gd name="T23" fmla="*/ 568 h 1142"/>
              <a:gd name="T24" fmla="*/ 60 w 253"/>
              <a:gd name="T25" fmla="*/ 646 h 1142"/>
              <a:gd name="T26" fmla="*/ 74 w 253"/>
              <a:gd name="T27" fmla="*/ 716 h 1142"/>
              <a:gd name="T28" fmla="*/ 86 w 253"/>
              <a:gd name="T29" fmla="*/ 778 h 1142"/>
              <a:gd name="T30" fmla="*/ 93 w 253"/>
              <a:gd name="T31" fmla="*/ 831 h 1142"/>
              <a:gd name="T32" fmla="*/ 94 w 253"/>
              <a:gd name="T33" fmla="*/ 880 h 1142"/>
              <a:gd name="T34" fmla="*/ 97 w 253"/>
              <a:gd name="T35" fmla="*/ 941 h 1142"/>
              <a:gd name="T36" fmla="*/ 101 w 253"/>
              <a:gd name="T37" fmla="*/ 1005 h 1142"/>
              <a:gd name="T38" fmla="*/ 104 w 253"/>
              <a:gd name="T39" fmla="*/ 1066 h 1142"/>
              <a:gd name="T40" fmla="*/ 105 w 253"/>
              <a:gd name="T41" fmla="*/ 1117 h 1142"/>
              <a:gd name="T42" fmla="*/ 155 w 253"/>
              <a:gd name="T43" fmla="*/ 1141 h 1142"/>
              <a:gd name="T44" fmla="*/ 151 w 253"/>
              <a:gd name="T45" fmla="*/ 1064 h 1142"/>
              <a:gd name="T46" fmla="*/ 156 w 253"/>
              <a:gd name="T47" fmla="*/ 985 h 1142"/>
              <a:gd name="T48" fmla="*/ 166 w 253"/>
              <a:gd name="T49" fmla="*/ 911 h 1142"/>
              <a:gd name="T50" fmla="*/ 179 w 253"/>
              <a:gd name="T51" fmla="*/ 846 h 1142"/>
              <a:gd name="T52" fmla="*/ 190 w 253"/>
              <a:gd name="T53" fmla="*/ 794 h 1142"/>
              <a:gd name="T54" fmla="*/ 200 w 253"/>
              <a:gd name="T55" fmla="*/ 751 h 1142"/>
              <a:gd name="T56" fmla="*/ 214 w 253"/>
              <a:gd name="T57" fmla="*/ 691 h 1142"/>
              <a:gd name="T58" fmla="*/ 231 w 253"/>
              <a:gd name="T59" fmla="*/ 621 h 1142"/>
              <a:gd name="T60" fmla="*/ 245 w 253"/>
              <a:gd name="T61" fmla="*/ 551 h 1142"/>
              <a:gd name="T62" fmla="*/ 252 w 253"/>
              <a:gd name="T63" fmla="*/ 493 h 1142"/>
              <a:gd name="T64" fmla="*/ 249 w 253"/>
              <a:gd name="T65" fmla="*/ 454 h 1142"/>
              <a:gd name="T66" fmla="*/ 243 w 253"/>
              <a:gd name="T67" fmla="*/ 416 h 1142"/>
              <a:gd name="T68" fmla="*/ 236 w 253"/>
              <a:gd name="T69" fmla="*/ 375 h 1142"/>
              <a:gd name="T70" fmla="*/ 232 w 253"/>
              <a:gd name="T71" fmla="*/ 337 h 1142"/>
              <a:gd name="T72" fmla="*/ 231 w 253"/>
              <a:gd name="T73" fmla="*/ 305 h 1142"/>
              <a:gd name="T74" fmla="*/ 234 w 253"/>
              <a:gd name="T75" fmla="*/ 284 h 1142"/>
              <a:gd name="T76" fmla="*/ 239 w 253"/>
              <a:gd name="T77" fmla="*/ 265 h 1142"/>
              <a:gd name="T78" fmla="*/ 246 w 253"/>
              <a:gd name="T79" fmla="*/ 242 h 1142"/>
              <a:gd name="T80" fmla="*/ 249 w 253"/>
              <a:gd name="T81" fmla="*/ 216 h 1142"/>
              <a:gd name="T82" fmla="*/ 246 w 253"/>
              <a:gd name="T83" fmla="*/ 189 h 1142"/>
              <a:gd name="T84" fmla="*/ 234 w 253"/>
              <a:gd name="T85" fmla="*/ 162 h 1142"/>
              <a:gd name="T86" fmla="*/ 211 w 253"/>
              <a:gd name="T87" fmla="*/ 138 h 1142"/>
              <a:gd name="T88" fmla="*/ 187 w 253"/>
              <a:gd name="T89" fmla="*/ 116 h 1142"/>
              <a:gd name="T90" fmla="*/ 163 w 253"/>
              <a:gd name="T91" fmla="*/ 95 h 1142"/>
              <a:gd name="T92" fmla="*/ 141 w 253"/>
              <a:gd name="T93" fmla="*/ 78 h 1142"/>
              <a:gd name="T94" fmla="*/ 123 w 253"/>
              <a:gd name="T95" fmla="*/ 64 h 1142"/>
              <a:gd name="T96" fmla="*/ 105 w 253"/>
              <a:gd name="T97" fmla="*/ 53 h 1142"/>
              <a:gd name="T98" fmla="*/ 89 w 253"/>
              <a:gd name="T99" fmla="*/ 44 h 1142"/>
              <a:gd name="T100" fmla="*/ 59 w 253"/>
              <a:gd name="T101" fmla="*/ 27 h 1142"/>
              <a:gd name="T102" fmla="*/ 44 w 253"/>
              <a:gd name="T103" fmla="*/ 19 h 1142"/>
              <a:gd name="T104" fmla="*/ 35 w 253"/>
              <a:gd name="T105" fmla="*/ 13 h 1142"/>
              <a:gd name="T106" fmla="*/ 16 w 253"/>
              <a:gd name="T107" fmla="*/ 2 h 1142"/>
              <a:gd name="T108" fmla="*/ 6 w 253"/>
              <a:gd name="T109" fmla="*/ 1 h 1142"/>
              <a:gd name="T110" fmla="*/ 2 w 253"/>
              <a:gd name="T111" fmla="*/ 6 h 1142"/>
              <a:gd name="T112" fmla="*/ 1 w 253"/>
              <a:gd name="T113" fmla="*/ 13 h 1142"/>
              <a:gd name="T114" fmla="*/ 1 w 253"/>
              <a:gd name="T115" fmla="*/ 19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1142">
                <a:moveTo>
                  <a:pt x="1" y="20"/>
                </a:moveTo>
                <a:lnTo>
                  <a:pt x="0" y="28"/>
                </a:lnTo>
                <a:lnTo>
                  <a:pt x="0" y="38"/>
                </a:lnTo>
                <a:lnTo>
                  <a:pt x="1" y="47"/>
                </a:lnTo>
                <a:lnTo>
                  <a:pt x="3" y="58"/>
                </a:lnTo>
                <a:lnTo>
                  <a:pt x="6" y="68"/>
                </a:lnTo>
                <a:lnTo>
                  <a:pt x="9" y="79"/>
                </a:lnTo>
                <a:lnTo>
                  <a:pt x="13" y="91"/>
                </a:lnTo>
                <a:lnTo>
                  <a:pt x="17" y="103"/>
                </a:lnTo>
                <a:lnTo>
                  <a:pt x="21" y="116"/>
                </a:lnTo>
                <a:lnTo>
                  <a:pt x="25" y="129"/>
                </a:lnTo>
                <a:lnTo>
                  <a:pt x="28" y="142"/>
                </a:lnTo>
                <a:lnTo>
                  <a:pt x="31" y="156"/>
                </a:lnTo>
                <a:lnTo>
                  <a:pt x="34" y="170"/>
                </a:lnTo>
                <a:lnTo>
                  <a:pt x="35" y="185"/>
                </a:lnTo>
                <a:lnTo>
                  <a:pt x="36" y="200"/>
                </a:lnTo>
                <a:lnTo>
                  <a:pt x="35" y="215"/>
                </a:lnTo>
                <a:lnTo>
                  <a:pt x="34" y="231"/>
                </a:lnTo>
                <a:lnTo>
                  <a:pt x="34" y="247"/>
                </a:lnTo>
                <a:lnTo>
                  <a:pt x="34" y="263"/>
                </a:lnTo>
                <a:lnTo>
                  <a:pt x="33" y="279"/>
                </a:lnTo>
                <a:lnTo>
                  <a:pt x="33" y="295"/>
                </a:lnTo>
                <a:lnTo>
                  <a:pt x="33" y="312"/>
                </a:lnTo>
                <a:lnTo>
                  <a:pt x="33" y="328"/>
                </a:lnTo>
                <a:lnTo>
                  <a:pt x="33" y="345"/>
                </a:lnTo>
                <a:lnTo>
                  <a:pt x="33" y="362"/>
                </a:lnTo>
                <a:lnTo>
                  <a:pt x="33" y="379"/>
                </a:lnTo>
                <a:lnTo>
                  <a:pt x="34" y="396"/>
                </a:lnTo>
                <a:lnTo>
                  <a:pt x="35" y="413"/>
                </a:lnTo>
                <a:lnTo>
                  <a:pt x="35" y="431"/>
                </a:lnTo>
                <a:lnTo>
                  <a:pt x="36" y="448"/>
                </a:lnTo>
                <a:lnTo>
                  <a:pt x="37" y="465"/>
                </a:lnTo>
                <a:lnTo>
                  <a:pt x="39" y="483"/>
                </a:lnTo>
                <a:lnTo>
                  <a:pt x="41" y="512"/>
                </a:lnTo>
                <a:lnTo>
                  <a:pt x="44" y="540"/>
                </a:lnTo>
                <a:lnTo>
                  <a:pt x="47" y="568"/>
                </a:lnTo>
                <a:lnTo>
                  <a:pt x="51" y="595"/>
                </a:lnTo>
                <a:lnTo>
                  <a:pt x="56" y="621"/>
                </a:lnTo>
                <a:lnTo>
                  <a:pt x="60" y="646"/>
                </a:lnTo>
                <a:lnTo>
                  <a:pt x="65" y="671"/>
                </a:lnTo>
                <a:lnTo>
                  <a:pt x="70" y="694"/>
                </a:lnTo>
                <a:lnTo>
                  <a:pt x="74" y="716"/>
                </a:lnTo>
                <a:lnTo>
                  <a:pt x="79" y="738"/>
                </a:lnTo>
                <a:lnTo>
                  <a:pt x="83" y="759"/>
                </a:lnTo>
                <a:lnTo>
                  <a:pt x="86" y="778"/>
                </a:lnTo>
                <a:lnTo>
                  <a:pt x="89" y="797"/>
                </a:lnTo>
                <a:lnTo>
                  <a:pt x="91" y="814"/>
                </a:lnTo>
                <a:lnTo>
                  <a:pt x="93" y="831"/>
                </a:lnTo>
                <a:lnTo>
                  <a:pt x="93" y="846"/>
                </a:lnTo>
                <a:lnTo>
                  <a:pt x="93" y="862"/>
                </a:lnTo>
                <a:lnTo>
                  <a:pt x="94" y="880"/>
                </a:lnTo>
                <a:lnTo>
                  <a:pt x="95" y="899"/>
                </a:lnTo>
                <a:lnTo>
                  <a:pt x="96" y="920"/>
                </a:lnTo>
                <a:lnTo>
                  <a:pt x="97" y="941"/>
                </a:lnTo>
                <a:lnTo>
                  <a:pt x="98" y="962"/>
                </a:lnTo>
                <a:lnTo>
                  <a:pt x="100" y="984"/>
                </a:lnTo>
                <a:lnTo>
                  <a:pt x="101" y="1005"/>
                </a:lnTo>
                <a:lnTo>
                  <a:pt x="102" y="1026"/>
                </a:lnTo>
                <a:lnTo>
                  <a:pt x="103" y="1047"/>
                </a:lnTo>
                <a:lnTo>
                  <a:pt x="104" y="1066"/>
                </a:lnTo>
                <a:lnTo>
                  <a:pt x="105" y="1085"/>
                </a:lnTo>
                <a:lnTo>
                  <a:pt x="105" y="1102"/>
                </a:lnTo>
                <a:lnTo>
                  <a:pt x="105" y="1117"/>
                </a:lnTo>
                <a:lnTo>
                  <a:pt x="105" y="1130"/>
                </a:lnTo>
                <a:lnTo>
                  <a:pt x="104" y="1141"/>
                </a:lnTo>
                <a:lnTo>
                  <a:pt x="155" y="1141"/>
                </a:lnTo>
                <a:lnTo>
                  <a:pt x="153" y="1116"/>
                </a:lnTo>
                <a:lnTo>
                  <a:pt x="151" y="1090"/>
                </a:lnTo>
                <a:lnTo>
                  <a:pt x="151" y="1064"/>
                </a:lnTo>
                <a:lnTo>
                  <a:pt x="152" y="1037"/>
                </a:lnTo>
                <a:lnTo>
                  <a:pt x="153" y="1011"/>
                </a:lnTo>
                <a:lnTo>
                  <a:pt x="156" y="985"/>
                </a:lnTo>
                <a:lnTo>
                  <a:pt x="159" y="960"/>
                </a:lnTo>
                <a:lnTo>
                  <a:pt x="162" y="935"/>
                </a:lnTo>
                <a:lnTo>
                  <a:pt x="166" y="911"/>
                </a:lnTo>
                <a:lnTo>
                  <a:pt x="170" y="888"/>
                </a:lnTo>
                <a:lnTo>
                  <a:pt x="174" y="866"/>
                </a:lnTo>
                <a:lnTo>
                  <a:pt x="179" y="846"/>
                </a:lnTo>
                <a:lnTo>
                  <a:pt x="183" y="827"/>
                </a:lnTo>
                <a:lnTo>
                  <a:pt x="186" y="810"/>
                </a:lnTo>
                <a:lnTo>
                  <a:pt x="190" y="794"/>
                </a:lnTo>
                <a:lnTo>
                  <a:pt x="193" y="781"/>
                </a:lnTo>
                <a:lnTo>
                  <a:pt x="196" y="767"/>
                </a:lnTo>
                <a:lnTo>
                  <a:pt x="200" y="751"/>
                </a:lnTo>
                <a:lnTo>
                  <a:pt x="204" y="733"/>
                </a:lnTo>
                <a:lnTo>
                  <a:pt x="209" y="712"/>
                </a:lnTo>
                <a:lnTo>
                  <a:pt x="214" y="691"/>
                </a:lnTo>
                <a:lnTo>
                  <a:pt x="220" y="668"/>
                </a:lnTo>
                <a:lnTo>
                  <a:pt x="225" y="644"/>
                </a:lnTo>
                <a:lnTo>
                  <a:pt x="231" y="621"/>
                </a:lnTo>
                <a:lnTo>
                  <a:pt x="236" y="597"/>
                </a:lnTo>
                <a:lnTo>
                  <a:pt x="241" y="574"/>
                </a:lnTo>
                <a:lnTo>
                  <a:pt x="245" y="551"/>
                </a:lnTo>
                <a:lnTo>
                  <a:pt x="248" y="530"/>
                </a:lnTo>
                <a:lnTo>
                  <a:pt x="251" y="511"/>
                </a:lnTo>
                <a:lnTo>
                  <a:pt x="252" y="493"/>
                </a:lnTo>
                <a:lnTo>
                  <a:pt x="252" y="478"/>
                </a:lnTo>
                <a:lnTo>
                  <a:pt x="251" y="465"/>
                </a:lnTo>
                <a:lnTo>
                  <a:pt x="249" y="454"/>
                </a:lnTo>
                <a:lnTo>
                  <a:pt x="247" y="442"/>
                </a:lnTo>
                <a:lnTo>
                  <a:pt x="245" y="429"/>
                </a:lnTo>
                <a:lnTo>
                  <a:pt x="243" y="416"/>
                </a:lnTo>
                <a:lnTo>
                  <a:pt x="240" y="402"/>
                </a:lnTo>
                <a:lnTo>
                  <a:pt x="238" y="389"/>
                </a:lnTo>
                <a:lnTo>
                  <a:pt x="236" y="375"/>
                </a:lnTo>
                <a:lnTo>
                  <a:pt x="235" y="362"/>
                </a:lnTo>
                <a:lnTo>
                  <a:pt x="233" y="349"/>
                </a:lnTo>
                <a:lnTo>
                  <a:pt x="232" y="337"/>
                </a:lnTo>
                <a:lnTo>
                  <a:pt x="231" y="325"/>
                </a:lnTo>
                <a:lnTo>
                  <a:pt x="231" y="314"/>
                </a:lnTo>
                <a:lnTo>
                  <a:pt x="231" y="305"/>
                </a:lnTo>
                <a:lnTo>
                  <a:pt x="231" y="296"/>
                </a:lnTo>
                <a:lnTo>
                  <a:pt x="232" y="289"/>
                </a:lnTo>
                <a:lnTo>
                  <a:pt x="234" y="284"/>
                </a:lnTo>
                <a:lnTo>
                  <a:pt x="235" y="278"/>
                </a:lnTo>
                <a:lnTo>
                  <a:pt x="237" y="272"/>
                </a:lnTo>
                <a:lnTo>
                  <a:pt x="239" y="265"/>
                </a:lnTo>
                <a:lnTo>
                  <a:pt x="241" y="258"/>
                </a:lnTo>
                <a:lnTo>
                  <a:pt x="244" y="250"/>
                </a:lnTo>
                <a:lnTo>
                  <a:pt x="246" y="242"/>
                </a:lnTo>
                <a:lnTo>
                  <a:pt x="247" y="234"/>
                </a:lnTo>
                <a:lnTo>
                  <a:pt x="248" y="225"/>
                </a:lnTo>
                <a:lnTo>
                  <a:pt x="249" y="216"/>
                </a:lnTo>
                <a:lnTo>
                  <a:pt x="249" y="207"/>
                </a:lnTo>
                <a:lnTo>
                  <a:pt x="248" y="198"/>
                </a:lnTo>
                <a:lnTo>
                  <a:pt x="246" y="189"/>
                </a:lnTo>
                <a:lnTo>
                  <a:pt x="244" y="180"/>
                </a:lnTo>
                <a:lnTo>
                  <a:pt x="239" y="171"/>
                </a:lnTo>
                <a:lnTo>
                  <a:pt x="234" y="162"/>
                </a:lnTo>
                <a:lnTo>
                  <a:pt x="227" y="153"/>
                </a:lnTo>
                <a:lnTo>
                  <a:pt x="219" y="146"/>
                </a:lnTo>
                <a:lnTo>
                  <a:pt x="211" y="138"/>
                </a:lnTo>
                <a:lnTo>
                  <a:pt x="203" y="131"/>
                </a:lnTo>
                <a:lnTo>
                  <a:pt x="195" y="123"/>
                </a:lnTo>
                <a:lnTo>
                  <a:pt x="187" y="116"/>
                </a:lnTo>
                <a:lnTo>
                  <a:pt x="179" y="109"/>
                </a:lnTo>
                <a:lnTo>
                  <a:pt x="171" y="102"/>
                </a:lnTo>
                <a:lnTo>
                  <a:pt x="163" y="95"/>
                </a:lnTo>
                <a:lnTo>
                  <a:pt x="155" y="89"/>
                </a:lnTo>
                <a:lnTo>
                  <a:pt x="148" y="83"/>
                </a:lnTo>
                <a:lnTo>
                  <a:pt x="141" y="78"/>
                </a:lnTo>
                <a:lnTo>
                  <a:pt x="135" y="73"/>
                </a:lnTo>
                <a:lnTo>
                  <a:pt x="129" y="68"/>
                </a:lnTo>
                <a:lnTo>
                  <a:pt x="123" y="64"/>
                </a:lnTo>
                <a:lnTo>
                  <a:pt x="114" y="57"/>
                </a:lnTo>
                <a:lnTo>
                  <a:pt x="110" y="55"/>
                </a:lnTo>
                <a:lnTo>
                  <a:pt x="105" y="53"/>
                </a:lnTo>
                <a:lnTo>
                  <a:pt x="100" y="50"/>
                </a:lnTo>
                <a:lnTo>
                  <a:pt x="94" y="47"/>
                </a:lnTo>
                <a:lnTo>
                  <a:pt x="89" y="44"/>
                </a:lnTo>
                <a:lnTo>
                  <a:pt x="77" y="37"/>
                </a:lnTo>
                <a:lnTo>
                  <a:pt x="65" y="31"/>
                </a:lnTo>
                <a:lnTo>
                  <a:pt x="59" y="27"/>
                </a:lnTo>
                <a:lnTo>
                  <a:pt x="54" y="24"/>
                </a:lnTo>
                <a:lnTo>
                  <a:pt x="49" y="21"/>
                </a:lnTo>
                <a:lnTo>
                  <a:pt x="44" y="19"/>
                </a:lnTo>
                <a:lnTo>
                  <a:pt x="41" y="16"/>
                </a:lnTo>
                <a:lnTo>
                  <a:pt x="37" y="15"/>
                </a:lnTo>
                <a:lnTo>
                  <a:pt x="35" y="13"/>
                </a:lnTo>
                <a:lnTo>
                  <a:pt x="27" y="8"/>
                </a:lnTo>
                <a:lnTo>
                  <a:pt x="21" y="4"/>
                </a:lnTo>
                <a:lnTo>
                  <a:pt x="16" y="2"/>
                </a:lnTo>
                <a:lnTo>
                  <a:pt x="11" y="0"/>
                </a:lnTo>
                <a:lnTo>
                  <a:pt x="8" y="0"/>
                </a:lnTo>
                <a:lnTo>
                  <a:pt x="6" y="1"/>
                </a:lnTo>
                <a:lnTo>
                  <a:pt x="4" y="2"/>
                </a:lnTo>
                <a:lnTo>
                  <a:pt x="3" y="3"/>
                </a:lnTo>
                <a:lnTo>
                  <a:pt x="2" y="6"/>
                </a:lnTo>
                <a:lnTo>
                  <a:pt x="1" y="8"/>
                </a:lnTo>
                <a:lnTo>
                  <a:pt x="1" y="10"/>
                </a:lnTo>
                <a:lnTo>
                  <a:pt x="1" y="13"/>
                </a:lnTo>
                <a:lnTo>
                  <a:pt x="1" y="15"/>
                </a:lnTo>
                <a:lnTo>
                  <a:pt x="1" y="17"/>
                </a:lnTo>
                <a:lnTo>
                  <a:pt x="1" y="19"/>
                </a:lnTo>
                <a:lnTo>
                  <a:pt x="1" y="20"/>
                </a:lnTo>
              </a:path>
            </a:pathLst>
          </a:custGeom>
          <a:solidFill>
            <a:srgbClr val="F2E5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59" name="Freeform 115">
            <a:extLst>
              <a:ext uri="{FF2B5EF4-FFF2-40B4-BE49-F238E27FC236}">
                <a16:creationId xmlns:a16="http://schemas.microsoft.com/office/drawing/2014/main" id="{CC1A1D91-4AC8-3847-8DA7-F5B151425446}"/>
              </a:ext>
            </a:extLst>
          </p:cNvPr>
          <p:cNvSpPr>
            <a:spLocks/>
          </p:cNvSpPr>
          <p:nvPr/>
        </p:nvSpPr>
        <p:spPr bwMode="auto">
          <a:xfrm>
            <a:off x="7562851" y="4959351"/>
            <a:ext cx="303213" cy="1381125"/>
          </a:xfrm>
          <a:custGeom>
            <a:avLst/>
            <a:gdLst>
              <a:gd name="T0" fmla="*/ 1 w 191"/>
              <a:gd name="T1" fmla="*/ 5 h 870"/>
              <a:gd name="T2" fmla="*/ 3 w 191"/>
              <a:gd name="T3" fmla="*/ 12 h 870"/>
              <a:gd name="T4" fmla="*/ 8 w 191"/>
              <a:gd name="T5" fmla="*/ 20 h 870"/>
              <a:gd name="T6" fmla="*/ 14 w 191"/>
              <a:gd name="T7" fmla="*/ 29 h 870"/>
              <a:gd name="T8" fmla="*/ 19 w 191"/>
              <a:gd name="T9" fmla="*/ 41 h 870"/>
              <a:gd name="T10" fmla="*/ 24 w 191"/>
              <a:gd name="T11" fmla="*/ 58 h 870"/>
              <a:gd name="T12" fmla="*/ 25 w 191"/>
              <a:gd name="T13" fmla="*/ 88 h 870"/>
              <a:gd name="T14" fmla="*/ 26 w 191"/>
              <a:gd name="T15" fmla="*/ 132 h 870"/>
              <a:gd name="T16" fmla="*/ 30 w 191"/>
              <a:gd name="T17" fmla="*/ 180 h 870"/>
              <a:gd name="T18" fmla="*/ 39 w 191"/>
              <a:gd name="T19" fmla="*/ 224 h 870"/>
              <a:gd name="T20" fmla="*/ 56 w 191"/>
              <a:gd name="T21" fmla="*/ 259 h 870"/>
              <a:gd name="T22" fmla="*/ 72 w 191"/>
              <a:gd name="T23" fmla="*/ 292 h 870"/>
              <a:gd name="T24" fmla="*/ 77 w 191"/>
              <a:gd name="T25" fmla="*/ 334 h 870"/>
              <a:gd name="T26" fmla="*/ 78 w 191"/>
              <a:gd name="T27" fmla="*/ 380 h 870"/>
              <a:gd name="T28" fmla="*/ 80 w 191"/>
              <a:gd name="T29" fmla="*/ 427 h 870"/>
              <a:gd name="T30" fmla="*/ 90 w 191"/>
              <a:gd name="T31" fmla="*/ 469 h 870"/>
              <a:gd name="T32" fmla="*/ 111 w 191"/>
              <a:gd name="T33" fmla="*/ 510 h 870"/>
              <a:gd name="T34" fmla="*/ 135 w 191"/>
              <a:gd name="T35" fmla="*/ 575 h 870"/>
              <a:gd name="T36" fmla="*/ 159 w 191"/>
              <a:gd name="T37" fmla="*/ 654 h 870"/>
              <a:gd name="T38" fmla="*/ 178 w 191"/>
              <a:gd name="T39" fmla="*/ 740 h 870"/>
              <a:gd name="T40" fmla="*/ 189 w 191"/>
              <a:gd name="T41" fmla="*/ 821 h 870"/>
              <a:gd name="T42" fmla="*/ 189 w 191"/>
              <a:gd name="T43" fmla="*/ 844 h 870"/>
              <a:gd name="T44" fmla="*/ 179 w 191"/>
              <a:gd name="T45" fmla="*/ 766 h 870"/>
              <a:gd name="T46" fmla="*/ 160 w 191"/>
              <a:gd name="T47" fmla="*/ 687 h 870"/>
              <a:gd name="T48" fmla="*/ 135 w 191"/>
              <a:gd name="T49" fmla="*/ 617 h 870"/>
              <a:gd name="T50" fmla="*/ 111 w 191"/>
              <a:gd name="T51" fmla="*/ 562 h 870"/>
              <a:gd name="T52" fmla="*/ 90 w 191"/>
              <a:gd name="T53" fmla="*/ 531 h 870"/>
              <a:gd name="T54" fmla="*/ 78 w 191"/>
              <a:gd name="T55" fmla="*/ 502 h 870"/>
              <a:gd name="T56" fmla="*/ 70 w 191"/>
              <a:gd name="T57" fmla="*/ 446 h 870"/>
              <a:gd name="T58" fmla="*/ 63 w 191"/>
              <a:gd name="T59" fmla="*/ 379 h 870"/>
              <a:gd name="T60" fmla="*/ 56 w 191"/>
              <a:gd name="T61" fmla="*/ 316 h 870"/>
              <a:gd name="T62" fmla="*/ 48 w 191"/>
              <a:gd name="T63" fmla="*/ 269 h 870"/>
              <a:gd name="T64" fmla="*/ 36 w 191"/>
              <a:gd name="T65" fmla="*/ 242 h 870"/>
              <a:gd name="T66" fmla="*/ 28 w 191"/>
              <a:gd name="T67" fmla="*/ 211 h 870"/>
              <a:gd name="T68" fmla="*/ 24 w 191"/>
              <a:gd name="T69" fmla="*/ 173 h 870"/>
              <a:gd name="T70" fmla="*/ 23 w 191"/>
              <a:gd name="T71" fmla="*/ 136 h 870"/>
              <a:gd name="T72" fmla="*/ 23 w 191"/>
              <a:gd name="T73" fmla="*/ 96 h 870"/>
              <a:gd name="T74" fmla="*/ 23 w 191"/>
              <a:gd name="T75" fmla="*/ 69 h 870"/>
              <a:gd name="T76" fmla="*/ 18 w 191"/>
              <a:gd name="T77" fmla="*/ 45 h 870"/>
              <a:gd name="T78" fmla="*/ 12 w 191"/>
              <a:gd name="T79" fmla="*/ 28 h 870"/>
              <a:gd name="T80" fmla="*/ 5 w 191"/>
              <a:gd name="T81" fmla="*/ 16 h 870"/>
              <a:gd name="T82" fmla="*/ 0 w 191"/>
              <a:gd name="T83" fmla="*/ 7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870">
                <a:moveTo>
                  <a:pt x="0" y="0"/>
                </a:moveTo>
                <a:lnTo>
                  <a:pt x="0" y="3"/>
                </a:lnTo>
                <a:lnTo>
                  <a:pt x="1" y="5"/>
                </a:lnTo>
                <a:lnTo>
                  <a:pt x="1" y="8"/>
                </a:lnTo>
                <a:lnTo>
                  <a:pt x="2" y="10"/>
                </a:lnTo>
                <a:lnTo>
                  <a:pt x="3" y="12"/>
                </a:lnTo>
                <a:lnTo>
                  <a:pt x="5" y="15"/>
                </a:lnTo>
                <a:lnTo>
                  <a:pt x="6" y="17"/>
                </a:lnTo>
                <a:lnTo>
                  <a:pt x="8" y="20"/>
                </a:lnTo>
                <a:lnTo>
                  <a:pt x="10" y="23"/>
                </a:lnTo>
                <a:lnTo>
                  <a:pt x="12" y="26"/>
                </a:lnTo>
                <a:lnTo>
                  <a:pt x="14" y="29"/>
                </a:lnTo>
                <a:lnTo>
                  <a:pt x="16" y="33"/>
                </a:lnTo>
                <a:lnTo>
                  <a:pt x="17" y="37"/>
                </a:lnTo>
                <a:lnTo>
                  <a:pt x="19" y="41"/>
                </a:lnTo>
                <a:lnTo>
                  <a:pt x="21" y="46"/>
                </a:lnTo>
                <a:lnTo>
                  <a:pt x="23" y="52"/>
                </a:lnTo>
                <a:lnTo>
                  <a:pt x="24" y="58"/>
                </a:lnTo>
                <a:lnTo>
                  <a:pt x="25" y="67"/>
                </a:lnTo>
                <a:lnTo>
                  <a:pt x="25" y="76"/>
                </a:lnTo>
                <a:lnTo>
                  <a:pt x="25" y="88"/>
                </a:lnTo>
                <a:lnTo>
                  <a:pt x="26" y="102"/>
                </a:lnTo>
                <a:lnTo>
                  <a:pt x="26" y="116"/>
                </a:lnTo>
                <a:lnTo>
                  <a:pt x="26" y="132"/>
                </a:lnTo>
                <a:lnTo>
                  <a:pt x="27" y="148"/>
                </a:lnTo>
                <a:lnTo>
                  <a:pt x="28" y="164"/>
                </a:lnTo>
                <a:lnTo>
                  <a:pt x="30" y="180"/>
                </a:lnTo>
                <a:lnTo>
                  <a:pt x="32" y="196"/>
                </a:lnTo>
                <a:lnTo>
                  <a:pt x="35" y="211"/>
                </a:lnTo>
                <a:lnTo>
                  <a:pt x="39" y="224"/>
                </a:lnTo>
                <a:lnTo>
                  <a:pt x="44" y="237"/>
                </a:lnTo>
                <a:lnTo>
                  <a:pt x="49" y="249"/>
                </a:lnTo>
                <a:lnTo>
                  <a:pt x="56" y="259"/>
                </a:lnTo>
                <a:lnTo>
                  <a:pt x="63" y="269"/>
                </a:lnTo>
                <a:lnTo>
                  <a:pt x="68" y="280"/>
                </a:lnTo>
                <a:lnTo>
                  <a:pt x="72" y="292"/>
                </a:lnTo>
                <a:lnTo>
                  <a:pt x="75" y="305"/>
                </a:lnTo>
                <a:lnTo>
                  <a:pt x="76" y="320"/>
                </a:lnTo>
                <a:lnTo>
                  <a:pt x="77" y="334"/>
                </a:lnTo>
                <a:lnTo>
                  <a:pt x="78" y="350"/>
                </a:lnTo>
                <a:lnTo>
                  <a:pt x="78" y="364"/>
                </a:lnTo>
                <a:lnTo>
                  <a:pt x="78" y="380"/>
                </a:lnTo>
                <a:lnTo>
                  <a:pt x="79" y="396"/>
                </a:lnTo>
                <a:lnTo>
                  <a:pt x="79" y="412"/>
                </a:lnTo>
                <a:lnTo>
                  <a:pt x="80" y="427"/>
                </a:lnTo>
                <a:lnTo>
                  <a:pt x="82" y="442"/>
                </a:lnTo>
                <a:lnTo>
                  <a:pt x="85" y="456"/>
                </a:lnTo>
                <a:lnTo>
                  <a:pt x="90" y="469"/>
                </a:lnTo>
                <a:lnTo>
                  <a:pt x="96" y="481"/>
                </a:lnTo>
                <a:lnTo>
                  <a:pt x="103" y="494"/>
                </a:lnTo>
                <a:lnTo>
                  <a:pt x="111" y="510"/>
                </a:lnTo>
                <a:lnTo>
                  <a:pt x="118" y="529"/>
                </a:lnTo>
                <a:lnTo>
                  <a:pt x="126" y="551"/>
                </a:lnTo>
                <a:lnTo>
                  <a:pt x="135" y="575"/>
                </a:lnTo>
                <a:lnTo>
                  <a:pt x="143" y="600"/>
                </a:lnTo>
                <a:lnTo>
                  <a:pt x="151" y="627"/>
                </a:lnTo>
                <a:lnTo>
                  <a:pt x="159" y="654"/>
                </a:lnTo>
                <a:lnTo>
                  <a:pt x="167" y="682"/>
                </a:lnTo>
                <a:lnTo>
                  <a:pt x="173" y="711"/>
                </a:lnTo>
                <a:lnTo>
                  <a:pt x="178" y="740"/>
                </a:lnTo>
                <a:lnTo>
                  <a:pt x="183" y="768"/>
                </a:lnTo>
                <a:lnTo>
                  <a:pt x="187" y="796"/>
                </a:lnTo>
                <a:lnTo>
                  <a:pt x="189" y="821"/>
                </a:lnTo>
                <a:lnTo>
                  <a:pt x="190" y="846"/>
                </a:lnTo>
                <a:lnTo>
                  <a:pt x="189" y="869"/>
                </a:lnTo>
                <a:lnTo>
                  <a:pt x="189" y="844"/>
                </a:lnTo>
                <a:lnTo>
                  <a:pt x="187" y="818"/>
                </a:lnTo>
                <a:lnTo>
                  <a:pt x="184" y="792"/>
                </a:lnTo>
                <a:lnTo>
                  <a:pt x="179" y="766"/>
                </a:lnTo>
                <a:lnTo>
                  <a:pt x="174" y="739"/>
                </a:lnTo>
                <a:lnTo>
                  <a:pt x="167" y="712"/>
                </a:lnTo>
                <a:lnTo>
                  <a:pt x="160" y="687"/>
                </a:lnTo>
                <a:lnTo>
                  <a:pt x="152" y="662"/>
                </a:lnTo>
                <a:lnTo>
                  <a:pt x="143" y="639"/>
                </a:lnTo>
                <a:lnTo>
                  <a:pt x="135" y="617"/>
                </a:lnTo>
                <a:lnTo>
                  <a:pt x="127" y="596"/>
                </a:lnTo>
                <a:lnTo>
                  <a:pt x="118" y="578"/>
                </a:lnTo>
                <a:lnTo>
                  <a:pt x="111" y="562"/>
                </a:lnTo>
                <a:lnTo>
                  <a:pt x="103" y="548"/>
                </a:lnTo>
                <a:lnTo>
                  <a:pt x="96" y="538"/>
                </a:lnTo>
                <a:lnTo>
                  <a:pt x="90" y="531"/>
                </a:lnTo>
                <a:lnTo>
                  <a:pt x="85" y="525"/>
                </a:lnTo>
                <a:lnTo>
                  <a:pt x="81" y="514"/>
                </a:lnTo>
                <a:lnTo>
                  <a:pt x="78" y="502"/>
                </a:lnTo>
                <a:lnTo>
                  <a:pt x="75" y="485"/>
                </a:lnTo>
                <a:lnTo>
                  <a:pt x="72" y="466"/>
                </a:lnTo>
                <a:lnTo>
                  <a:pt x="70" y="446"/>
                </a:lnTo>
                <a:lnTo>
                  <a:pt x="67" y="424"/>
                </a:lnTo>
                <a:lnTo>
                  <a:pt x="65" y="402"/>
                </a:lnTo>
                <a:lnTo>
                  <a:pt x="63" y="379"/>
                </a:lnTo>
                <a:lnTo>
                  <a:pt x="61" y="358"/>
                </a:lnTo>
                <a:lnTo>
                  <a:pt x="59" y="336"/>
                </a:lnTo>
                <a:lnTo>
                  <a:pt x="56" y="316"/>
                </a:lnTo>
                <a:lnTo>
                  <a:pt x="53" y="298"/>
                </a:lnTo>
                <a:lnTo>
                  <a:pt x="50" y="282"/>
                </a:lnTo>
                <a:lnTo>
                  <a:pt x="48" y="269"/>
                </a:lnTo>
                <a:lnTo>
                  <a:pt x="43" y="259"/>
                </a:lnTo>
                <a:lnTo>
                  <a:pt x="39" y="251"/>
                </a:lnTo>
                <a:lnTo>
                  <a:pt x="36" y="242"/>
                </a:lnTo>
                <a:lnTo>
                  <a:pt x="33" y="232"/>
                </a:lnTo>
                <a:lnTo>
                  <a:pt x="30" y="221"/>
                </a:lnTo>
                <a:lnTo>
                  <a:pt x="28" y="211"/>
                </a:lnTo>
                <a:lnTo>
                  <a:pt x="26" y="198"/>
                </a:lnTo>
                <a:lnTo>
                  <a:pt x="25" y="186"/>
                </a:lnTo>
                <a:lnTo>
                  <a:pt x="24" y="173"/>
                </a:lnTo>
                <a:lnTo>
                  <a:pt x="24" y="160"/>
                </a:lnTo>
                <a:lnTo>
                  <a:pt x="23" y="148"/>
                </a:lnTo>
                <a:lnTo>
                  <a:pt x="23" y="136"/>
                </a:lnTo>
                <a:lnTo>
                  <a:pt x="23" y="125"/>
                </a:lnTo>
                <a:lnTo>
                  <a:pt x="23" y="104"/>
                </a:lnTo>
                <a:lnTo>
                  <a:pt x="23" y="96"/>
                </a:lnTo>
                <a:lnTo>
                  <a:pt x="23" y="89"/>
                </a:lnTo>
                <a:lnTo>
                  <a:pt x="23" y="78"/>
                </a:lnTo>
                <a:lnTo>
                  <a:pt x="23" y="69"/>
                </a:lnTo>
                <a:lnTo>
                  <a:pt x="22" y="60"/>
                </a:lnTo>
                <a:lnTo>
                  <a:pt x="20" y="52"/>
                </a:lnTo>
                <a:lnTo>
                  <a:pt x="18" y="45"/>
                </a:lnTo>
                <a:lnTo>
                  <a:pt x="16" y="39"/>
                </a:lnTo>
                <a:lnTo>
                  <a:pt x="14" y="33"/>
                </a:lnTo>
                <a:lnTo>
                  <a:pt x="12" y="28"/>
                </a:lnTo>
                <a:lnTo>
                  <a:pt x="9" y="24"/>
                </a:lnTo>
                <a:lnTo>
                  <a:pt x="7" y="20"/>
                </a:lnTo>
                <a:lnTo>
                  <a:pt x="5" y="16"/>
                </a:lnTo>
                <a:lnTo>
                  <a:pt x="3" y="13"/>
                </a:lnTo>
                <a:lnTo>
                  <a:pt x="1" y="10"/>
                </a:lnTo>
                <a:lnTo>
                  <a:pt x="0" y="7"/>
                </a:lnTo>
                <a:lnTo>
                  <a:pt x="0" y="4"/>
                </a:lnTo>
                <a:lnTo>
                  <a:pt x="0" y="0"/>
                </a:lnTo>
              </a:path>
            </a:pathLst>
          </a:custGeom>
          <a:solidFill>
            <a:srgbClr val="CB98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0" name="Freeform 116">
            <a:extLst>
              <a:ext uri="{FF2B5EF4-FFF2-40B4-BE49-F238E27FC236}">
                <a16:creationId xmlns:a16="http://schemas.microsoft.com/office/drawing/2014/main" id="{7E5ACD44-1501-EA4B-A2EE-520EEC49BB35}"/>
              </a:ext>
            </a:extLst>
          </p:cNvPr>
          <p:cNvSpPr>
            <a:spLocks/>
          </p:cNvSpPr>
          <p:nvPr/>
        </p:nvSpPr>
        <p:spPr bwMode="auto">
          <a:xfrm>
            <a:off x="8085139" y="5046663"/>
            <a:ext cx="130175" cy="1193800"/>
          </a:xfrm>
          <a:custGeom>
            <a:avLst/>
            <a:gdLst>
              <a:gd name="T0" fmla="*/ 6 w 82"/>
              <a:gd name="T1" fmla="*/ 7 h 752"/>
              <a:gd name="T2" fmla="*/ 18 w 82"/>
              <a:gd name="T3" fmla="*/ 23 h 752"/>
              <a:gd name="T4" fmla="*/ 28 w 82"/>
              <a:gd name="T5" fmla="*/ 42 h 752"/>
              <a:gd name="T6" fmla="*/ 37 w 82"/>
              <a:gd name="T7" fmla="*/ 63 h 752"/>
              <a:gd name="T8" fmla="*/ 44 w 82"/>
              <a:gd name="T9" fmla="*/ 86 h 752"/>
              <a:gd name="T10" fmla="*/ 49 w 82"/>
              <a:gd name="T11" fmla="*/ 107 h 752"/>
              <a:gd name="T12" fmla="*/ 52 w 82"/>
              <a:gd name="T13" fmla="*/ 127 h 752"/>
              <a:gd name="T14" fmla="*/ 52 w 82"/>
              <a:gd name="T15" fmla="*/ 144 h 752"/>
              <a:gd name="T16" fmla="*/ 50 w 82"/>
              <a:gd name="T17" fmla="*/ 157 h 752"/>
              <a:gd name="T18" fmla="*/ 49 w 82"/>
              <a:gd name="T19" fmla="*/ 172 h 752"/>
              <a:gd name="T20" fmla="*/ 50 w 82"/>
              <a:gd name="T21" fmla="*/ 188 h 752"/>
              <a:gd name="T22" fmla="*/ 51 w 82"/>
              <a:gd name="T23" fmla="*/ 206 h 752"/>
              <a:gd name="T24" fmla="*/ 54 w 82"/>
              <a:gd name="T25" fmla="*/ 224 h 752"/>
              <a:gd name="T26" fmla="*/ 58 w 82"/>
              <a:gd name="T27" fmla="*/ 242 h 752"/>
              <a:gd name="T28" fmla="*/ 63 w 82"/>
              <a:gd name="T29" fmla="*/ 259 h 752"/>
              <a:gd name="T30" fmla="*/ 69 w 82"/>
              <a:gd name="T31" fmla="*/ 275 h 752"/>
              <a:gd name="T32" fmla="*/ 75 w 82"/>
              <a:gd name="T33" fmla="*/ 288 h 752"/>
              <a:gd name="T34" fmla="*/ 80 w 82"/>
              <a:gd name="T35" fmla="*/ 304 h 752"/>
              <a:gd name="T36" fmla="*/ 81 w 82"/>
              <a:gd name="T37" fmla="*/ 325 h 752"/>
              <a:gd name="T38" fmla="*/ 80 w 82"/>
              <a:gd name="T39" fmla="*/ 348 h 752"/>
              <a:gd name="T40" fmla="*/ 77 w 82"/>
              <a:gd name="T41" fmla="*/ 375 h 752"/>
              <a:gd name="T42" fmla="*/ 73 w 82"/>
              <a:gd name="T43" fmla="*/ 403 h 752"/>
              <a:gd name="T44" fmla="*/ 68 w 82"/>
              <a:gd name="T45" fmla="*/ 432 h 752"/>
              <a:gd name="T46" fmla="*/ 64 w 82"/>
              <a:gd name="T47" fmla="*/ 462 h 752"/>
              <a:gd name="T48" fmla="*/ 60 w 82"/>
              <a:gd name="T49" fmla="*/ 494 h 752"/>
              <a:gd name="T50" fmla="*/ 56 w 82"/>
              <a:gd name="T51" fmla="*/ 530 h 752"/>
              <a:gd name="T52" fmla="*/ 52 w 82"/>
              <a:gd name="T53" fmla="*/ 568 h 752"/>
              <a:gd name="T54" fmla="*/ 48 w 82"/>
              <a:gd name="T55" fmla="*/ 607 h 752"/>
              <a:gd name="T56" fmla="*/ 45 w 82"/>
              <a:gd name="T57" fmla="*/ 644 h 752"/>
              <a:gd name="T58" fmla="*/ 43 w 82"/>
              <a:gd name="T59" fmla="*/ 680 h 752"/>
              <a:gd name="T60" fmla="*/ 43 w 82"/>
              <a:gd name="T61" fmla="*/ 712 h 752"/>
              <a:gd name="T62" fmla="*/ 43 w 82"/>
              <a:gd name="T63" fmla="*/ 74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752">
                <a:moveTo>
                  <a:pt x="0" y="0"/>
                </a:moveTo>
                <a:lnTo>
                  <a:pt x="6" y="7"/>
                </a:lnTo>
                <a:lnTo>
                  <a:pt x="12" y="14"/>
                </a:lnTo>
                <a:lnTo>
                  <a:pt x="18" y="23"/>
                </a:lnTo>
                <a:lnTo>
                  <a:pt x="23" y="32"/>
                </a:lnTo>
                <a:lnTo>
                  <a:pt x="28" y="42"/>
                </a:lnTo>
                <a:lnTo>
                  <a:pt x="33" y="53"/>
                </a:lnTo>
                <a:lnTo>
                  <a:pt x="37" y="63"/>
                </a:lnTo>
                <a:lnTo>
                  <a:pt x="41" y="75"/>
                </a:lnTo>
                <a:lnTo>
                  <a:pt x="44" y="86"/>
                </a:lnTo>
                <a:lnTo>
                  <a:pt x="47" y="97"/>
                </a:lnTo>
                <a:lnTo>
                  <a:pt x="49" y="107"/>
                </a:lnTo>
                <a:lnTo>
                  <a:pt x="51" y="117"/>
                </a:lnTo>
                <a:lnTo>
                  <a:pt x="52" y="127"/>
                </a:lnTo>
                <a:lnTo>
                  <a:pt x="52" y="136"/>
                </a:lnTo>
                <a:lnTo>
                  <a:pt x="52" y="144"/>
                </a:lnTo>
                <a:lnTo>
                  <a:pt x="51" y="151"/>
                </a:lnTo>
                <a:lnTo>
                  <a:pt x="50" y="157"/>
                </a:lnTo>
                <a:lnTo>
                  <a:pt x="50" y="164"/>
                </a:lnTo>
                <a:lnTo>
                  <a:pt x="49" y="172"/>
                </a:lnTo>
                <a:lnTo>
                  <a:pt x="49" y="180"/>
                </a:lnTo>
                <a:lnTo>
                  <a:pt x="50" y="188"/>
                </a:lnTo>
                <a:lnTo>
                  <a:pt x="50" y="197"/>
                </a:lnTo>
                <a:lnTo>
                  <a:pt x="51" y="206"/>
                </a:lnTo>
                <a:lnTo>
                  <a:pt x="53" y="215"/>
                </a:lnTo>
                <a:lnTo>
                  <a:pt x="54" y="224"/>
                </a:lnTo>
                <a:lnTo>
                  <a:pt x="56" y="233"/>
                </a:lnTo>
                <a:lnTo>
                  <a:pt x="58" y="242"/>
                </a:lnTo>
                <a:lnTo>
                  <a:pt x="61" y="251"/>
                </a:lnTo>
                <a:lnTo>
                  <a:pt x="63" y="259"/>
                </a:lnTo>
                <a:lnTo>
                  <a:pt x="66" y="267"/>
                </a:lnTo>
                <a:lnTo>
                  <a:pt x="69" y="275"/>
                </a:lnTo>
                <a:lnTo>
                  <a:pt x="72" y="282"/>
                </a:lnTo>
                <a:lnTo>
                  <a:pt x="75" y="288"/>
                </a:lnTo>
                <a:lnTo>
                  <a:pt x="78" y="296"/>
                </a:lnTo>
                <a:lnTo>
                  <a:pt x="80" y="304"/>
                </a:lnTo>
                <a:lnTo>
                  <a:pt x="81" y="314"/>
                </a:lnTo>
                <a:lnTo>
                  <a:pt x="81" y="325"/>
                </a:lnTo>
                <a:lnTo>
                  <a:pt x="80" y="336"/>
                </a:lnTo>
                <a:lnTo>
                  <a:pt x="80" y="348"/>
                </a:lnTo>
                <a:lnTo>
                  <a:pt x="78" y="361"/>
                </a:lnTo>
                <a:lnTo>
                  <a:pt x="77" y="375"/>
                </a:lnTo>
                <a:lnTo>
                  <a:pt x="75" y="389"/>
                </a:lnTo>
                <a:lnTo>
                  <a:pt x="73" y="403"/>
                </a:lnTo>
                <a:lnTo>
                  <a:pt x="70" y="417"/>
                </a:lnTo>
                <a:lnTo>
                  <a:pt x="68" y="432"/>
                </a:lnTo>
                <a:lnTo>
                  <a:pt x="66" y="447"/>
                </a:lnTo>
                <a:lnTo>
                  <a:pt x="64" y="462"/>
                </a:lnTo>
                <a:lnTo>
                  <a:pt x="62" y="477"/>
                </a:lnTo>
                <a:lnTo>
                  <a:pt x="60" y="494"/>
                </a:lnTo>
                <a:lnTo>
                  <a:pt x="58" y="512"/>
                </a:lnTo>
                <a:lnTo>
                  <a:pt x="56" y="530"/>
                </a:lnTo>
                <a:lnTo>
                  <a:pt x="54" y="549"/>
                </a:lnTo>
                <a:lnTo>
                  <a:pt x="52" y="568"/>
                </a:lnTo>
                <a:lnTo>
                  <a:pt x="50" y="588"/>
                </a:lnTo>
                <a:lnTo>
                  <a:pt x="48" y="607"/>
                </a:lnTo>
                <a:lnTo>
                  <a:pt x="47" y="626"/>
                </a:lnTo>
                <a:lnTo>
                  <a:pt x="45" y="644"/>
                </a:lnTo>
                <a:lnTo>
                  <a:pt x="44" y="662"/>
                </a:lnTo>
                <a:lnTo>
                  <a:pt x="43" y="680"/>
                </a:lnTo>
                <a:lnTo>
                  <a:pt x="43" y="696"/>
                </a:lnTo>
                <a:lnTo>
                  <a:pt x="43" y="712"/>
                </a:lnTo>
                <a:lnTo>
                  <a:pt x="43" y="726"/>
                </a:lnTo>
                <a:lnTo>
                  <a:pt x="43" y="740"/>
                </a:lnTo>
                <a:lnTo>
                  <a:pt x="45" y="75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1" name="Freeform 117">
            <a:extLst>
              <a:ext uri="{FF2B5EF4-FFF2-40B4-BE49-F238E27FC236}">
                <a16:creationId xmlns:a16="http://schemas.microsoft.com/office/drawing/2014/main" id="{65CF8152-0762-0146-BC4F-012A8F65FDD1}"/>
              </a:ext>
            </a:extLst>
          </p:cNvPr>
          <p:cNvSpPr>
            <a:spLocks/>
          </p:cNvSpPr>
          <p:nvPr/>
        </p:nvSpPr>
        <p:spPr bwMode="auto">
          <a:xfrm>
            <a:off x="7154864" y="5449888"/>
            <a:ext cx="192087" cy="558800"/>
          </a:xfrm>
          <a:custGeom>
            <a:avLst/>
            <a:gdLst>
              <a:gd name="T0" fmla="*/ 85 w 121"/>
              <a:gd name="T1" fmla="*/ 13 h 352"/>
              <a:gd name="T2" fmla="*/ 77 w 121"/>
              <a:gd name="T3" fmla="*/ 39 h 352"/>
              <a:gd name="T4" fmla="*/ 71 w 121"/>
              <a:gd name="T5" fmla="*/ 64 h 352"/>
              <a:gd name="T6" fmla="*/ 65 w 121"/>
              <a:gd name="T7" fmla="*/ 87 h 352"/>
              <a:gd name="T8" fmla="*/ 58 w 121"/>
              <a:gd name="T9" fmla="*/ 108 h 352"/>
              <a:gd name="T10" fmla="*/ 51 w 121"/>
              <a:gd name="T11" fmla="*/ 128 h 352"/>
              <a:gd name="T12" fmla="*/ 45 w 121"/>
              <a:gd name="T13" fmla="*/ 145 h 352"/>
              <a:gd name="T14" fmla="*/ 36 w 121"/>
              <a:gd name="T15" fmla="*/ 159 h 352"/>
              <a:gd name="T16" fmla="*/ 29 w 121"/>
              <a:gd name="T17" fmla="*/ 171 h 352"/>
              <a:gd name="T18" fmla="*/ 23 w 121"/>
              <a:gd name="T19" fmla="*/ 185 h 352"/>
              <a:gd name="T20" fmla="*/ 18 w 121"/>
              <a:gd name="T21" fmla="*/ 202 h 352"/>
              <a:gd name="T22" fmla="*/ 16 w 121"/>
              <a:gd name="T23" fmla="*/ 221 h 352"/>
              <a:gd name="T24" fmla="*/ 14 w 121"/>
              <a:gd name="T25" fmla="*/ 241 h 352"/>
              <a:gd name="T26" fmla="*/ 13 w 121"/>
              <a:gd name="T27" fmla="*/ 261 h 352"/>
              <a:gd name="T28" fmla="*/ 12 w 121"/>
              <a:gd name="T29" fmla="*/ 279 h 352"/>
              <a:gd name="T30" fmla="*/ 10 w 121"/>
              <a:gd name="T31" fmla="*/ 296 h 352"/>
              <a:gd name="T32" fmla="*/ 9 w 121"/>
              <a:gd name="T33" fmla="*/ 310 h 352"/>
              <a:gd name="T34" fmla="*/ 7 w 121"/>
              <a:gd name="T35" fmla="*/ 321 h 352"/>
              <a:gd name="T36" fmla="*/ 5 w 121"/>
              <a:gd name="T37" fmla="*/ 329 h 352"/>
              <a:gd name="T38" fmla="*/ 3 w 121"/>
              <a:gd name="T39" fmla="*/ 336 h 352"/>
              <a:gd name="T40" fmla="*/ 2 w 121"/>
              <a:gd name="T41" fmla="*/ 342 h 352"/>
              <a:gd name="T42" fmla="*/ 1 w 121"/>
              <a:gd name="T43" fmla="*/ 346 h 352"/>
              <a:gd name="T44" fmla="*/ 0 w 121"/>
              <a:gd name="T45" fmla="*/ 349 h 352"/>
              <a:gd name="T46" fmla="*/ 0 w 121"/>
              <a:gd name="T47" fmla="*/ 351 h 352"/>
              <a:gd name="T48" fmla="*/ 13 w 121"/>
              <a:gd name="T49" fmla="*/ 343 h 352"/>
              <a:gd name="T50" fmla="*/ 28 w 121"/>
              <a:gd name="T51" fmla="*/ 334 h 352"/>
              <a:gd name="T52" fmla="*/ 50 w 121"/>
              <a:gd name="T53" fmla="*/ 322 h 352"/>
              <a:gd name="T54" fmla="*/ 64 w 121"/>
              <a:gd name="T55" fmla="*/ 315 h 352"/>
              <a:gd name="T56" fmla="*/ 77 w 121"/>
              <a:gd name="T57" fmla="*/ 307 h 352"/>
              <a:gd name="T58" fmla="*/ 90 w 121"/>
              <a:gd name="T59" fmla="*/ 301 h 352"/>
              <a:gd name="T60" fmla="*/ 100 w 121"/>
              <a:gd name="T61" fmla="*/ 296 h 352"/>
              <a:gd name="T62" fmla="*/ 99 w 121"/>
              <a:gd name="T63" fmla="*/ 294 h 352"/>
              <a:gd name="T64" fmla="*/ 89 w 121"/>
              <a:gd name="T65" fmla="*/ 296 h 352"/>
              <a:gd name="T66" fmla="*/ 80 w 121"/>
              <a:gd name="T67" fmla="*/ 299 h 352"/>
              <a:gd name="T68" fmla="*/ 71 w 121"/>
              <a:gd name="T69" fmla="*/ 301 h 352"/>
              <a:gd name="T70" fmla="*/ 64 w 121"/>
              <a:gd name="T71" fmla="*/ 304 h 352"/>
              <a:gd name="T72" fmla="*/ 57 w 121"/>
              <a:gd name="T73" fmla="*/ 306 h 352"/>
              <a:gd name="T74" fmla="*/ 52 w 121"/>
              <a:gd name="T75" fmla="*/ 307 h 352"/>
              <a:gd name="T76" fmla="*/ 48 w 121"/>
              <a:gd name="T77" fmla="*/ 308 h 352"/>
              <a:gd name="T78" fmla="*/ 44 w 121"/>
              <a:gd name="T79" fmla="*/ 306 h 352"/>
              <a:gd name="T80" fmla="*/ 44 w 121"/>
              <a:gd name="T81" fmla="*/ 300 h 352"/>
              <a:gd name="T82" fmla="*/ 47 w 121"/>
              <a:gd name="T83" fmla="*/ 289 h 352"/>
              <a:gd name="T84" fmla="*/ 51 w 121"/>
              <a:gd name="T85" fmla="*/ 276 h 352"/>
              <a:gd name="T86" fmla="*/ 60 w 121"/>
              <a:gd name="T87" fmla="*/ 262 h 352"/>
              <a:gd name="T88" fmla="*/ 70 w 121"/>
              <a:gd name="T89" fmla="*/ 245 h 352"/>
              <a:gd name="T90" fmla="*/ 82 w 121"/>
              <a:gd name="T91" fmla="*/ 229 h 352"/>
              <a:gd name="T92" fmla="*/ 96 w 121"/>
              <a:gd name="T93" fmla="*/ 213 h 352"/>
              <a:gd name="T94" fmla="*/ 111 w 121"/>
              <a:gd name="T95" fmla="*/ 200 h 352"/>
              <a:gd name="T96" fmla="*/ 119 w 121"/>
              <a:gd name="T97" fmla="*/ 190 h 352"/>
              <a:gd name="T98" fmla="*/ 119 w 121"/>
              <a:gd name="T99" fmla="*/ 184 h 352"/>
              <a:gd name="T100" fmla="*/ 112 w 121"/>
              <a:gd name="T101" fmla="*/ 181 h 352"/>
              <a:gd name="T102" fmla="*/ 102 w 121"/>
              <a:gd name="T103" fmla="*/ 180 h 352"/>
              <a:gd name="T104" fmla="*/ 90 w 121"/>
              <a:gd name="T105" fmla="*/ 182 h 352"/>
              <a:gd name="T106" fmla="*/ 77 w 121"/>
              <a:gd name="T107" fmla="*/ 185 h 352"/>
              <a:gd name="T108" fmla="*/ 66 w 121"/>
              <a:gd name="T109" fmla="*/ 190 h 352"/>
              <a:gd name="T110" fmla="*/ 59 w 121"/>
              <a:gd name="T111" fmla="*/ 194 h 352"/>
              <a:gd name="T112" fmla="*/ 58 w 121"/>
              <a:gd name="T113" fmla="*/ 188 h 352"/>
              <a:gd name="T114" fmla="*/ 61 w 121"/>
              <a:gd name="T115" fmla="*/ 173 h 352"/>
              <a:gd name="T116" fmla="*/ 68 w 121"/>
              <a:gd name="T117" fmla="*/ 150 h 352"/>
              <a:gd name="T118" fmla="*/ 75 w 121"/>
              <a:gd name="T119" fmla="*/ 122 h 352"/>
              <a:gd name="T120" fmla="*/ 82 w 121"/>
              <a:gd name="T121" fmla="*/ 89 h 352"/>
              <a:gd name="T122" fmla="*/ 88 w 121"/>
              <a:gd name="T123" fmla="*/ 54 h 352"/>
              <a:gd name="T124" fmla="*/ 89 w 121"/>
              <a:gd name="T125" fmla="*/ 1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352">
                <a:moveTo>
                  <a:pt x="88" y="0"/>
                </a:moveTo>
                <a:lnTo>
                  <a:pt x="85" y="13"/>
                </a:lnTo>
                <a:lnTo>
                  <a:pt x="81" y="27"/>
                </a:lnTo>
                <a:lnTo>
                  <a:pt x="77" y="39"/>
                </a:lnTo>
                <a:lnTo>
                  <a:pt x="74" y="51"/>
                </a:lnTo>
                <a:lnTo>
                  <a:pt x="71" y="64"/>
                </a:lnTo>
                <a:lnTo>
                  <a:pt x="68" y="76"/>
                </a:lnTo>
                <a:lnTo>
                  <a:pt x="65" y="87"/>
                </a:lnTo>
                <a:lnTo>
                  <a:pt x="62" y="97"/>
                </a:lnTo>
                <a:lnTo>
                  <a:pt x="58" y="108"/>
                </a:lnTo>
                <a:lnTo>
                  <a:pt x="55" y="118"/>
                </a:lnTo>
                <a:lnTo>
                  <a:pt x="51" y="128"/>
                </a:lnTo>
                <a:lnTo>
                  <a:pt x="48" y="137"/>
                </a:lnTo>
                <a:lnTo>
                  <a:pt x="45" y="145"/>
                </a:lnTo>
                <a:lnTo>
                  <a:pt x="41" y="152"/>
                </a:lnTo>
                <a:lnTo>
                  <a:pt x="36" y="159"/>
                </a:lnTo>
                <a:lnTo>
                  <a:pt x="32" y="165"/>
                </a:lnTo>
                <a:lnTo>
                  <a:pt x="29" y="171"/>
                </a:lnTo>
                <a:lnTo>
                  <a:pt x="25" y="177"/>
                </a:lnTo>
                <a:lnTo>
                  <a:pt x="23" y="185"/>
                </a:lnTo>
                <a:lnTo>
                  <a:pt x="20" y="193"/>
                </a:lnTo>
                <a:lnTo>
                  <a:pt x="18" y="202"/>
                </a:lnTo>
                <a:lnTo>
                  <a:pt x="17" y="211"/>
                </a:lnTo>
                <a:lnTo>
                  <a:pt x="16" y="221"/>
                </a:lnTo>
                <a:lnTo>
                  <a:pt x="15" y="230"/>
                </a:lnTo>
                <a:lnTo>
                  <a:pt x="14" y="241"/>
                </a:lnTo>
                <a:lnTo>
                  <a:pt x="13" y="251"/>
                </a:lnTo>
                <a:lnTo>
                  <a:pt x="13" y="261"/>
                </a:lnTo>
                <a:lnTo>
                  <a:pt x="12" y="270"/>
                </a:lnTo>
                <a:lnTo>
                  <a:pt x="12" y="279"/>
                </a:lnTo>
                <a:lnTo>
                  <a:pt x="11" y="288"/>
                </a:lnTo>
                <a:lnTo>
                  <a:pt x="10" y="296"/>
                </a:lnTo>
                <a:lnTo>
                  <a:pt x="10" y="304"/>
                </a:lnTo>
                <a:lnTo>
                  <a:pt x="9" y="310"/>
                </a:lnTo>
                <a:lnTo>
                  <a:pt x="8" y="316"/>
                </a:lnTo>
                <a:lnTo>
                  <a:pt x="7" y="321"/>
                </a:lnTo>
                <a:lnTo>
                  <a:pt x="6" y="325"/>
                </a:lnTo>
                <a:lnTo>
                  <a:pt x="5" y="329"/>
                </a:lnTo>
                <a:lnTo>
                  <a:pt x="4" y="333"/>
                </a:lnTo>
                <a:lnTo>
                  <a:pt x="3" y="336"/>
                </a:lnTo>
                <a:lnTo>
                  <a:pt x="2" y="340"/>
                </a:lnTo>
                <a:lnTo>
                  <a:pt x="2" y="342"/>
                </a:lnTo>
                <a:lnTo>
                  <a:pt x="1" y="345"/>
                </a:lnTo>
                <a:lnTo>
                  <a:pt x="1" y="346"/>
                </a:lnTo>
                <a:lnTo>
                  <a:pt x="0" y="348"/>
                </a:lnTo>
                <a:lnTo>
                  <a:pt x="0" y="349"/>
                </a:lnTo>
                <a:lnTo>
                  <a:pt x="0" y="350"/>
                </a:lnTo>
                <a:lnTo>
                  <a:pt x="0" y="351"/>
                </a:lnTo>
                <a:lnTo>
                  <a:pt x="7" y="347"/>
                </a:lnTo>
                <a:lnTo>
                  <a:pt x="13" y="343"/>
                </a:lnTo>
                <a:lnTo>
                  <a:pt x="21" y="339"/>
                </a:lnTo>
                <a:lnTo>
                  <a:pt x="28" y="334"/>
                </a:lnTo>
                <a:lnTo>
                  <a:pt x="35" y="330"/>
                </a:lnTo>
                <a:lnTo>
                  <a:pt x="50" y="322"/>
                </a:lnTo>
                <a:lnTo>
                  <a:pt x="57" y="319"/>
                </a:lnTo>
                <a:lnTo>
                  <a:pt x="64" y="315"/>
                </a:lnTo>
                <a:lnTo>
                  <a:pt x="70" y="311"/>
                </a:lnTo>
                <a:lnTo>
                  <a:pt x="77" y="307"/>
                </a:lnTo>
                <a:lnTo>
                  <a:pt x="84" y="304"/>
                </a:lnTo>
                <a:lnTo>
                  <a:pt x="90" y="301"/>
                </a:lnTo>
                <a:lnTo>
                  <a:pt x="94" y="298"/>
                </a:lnTo>
                <a:lnTo>
                  <a:pt x="100" y="296"/>
                </a:lnTo>
                <a:lnTo>
                  <a:pt x="105" y="293"/>
                </a:lnTo>
                <a:lnTo>
                  <a:pt x="99" y="294"/>
                </a:lnTo>
                <a:lnTo>
                  <a:pt x="93" y="295"/>
                </a:lnTo>
                <a:lnTo>
                  <a:pt x="89" y="296"/>
                </a:lnTo>
                <a:lnTo>
                  <a:pt x="84" y="297"/>
                </a:lnTo>
                <a:lnTo>
                  <a:pt x="80" y="299"/>
                </a:lnTo>
                <a:lnTo>
                  <a:pt x="75" y="300"/>
                </a:lnTo>
                <a:lnTo>
                  <a:pt x="71" y="301"/>
                </a:lnTo>
                <a:lnTo>
                  <a:pt x="68" y="303"/>
                </a:lnTo>
                <a:lnTo>
                  <a:pt x="64" y="304"/>
                </a:lnTo>
                <a:lnTo>
                  <a:pt x="61" y="305"/>
                </a:lnTo>
                <a:lnTo>
                  <a:pt x="57" y="306"/>
                </a:lnTo>
                <a:lnTo>
                  <a:pt x="54" y="307"/>
                </a:lnTo>
                <a:lnTo>
                  <a:pt x="52" y="307"/>
                </a:lnTo>
                <a:lnTo>
                  <a:pt x="50" y="308"/>
                </a:lnTo>
                <a:lnTo>
                  <a:pt x="48" y="308"/>
                </a:lnTo>
                <a:lnTo>
                  <a:pt x="46" y="307"/>
                </a:lnTo>
                <a:lnTo>
                  <a:pt x="44" y="306"/>
                </a:lnTo>
                <a:lnTo>
                  <a:pt x="44" y="303"/>
                </a:lnTo>
                <a:lnTo>
                  <a:pt x="44" y="300"/>
                </a:lnTo>
                <a:lnTo>
                  <a:pt x="45" y="295"/>
                </a:lnTo>
                <a:lnTo>
                  <a:pt x="47" y="289"/>
                </a:lnTo>
                <a:lnTo>
                  <a:pt x="49" y="283"/>
                </a:lnTo>
                <a:lnTo>
                  <a:pt x="51" y="276"/>
                </a:lnTo>
                <a:lnTo>
                  <a:pt x="55" y="269"/>
                </a:lnTo>
                <a:lnTo>
                  <a:pt x="60" y="262"/>
                </a:lnTo>
                <a:lnTo>
                  <a:pt x="65" y="253"/>
                </a:lnTo>
                <a:lnTo>
                  <a:pt x="70" y="245"/>
                </a:lnTo>
                <a:lnTo>
                  <a:pt x="76" y="237"/>
                </a:lnTo>
                <a:lnTo>
                  <a:pt x="82" y="229"/>
                </a:lnTo>
                <a:lnTo>
                  <a:pt x="90" y="220"/>
                </a:lnTo>
                <a:lnTo>
                  <a:pt x="96" y="213"/>
                </a:lnTo>
                <a:lnTo>
                  <a:pt x="105" y="205"/>
                </a:lnTo>
                <a:lnTo>
                  <a:pt x="111" y="200"/>
                </a:lnTo>
                <a:lnTo>
                  <a:pt x="116" y="194"/>
                </a:lnTo>
                <a:lnTo>
                  <a:pt x="119" y="190"/>
                </a:lnTo>
                <a:lnTo>
                  <a:pt x="120" y="186"/>
                </a:lnTo>
                <a:lnTo>
                  <a:pt x="119" y="184"/>
                </a:lnTo>
                <a:lnTo>
                  <a:pt x="116" y="182"/>
                </a:lnTo>
                <a:lnTo>
                  <a:pt x="112" y="181"/>
                </a:lnTo>
                <a:lnTo>
                  <a:pt x="108" y="180"/>
                </a:lnTo>
                <a:lnTo>
                  <a:pt x="102" y="180"/>
                </a:lnTo>
                <a:lnTo>
                  <a:pt x="96" y="181"/>
                </a:lnTo>
                <a:lnTo>
                  <a:pt x="90" y="182"/>
                </a:lnTo>
                <a:lnTo>
                  <a:pt x="83" y="184"/>
                </a:lnTo>
                <a:lnTo>
                  <a:pt x="77" y="185"/>
                </a:lnTo>
                <a:lnTo>
                  <a:pt x="71" y="188"/>
                </a:lnTo>
                <a:lnTo>
                  <a:pt x="66" y="190"/>
                </a:lnTo>
                <a:lnTo>
                  <a:pt x="62" y="192"/>
                </a:lnTo>
                <a:lnTo>
                  <a:pt x="59" y="194"/>
                </a:lnTo>
                <a:lnTo>
                  <a:pt x="58" y="192"/>
                </a:lnTo>
                <a:lnTo>
                  <a:pt x="58" y="188"/>
                </a:lnTo>
                <a:lnTo>
                  <a:pt x="59" y="181"/>
                </a:lnTo>
                <a:lnTo>
                  <a:pt x="61" y="173"/>
                </a:lnTo>
                <a:lnTo>
                  <a:pt x="64" y="162"/>
                </a:lnTo>
                <a:lnTo>
                  <a:pt x="68" y="150"/>
                </a:lnTo>
                <a:lnTo>
                  <a:pt x="71" y="137"/>
                </a:lnTo>
                <a:lnTo>
                  <a:pt x="75" y="122"/>
                </a:lnTo>
                <a:lnTo>
                  <a:pt x="79" y="106"/>
                </a:lnTo>
                <a:lnTo>
                  <a:pt x="82" y="89"/>
                </a:lnTo>
                <a:lnTo>
                  <a:pt x="86" y="72"/>
                </a:lnTo>
                <a:lnTo>
                  <a:pt x="88" y="54"/>
                </a:lnTo>
                <a:lnTo>
                  <a:pt x="89" y="36"/>
                </a:lnTo>
                <a:lnTo>
                  <a:pt x="89" y="18"/>
                </a:lnTo>
                <a:lnTo>
                  <a:pt x="88" y="0"/>
                </a:lnTo>
              </a:path>
            </a:pathLst>
          </a:custGeom>
          <a:solidFill>
            <a:srgbClr val="CB98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2" name="Freeform 118">
            <a:extLst>
              <a:ext uri="{FF2B5EF4-FFF2-40B4-BE49-F238E27FC236}">
                <a16:creationId xmlns:a16="http://schemas.microsoft.com/office/drawing/2014/main" id="{9C3304D9-5FE9-1A42-8422-48F07B42741D}"/>
              </a:ext>
            </a:extLst>
          </p:cNvPr>
          <p:cNvSpPr>
            <a:spLocks/>
          </p:cNvSpPr>
          <p:nvPr/>
        </p:nvSpPr>
        <p:spPr bwMode="auto">
          <a:xfrm>
            <a:off x="6713538" y="5559425"/>
            <a:ext cx="247650" cy="400050"/>
          </a:xfrm>
          <a:custGeom>
            <a:avLst/>
            <a:gdLst>
              <a:gd name="T0" fmla="*/ 155 w 156"/>
              <a:gd name="T1" fmla="*/ 0 h 252"/>
              <a:gd name="T2" fmla="*/ 151 w 156"/>
              <a:gd name="T3" fmla="*/ 12 h 252"/>
              <a:gd name="T4" fmla="*/ 146 w 156"/>
              <a:gd name="T5" fmla="*/ 25 h 252"/>
              <a:gd name="T6" fmla="*/ 142 w 156"/>
              <a:gd name="T7" fmla="*/ 40 h 252"/>
              <a:gd name="T8" fmla="*/ 136 w 156"/>
              <a:gd name="T9" fmla="*/ 55 h 252"/>
              <a:gd name="T10" fmla="*/ 129 w 156"/>
              <a:gd name="T11" fmla="*/ 70 h 252"/>
              <a:gd name="T12" fmla="*/ 122 w 156"/>
              <a:gd name="T13" fmla="*/ 87 h 252"/>
              <a:gd name="T14" fmla="*/ 114 w 156"/>
              <a:gd name="T15" fmla="*/ 104 h 252"/>
              <a:gd name="T16" fmla="*/ 105 w 156"/>
              <a:gd name="T17" fmla="*/ 120 h 252"/>
              <a:gd name="T18" fmla="*/ 95 w 156"/>
              <a:gd name="T19" fmla="*/ 138 h 252"/>
              <a:gd name="T20" fmla="*/ 85 w 156"/>
              <a:gd name="T21" fmla="*/ 154 h 252"/>
              <a:gd name="T22" fmla="*/ 73 w 156"/>
              <a:gd name="T23" fmla="*/ 171 h 252"/>
              <a:gd name="T24" fmla="*/ 61 w 156"/>
              <a:gd name="T25" fmla="*/ 188 h 252"/>
              <a:gd name="T26" fmla="*/ 47 w 156"/>
              <a:gd name="T27" fmla="*/ 204 h 252"/>
              <a:gd name="T28" fmla="*/ 33 w 156"/>
              <a:gd name="T29" fmla="*/ 221 h 252"/>
              <a:gd name="T30" fmla="*/ 17 w 156"/>
              <a:gd name="T31" fmla="*/ 236 h 252"/>
              <a:gd name="T32" fmla="*/ 0 w 156"/>
              <a:gd name="T33" fmla="*/ 251 h 252"/>
              <a:gd name="T34" fmla="*/ 18 w 156"/>
              <a:gd name="T35" fmla="*/ 228 h 252"/>
              <a:gd name="T36" fmla="*/ 33 w 156"/>
              <a:gd name="T37" fmla="*/ 208 h 252"/>
              <a:gd name="T38" fmla="*/ 42 w 156"/>
              <a:gd name="T39" fmla="*/ 191 h 252"/>
              <a:gd name="T40" fmla="*/ 49 w 156"/>
              <a:gd name="T41" fmla="*/ 178 h 252"/>
              <a:gd name="T42" fmla="*/ 54 w 156"/>
              <a:gd name="T43" fmla="*/ 166 h 252"/>
              <a:gd name="T44" fmla="*/ 57 w 156"/>
              <a:gd name="T45" fmla="*/ 156 h 252"/>
              <a:gd name="T46" fmla="*/ 59 w 156"/>
              <a:gd name="T47" fmla="*/ 146 h 252"/>
              <a:gd name="T48" fmla="*/ 61 w 156"/>
              <a:gd name="T49" fmla="*/ 138 h 252"/>
              <a:gd name="T50" fmla="*/ 63 w 156"/>
              <a:gd name="T51" fmla="*/ 128 h 252"/>
              <a:gd name="T52" fmla="*/ 66 w 156"/>
              <a:gd name="T53" fmla="*/ 118 h 252"/>
              <a:gd name="T54" fmla="*/ 72 w 156"/>
              <a:gd name="T55" fmla="*/ 106 h 252"/>
              <a:gd name="T56" fmla="*/ 80 w 156"/>
              <a:gd name="T57" fmla="*/ 92 h 252"/>
              <a:gd name="T58" fmla="*/ 91 w 156"/>
              <a:gd name="T59" fmla="*/ 74 h 252"/>
              <a:gd name="T60" fmla="*/ 108 w 156"/>
              <a:gd name="T61" fmla="*/ 54 h 252"/>
              <a:gd name="T62" fmla="*/ 129 w 156"/>
              <a:gd name="T63" fmla="*/ 29 h 252"/>
              <a:gd name="T64" fmla="*/ 155 w 156"/>
              <a:gd name="T6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52">
                <a:moveTo>
                  <a:pt x="155" y="0"/>
                </a:moveTo>
                <a:lnTo>
                  <a:pt x="151" y="12"/>
                </a:lnTo>
                <a:lnTo>
                  <a:pt x="146" y="25"/>
                </a:lnTo>
                <a:lnTo>
                  <a:pt x="142" y="40"/>
                </a:lnTo>
                <a:lnTo>
                  <a:pt x="136" y="55"/>
                </a:lnTo>
                <a:lnTo>
                  <a:pt x="129" y="70"/>
                </a:lnTo>
                <a:lnTo>
                  <a:pt x="122" y="87"/>
                </a:lnTo>
                <a:lnTo>
                  <a:pt x="114" y="104"/>
                </a:lnTo>
                <a:lnTo>
                  <a:pt x="105" y="120"/>
                </a:lnTo>
                <a:lnTo>
                  <a:pt x="95" y="138"/>
                </a:lnTo>
                <a:lnTo>
                  <a:pt x="85" y="154"/>
                </a:lnTo>
                <a:lnTo>
                  <a:pt x="73" y="171"/>
                </a:lnTo>
                <a:lnTo>
                  <a:pt x="61" y="188"/>
                </a:lnTo>
                <a:lnTo>
                  <a:pt x="47" y="204"/>
                </a:lnTo>
                <a:lnTo>
                  <a:pt x="33" y="221"/>
                </a:lnTo>
                <a:lnTo>
                  <a:pt x="17" y="236"/>
                </a:lnTo>
                <a:lnTo>
                  <a:pt x="0" y="251"/>
                </a:lnTo>
                <a:lnTo>
                  <a:pt x="18" y="228"/>
                </a:lnTo>
                <a:lnTo>
                  <a:pt x="33" y="208"/>
                </a:lnTo>
                <a:lnTo>
                  <a:pt x="42" y="191"/>
                </a:lnTo>
                <a:lnTo>
                  <a:pt x="49" y="178"/>
                </a:lnTo>
                <a:lnTo>
                  <a:pt x="54" y="166"/>
                </a:lnTo>
                <a:lnTo>
                  <a:pt x="57" y="156"/>
                </a:lnTo>
                <a:lnTo>
                  <a:pt x="59" y="146"/>
                </a:lnTo>
                <a:lnTo>
                  <a:pt x="61" y="138"/>
                </a:lnTo>
                <a:lnTo>
                  <a:pt x="63" y="128"/>
                </a:lnTo>
                <a:lnTo>
                  <a:pt x="66" y="118"/>
                </a:lnTo>
                <a:lnTo>
                  <a:pt x="72" y="106"/>
                </a:lnTo>
                <a:lnTo>
                  <a:pt x="80" y="92"/>
                </a:lnTo>
                <a:lnTo>
                  <a:pt x="91" y="74"/>
                </a:lnTo>
                <a:lnTo>
                  <a:pt x="108" y="54"/>
                </a:lnTo>
                <a:lnTo>
                  <a:pt x="129" y="29"/>
                </a:lnTo>
                <a:lnTo>
                  <a:pt x="155" y="0"/>
                </a:lnTo>
              </a:path>
            </a:pathLst>
          </a:custGeom>
          <a:solidFill>
            <a:srgbClr val="E5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3" name="Freeform 119">
            <a:extLst>
              <a:ext uri="{FF2B5EF4-FFF2-40B4-BE49-F238E27FC236}">
                <a16:creationId xmlns:a16="http://schemas.microsoft.com/office/drawing/2014/main" id="{CC3227DD-79FB-1C43-AD86-0D82DD9F8169}"/>
              </a:ext>
            </a:extLst>
          </p:cNvPr>
          <p:cNvSpPr>
            <a:spLocks/>
          </p:cNvSpPr>
          <p:nvPr/>
        </p:nvSpPr>
        <p:spPr bwMode="auto">
          <a:xfrm>
            <a:off x="6657975" y="6076950"/>
            <a:ext cx="222250" cy="153988"/>
          </a:xfrm>
          <a:custGeom>
            <a:avLst/>
            <a:gdLst>
              <a:gd name="T0" fmla="*/ 15 w 140"/>
              <a:gd name="T1" fmla="*/ 89 h 97"/>
              <a:gd name="T2" fmla="*/ 23 w 140"/>
              <a:gd name="T3" fmla="*/ 81 h 97"/>
              <a:gd name="T4" fmla="*/ 29 w 140"/>
              <a:gd name="T5" fmla="*/ 77 h 97"/>
              <a:gd name="T6" fmla="*/ 35 w 140"/>
              <a:gd name="T7" fmla="*/ 76 h 97"/>
              <a:gd name="T8" fmla="*/ 39 w 140"/>
              <a:gd name="T9" fmla="*/ 76 h 97"/>
              <a:gd name="T10" fmla="*/ 44 w 140"/>
              <a:gd name="T11" fmla="*/ 76 h 97"/>
              <a:gd name="T12" fmla="*/ 49 w 140"/>
              <a:gd name="T13" fmla="*/ 74 h 97"/>
              <a:gd name="T14" fmla="*/ 56 w 140"/>
              <a:gd name="T15" fmla="*/ 69 h 97"/>
              <a:gd name="T16" fmla="*/ 64 w 140"/>
              <a:gd name="T17" fmla="*/ 58 h 97"/>
              <a:gd name="T18" fmla="*/ 73 w 140"/>
              <a:gd name="T19" fmla="*/ 47 h 97"/>
              <a:gd name="T20" fmla="*/ 81 w 140"/>
              <a:gd name="T21" fmla="*/ 36 h 97"/>
              <a:gd name="T22" fmla="*/ 90 w 140"/>
              <a:gd name="T23" fmla="*/ 27 h 97"/>
              <a:gd name="T24" fmla="*/ 100 w 140"/>
              <a:gd name="T25" fmla="*/ 19 h 97"/>
              <a:gd name="T26" fmla="*/ 109 w 140"/>
              <a:gd name="T27" fmla="*/ 13 h 97"/>
              <a:gd name="T28" fmla="*/ 120 w 140"/>
              <a:gd name="T29" fmla="*/ 8 h 97"/>
              <a:gd name="T30" fmla="*/ 132 w 140"/>
              <a:gd name="T31" fmla="*/ 7 h 97"/>
              <a:gd name="T32" fmla="*/ 127 w 140"/>
              <a:gd name="T33" fmla="*/ 3 h 97"/>
              <a:gd name="T34" fmla="*/ 106 w 140"/>
              <a:gd name="T35" fmla="*/ 0 h 97"/>
              <a:gd name="T36" fmla="*/ 88 w 140"/>
              <a:gd name="T37" fmla="*/ 2 h 97"/>
              <a:gd name="T38" fmla="*/ 72 w 140"/>
              <a:gd name="T39" fmla="*/ 7 h 97"/>
              <a:gd name="T40" fmla="*/ 57 w 140"/>
              <a:gd name="T41" fmla="*/ 13 h 97"/>
              <a:gd name="T42" fmla="*/ 43 w 140"/>
              <a:gd name="T43" fmla="*/ 22 h 97"/>
              <a:gd name="T44" fmla="*/ 32 w 140"/>
              <a:gd name="T45" fmla="*/ 31 h 97"/>
              <a:gd name="T46" fmla="*/ 19 w 140"/>
              <a:gd name="T47" fmla="*/ 40 h 97"/>
              <a:gd name="T48" fmla="*/ 9 w 140"/>
              <a:gd name="T49" fmla="*/ 49 h 97"/>
              <a:gd name="T50" fmla="*/ 2 w 140"/>
              <a:gd name="T51" fmla="*/ 56 h 97"/>
              <a:gd name="T52" fmla="*/ 0 w 140"/>
              <a:gd name="T53" fmla="*/ 61 h 97"/>
              <a:gd name="T54" fmla="*/ 1 w 140"/>
              <a:gd name="T55" fmla="*/ 66 h 97"/>
              <a:gd name="T56" fmla="*/ 4 w 140"/>
              <a:gd name="T57" fmla="*/ 71 h 97"/>
              <a:gd name="T58" fmla="*/ 8 w 140"/>
              <a:gd name="T59" fmla="*/ 76 h 97"/>
              <a:gd name="T60" fmla="*/ 11 w 140"/>
              <a:gd name="T61" fmla="*/ 83 h 97"/>
              <a:gd name="T62" fmla="*/ 12 w 140"/>
              <a:gd name="T63"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97">
                <a:moveTo>
                  <a:pt x="11" y="96"/>
                </a:moveTo>
                <a:lnTo>
                  <a:pt x="15" y="89"/>
                </a:lnTo>
                <a:lnTo>
                  <a:pt x="19" y="85"/>
                </a:lnTo>
                <a:lnTo>
                  <a:pt x="23" y="81"/>
                </a:lnTo>
                <a:lnTo>
                  <a:pt x="26" y="79"/>
                </a:lnTo>
                <a:lnTo>
                  <a:pt x="29" y="77"/>
                </a:lnTo>
                <a:lnTo>
                  <a:pt x="32" y="77"/>
                </a:lnTo>
                <a:lnTo>
                  <a:pt x="35" y="76"/>
                </a:lnTo>
                <a:lnTo>
                  <a:pt x="36" y="76"/>
                </a:lnTo>
                <a:lnTo>
                  <a:pt x="39" y="76"/>
                </a:lnTo>
                <a:lnTo>
                  <a:pt x="41" y="77"/>
                </a:lnTo>
                <a:lnTo>
                  <a:pt x="44" y="76"/>
                </a:lnTo>
                <a:lnTo>
                  <a:pt x="46" y="76"/>
                </a:lnTo>
                <a:lnTo>
                  <a:pt x="49" y="74"/>
                </a:lnTo>
                <a:lnTo>
                  <a:pt x="53" y="72"/>
                </a:lnTo>
                <a:lnTo>
                  <a:pt x="56" y="69"/>
                </a:lnTo>
                <a:lnTo>
                  <a:pt x="60" y="64"/>
                </a:lnTo>
                <a:lnTo>
                  <a:pt x="64" y="58"/>
                </a:lnTo>
                <a:lnTo>
                  <a:pt x="68" y="52"/>
                </a:lnTo>
                <a:lnTo>
                  <a:pt x="73" y="47"/>
                </a:lnTo>
                <a:lnTo>
                  <a:pt x="77" y="41"/>
                </a:lnTo>
                <a:lnTo>
                  <a:pt x="81" y="36"/>
                </a:lnTo>
                <a:lnTo>
                  <a:pt x="85" y="31"/>
                </a:lnTo>
                <a:lnTo>
                  <a:pt x="90" y="27"/>
                </a:lnTo>
                <a:lnTo>
                  <a:pt x="95" y="23"/>
                </a:lnTo>
                <a:lnTo>
                  <a:pt x="100" y="19"/>
                </a:lnTo>
                <a:lnTo>
                  <a:pt x="104" y="16"/>
                </a:lnTo>
                <a:lnTo>
                  <a:pt x="109" y="13"/>
                </a:lnTo>
                <a:lnTo>
                  <a:pt x="114" y="10"/>
                </a:lnTo>
                <a:lnTo>
                  <a:pt x="120" y="8"/>
                </a:lnTo>
                <a:lnTo>
                  <a:pt x="127" y="7"/>
                </a:lnTo>
                <a:lnTo>
                  <a:pt x="132" y="7"/>
                </a:lnTo>
                <a:lnTo>
                  <a:pt x="139" y="6"/>
                </a:lnTo>
                <a:lnTo>
                  <a:pt x="127" y="3"/>
                </a:lnTo>
                <a:lnTo>
                  <a:pt x="117" y="1"/>
                </a:lnTo>
                <a:lnTo>
                  <a:pt x="106" y="0"/>
                </a:lnTo>
                <a:lnTo>
                  <a:pt x="97" y="1"/>
                </a:lnTo>
                <a:lnTo>
                  <a:pt x="88" y="2"/>
                </a:lnTo>
                <a:lnTo>
                  <a:pt x="80" y="4"/>
                </a:lnTo>
                <a:lnTo>
                  <a:pt x="72" y="7"/>
                </a:lnTo>
                <a:lnTo>
                  <a:pt x="64" y="9"/>
                </a:lnTo>
                <a:lnTo>
                  <a:pt x="57" y="13"/>
                </a:lnTo>
                <a:lnTo>
                  <a:pt x="50" y="17"/>
                </a:lnTo>
                <a:lnTo>
                  <a:pt x="43" y="22"/>
                </a:lnTo>
                <a:lnTo>
                  <a:pt x="37" y="26"/>
                </a:lnTo>
                <a:lnTo>
                  <a:pt x="32" y="31"/>
                </a:lnTo>
                <a:lnTo>
                  <a:pt x="25" y="36"/>
                </a:lnTo>
                <a:lnTo>
                  <a:pt x="19" y="40"/>
                </a:lnTo>
                <a:lnTo>
                  <a:pt x="14" y="44"/>
                </a:lnTo>
                <a:lnTo>
                  <a:pt x="9" y="49"/>
                </a:lnTo>
                <a:lnTo>
                  <a:pt x="5" y="52"/>
                </a:lnTo>
                <a:lnTo>
                  <a:pt x="2" y="56"/>
                </a:lnTo>
                <a:lnTo>
                  <a:pt x="1" y="58"/>
                </a:lnTo>
                <a:lnTo>
                  <a:pt x="0" y="61"/>
                </a:lnTo>
                <a:lnTo>
                  <a:pt x="0" y="63"/>
                </a:lnTo>
                <a:lnTo>
                  <a:pt x="1" y="66"/>
                </a:lnTo>
                <a:lnTo>
                  <a:pt x="3" y="68"/>
                </a:lnTo>
                <a:lnTo>
                  <a:pt x="4" y="71"/>
                </a:lnTo>
                <a:lnTo>
                  <a:pt x="6" y="73"/>
                </a:lnTo>
                <a:lnTo>
                  <a:pt x="8" y="76"/>
                </a:lnTo>
                <a:lnTo>
                  <a:pt x="10" y="79"/>
                </a:lnTo>
                <a:lnTo>
                  <a:pt x="11" y="83"/>
                </a:lnTo>
                <a:lnTo>
                  <a:pt x="12" y="87"/>
                </a:lnTo>
                <a:lnTo>
                  <a:pt x="12" y="91"/>
                </a:lnTo>
                <a:lnTo>
                  <a:pt x="11" y="96"/>
                </a:lnTo>
              </a:path>
            </a:pathLst>
          </a:custGeom>
          <a:solidFill>
            <a:srgbClr val="E5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4" name="Freeform 120">
            <a:extLst>
              <a:ext uri="{FF2B5EF4-FFF2-40B4-BE49-F238E27FC236}">
                <a16:creationId xmlns:a16="http://schemas.microsoft.com/office/drawing/2014/main" id="{19352F9F-E9E3-3E42-8378-109E8CA5DC17}"/>
              </a:ext>
            </a:extLst>
          </p:cNvPr>
          <p:cNvSpPr>
            <a:spLocks/>
          </p:cNvSpPr>
          <p:nvPr/>
        </p:nvSpPr>
        <p:spPr bwMode="auto">
          <a:xfrm>
            <a:off x="7326314" y="5978526"/>
            <a:ext cx="92075" cy="339725"/>
          </a:xfrm>
          <a:custGeom>
            <a:avLst/>
            <a:gdLst>
              <a:gd name="T0" fmla="*/ 2 w 58"/>
              <a:gd name="T1" fmla="*/ 0 h 214"/>
              <a:gd name="T2" fmla="*/ 3 w 58"/>
              <a:gd name="T3" fmla="*/ 12 h 214"/>
              <a:gd name="T4" fmla="*/ 5 w 58"/>
              <a:gd name="T5" fmla="*/ 24 h 214"/>
              <a:gd name="T6" fmla="*/ 6 w 58"/>
              <a:gd name="T7" fmla="*/ 36 h 214"/>
              <a:gd name="T8" fmla="*/ 9 w 58"/>
              <a:gd name="T9" fmla="*/ 49 h 214"/>
              <a:gd name="T10" fmla="*/ 12 w 58"/>
              <a:gd name="T11" fmla="*/ 61 h 214"/>
              <a:gd name="T12" fmla="*/ 14 w 58"/>
              <a:gd name="T13" fmla="*/ 74 h 214"/>
              <a:gd name="T14" fmla="*/ 18 w 58"/>
              <a:gd name="T15" fmla="*/ 87 h 214"/>
              <a:gd name="T16" fmla="*/ 21 w 58"/>
              <a:gd name="T17" fmla="*/ 98 h 214"/>
              <a:gd name="T18" fmla="*/ 25 w 58"/>
              <a:gd name="T19" fmla="*/ 110 h 214"/>
              <a:gd name="T20" fmla="*/ 29 w 58"/>
              <a:gd name="T21" fmla="*/ 122 h 214"/>
              <a:gd name="T22" fmla="*/ 33 w 58"/>
              <a:gd name="T23" fmla="*/ 133 h 214"/>
              <a:gd name="T24" fmla="*/ 38 w 58"/>
              <a:gd name="T25" fmla="*/ 144 h 214"/>
              <a:gd name="T26" fmla="*/ 43 w 58"/>
              <a:gd name="T27" fmla="*/ 154 h 214"/>
              <a:gd name="T28" fmla="*/ 47 w 58"/>
              <a:gd name="T29" fmla="*/ 163 h 214"/>
              <a:gd name="T30" fmla="*/ 52 w 58"/>
              <a:gd name="T31" fmla="*/ 172 h 214"/>
              <a:gd name="T32" fmla="*/ 57 w 58"/>
              <a:gd name="T33" fmla="*/ 180 h 214"/>
              <a:gd name="T34" fmla="*/ 29 w 58"/>
              <a:gd name="T35" fmla="*/ 213 h 214"/>
              <a:gd name="T36" fmla="*/ 30 w 58"/>
              <a:gd name="T37" fmla="*/ 204 h 214"/>
              <a:gd name="T38" fmla="*/ 30 w 58"/>
              <a:gd name="T39" fmla="*/ 195 h 214"/>
              <a:gd name="T40" fmla="*/ 29 w 58"/>
              <a:gd name="T41" fmla="*/ 186 h 214"/>
              <a:gd name="T42" fmla="*/ 28 w 58"/>
              <a:gd name="T43" fmla="*/ 177 h 214"/>
              <a:gd name="T44" fmla="*/ 27 w 58"/>
              <a:gd name="T45" fmla="*/ 168 h 214"/>
              <a:gd name="T46" fmla="*/ 25 w 58"/>
              <a:gd name="T47" fmla="*/ 160 h 214"/>
              <a:gd name="T48" fmla="*/ 24 w 58"/>
              <a:gd name="T49" fmla="*/ 152 h 214"/>
              <a:gd name="T50" fmla="*/ 22 w 58"/>
              <a:gd name="T51" fmla="*/ 143 h 214"/>
              <a:gd name="T52" fmla="*/ 20 w 58"/>
              <a:gd name="T53" fmla="*/ 135 h 214"/>
              <a:gd name="T54" fmla="*/ 18 w 58"/>
              <a:gd name="T55" fmla="*/ 127 h 214"/>
              <a:gd name="T56" fmla="*/ 16 w 58"/>
              <a:gd name="T57" fmla="*/ 120 h 214"/>
              <a:gd name="T58" fmla="*/ 14 w 58"/>
              <a:gd name="T59" fmla="*/ 112 h 214"/>
              <a:gd name="T60" fmla="*/ 12 w 58"/>
              <a:gd name="T61" fmla="*/ 104 h 214"/>
              <a:gd name="T62" fmla="*/ 10 w 58"/>
              <a:gd name="T63" fmla="*/ 97 h 214"/>
              <a:gd name="T64" fmla="*/ 9 w 58"/>
              <a:gd name="T65" fmla="*/ 90 h 214"/>
              <a:gd name="T66" fmla="*/ 7 w 58"/>
              <a:gd name="T67" fmla="*/ 83 h 214"/>
              <a:gd name="T68" fmla="*/ 6 w 58"/>
              <a:gd name="T69" fmla="*/ 78 h 214"/>
              <a:gd name="T70" fmla="*/ 5 w 58"/>
              <a:gd name="T71" fmla="*/ 72 h 214"/>
              <a:gd name="T72" fmla="*/ 5 w 58"/>
              <a:gd name="T73" fmla="*/ 67 h 214"/>
              <a:gd name="T74" fmla="*/ 4 w 58"/>
              <a:gd name="T75" fmla="*/ 61 h 214"/>
              <a:gd name="T76" fmla="*/ 3 w 58"/>
              <a:gd name="T77" fmla="*/ 55 h 214"/>
              <a:gd name="T78" fmla="*/ 2 w 58"/>
              <a:gd name="T79" fmla="*/ 50 h 214"/>
              <a:gd name="T80" fmla="*/ 2 w 58"/>
              <a:gd name="T81" fmla="*/ 44 h 214"/>
              <a:gd name="T82" fmla="*/ 1 w 58"/>
              <a:gd name="T83" fmla="*/ 38 h 214"/>
              <a:gd name="T84" fmla="*/ 1 w 58"/>
              <a:gd name="T85" fmla="*/ 32 h 214"/>
              <a:gd name="T86" fmla="*/ 0 w 58"/>
              <a:gd name="T87" fmla="*/ 26 h 214"/>
              <a:gd name="T88" fmla="*/ 0 w 58"/>
              <a:gd name="T89" fmla="*/ 21 h 214"/>
              <a:gd name="T90" fmla="*/ 0 w 58"/>
              <a:gd name="T91" fmla="*/ 16 h 214"/>
              <a:gd name="T92" fmla="*/ 0 w 58"/>
              <a:gd name="T93" fmla="*/ 12 h 214"/>
              <a:gd name="T94" fmla="*/ 1 w 58"/>
              <a:gd name="T95" fmla="*/ 7 h 214"/>
              <a:gd name="T96" fmla="*/ 1 w 58"/>
              <a:gd name="T97" fmla="*/ 3 h 214"/>
              <a:gd name="T98" fmla="*/ 2 w 58"/>
              <a:gd name="T9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 h="214">
                <a:moveTo>
                  <a:pt x="2" y="0"/>
                </a:moveTo>
                <a:lnTo>
                  <a:pt x="3" y="12"/>
                </a:lnTo>
                <a:lnTo>
                  <a:pt x="5" y="24"/>
                </a:lnTo>
                <a:lnTo>
                  <a:pt x="6" y="36"/>
                </a:lnTo>
                <a:lnTo>
                  <a:pt x="9" y="49"/>
                </a:lnTo>
                <a:lnTo>
                  <a:pt x="12" y="61"/>
                </a:lnTo>
                <a:lnTo>
                  <a:pt x="14" y="74"/>
                </a:lnTo>
                <a:lnTo>
                  <a:pt x="18" y="87"/>
                </a:lnTo>
                <a:lnTo>
                  <a:pt x="21" y="98"/>
                </a:lnTo>
                <a:lnTo>
                  <a:pt x="25" y="110"/>
                </a:lnTo>
                <a:lnTo>
                  <a:pt x="29" y="122"/>
                </a:lnTo>
                <a:lnTo>
                  <a:pt x="33" y="133"/>
                </a:lnTo>
                <a:lnTo>
                  <a:pt x="38" y="144"/>
                </a:lnTo>
                <a:lnTo>
                  <a:pt x="43" y="154"/>
                </a:lnTo>
                <a:lnTo>
                  <a:pt x="47" y="163"/>
                </a:lnTo>
                <a:lnTo>
                  <a:pt x="52" y="172"/>
                </a:lnTo>
                <a:lnTo>
                  <a:pt x="57" y="180"/>
                </a:lnTo>
                <a:lnTo>
                  <a:pt x="29" y="213"/>
                </a:lnTo>
                <a:lnTo>
                  <a:pt x="30" y="204"/>
                </a:lnTo>
                <a:lnTo>
                  <a:pt x="30" y="195"/>
                </a:lnTo>
                <a:lnTo>
                  <a:pt x="29" y="186"/>
                </a:lnTo>
                <a:lnTo>
                  <a:pt x="28" y="177"/>
                </a:lnTo>
                <a:lnTo>
                  <a:pt x="27" y="168"/>
                </a:lnTo>
                <a:lnTo>
                  <a:pt x="25" y="160"/>
                </a:lnTo>
                <a:lnTo>
                  <a:pt x="24" y="152"/>
                </a:lnTo>
                <a:lnTo>
                  <a:pt x="22" y="143"/>
                </a:lnTo>
                <a:lnTo>
                  <a:pt x="20" y="135"/>
                </a:lnTo>
                <a:lnTo>
                  <a:pt x="18" y="127"/>
                </a:lnTo>
                <a:lnTo>
                  <a:pt x="16" y="120"/>
                </a:lnTo>
                <a:lnTo>
                  <a:pt x="14" y="112"/>
                </a:lnTo>
                <a:lnTo>
                  <a:pt x="12" y="104"/>
                </a:lnTo>
                <a:lnTo>
                  <a:pt x="10" y="97"/>
                </a:lnTo>
                <a:lnTo>
                  <a:pt x="9" y="90"/>
                </a:lnTo>
                <a:lnTo>
                  <a:pt x="7" y="83"/>
                </a:lnTo>
                <a:lnTo>
                  <a:pt x="6" y="78"/>
                </a:lnTo>
                <a:lnTo>
                  <a:pt x="5" y="72"/>
                </a:lnTo>
                <a:lnTo>
                  <a:pt x="5" y="67"/>
                </a:lnTo>
                <a:lnTo>
                  <a:pt x="4" y="61"/>
                </a:lnTo>
                <a:lnTo>
                  <a:pt x="3" y="55"/>
                </a:lnTo>
                <a:lnTo>
                  <a:pt x="2" y="50"/>
                </a:lnTo>
                <a:lnTo>
                  <a:pt x="2" y="44"/>
                </a:lnTo>
                <a:lnTo>
                  <a:pt x="1" y="38"/>
                </a:lnTo>
                <a:lnTo>
                  <a:pt x="1" y="32"/>
                </a:lnTo>
                <a:lnTo>
                  <a:pt x="0" y="26"/>
                </a:lnTo>
                <a:lnTo>
                  <a:pt x="0" y="21"/>
                </a:lnTo>
                <a:lnTo>
                  <a:pt x="0" y="16"/>
                </a:lnTo>
                <a:lnTo>
                  <a:pt x="0" y="12"/>
                </a:lnTo>
                <a:lnTo>
                  <a:pt x="1" y="7"/>
                </a:lnTo>
                <a:lnTo>
                  <a:pt x="1" y="3"/>
                </a:lnTo>
                <a:lnTo>
                  <a:pt x="2" y="0"/>
                </a:lnTo>
              </a:path>
            </a:pathLst>
          </a:custGeom>
          <a:solidFill>
            <a:srgbClr val="00986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5" name="Freeform 121">
            <a:extLst>
              <a:ext uri="{FF2B5EF4-FFF2-40B4-BE49-F238E27FC236}">
                <a16:creationId xmlns:a16="http://schemas.microsoft.com/office/drawing/2014/main" id="{B2424831-593C-FE4A-9CA3-C684CFB73199}"/>
              </a:ext>
            </a:extLst>
          </p:cNvPr>
          <p:cNvSpPr>
            <a:spLocks/>
          </p:cNvSpPr>
          <p:nvPr/>
        </p:nvSpPr>
        <p:spPr bwMode="auto">
          <a:xfrm>
            <a:off x="7356475" y="6054725"/>
            <a:ext cx="90488" cy="209550"/>
          </a:xfrm>
          <a:custGeom>
            <a:avLst/>
            <a:gdLst>
              <a:gd name="T0" fmla="*/ 52 w 57"/>
              <a:gd name="T1" fmla="*/ 10 h 132"/>
              <a:gd name="T2" fmla="*/ 54 w 57"/>
              <a:gd name="T3" fmla="*/ 18 h 132"/>
              <a:gd name="T4" fmla="*/ 55 w 57"/>
              <a:gd name="T5" fmla="*/ 26 h 132"/>
              <a:gd name="T6" fmla="*/ 56 w 57"/>
              <a:gd name="T7" fmla="*/ 35 h 132"/>
              <a:gd name="T8" fmla="*/ 56 w 57"/>
              <a:gd name="T9" fmla="*/ 44 h 132"/>
              <a:gd name="T10" fmla="*/ 56 w 57"/>
              <a:gd name="T11" fmla="*/ 54 h 132"/>
              <a:gd name="T12" fmla="*/ 56 w 57"/>
              <a:gd name="T13" fmla="*/ 62 h 132"/>
              <a:gd name="T14" fmla="*/ 55 w 57"/>
              <a:gd name="T15" fmla="*/ 72 h 132"/>
              <a:gd name="T16" fmla="*/ 54 w 57"/>
              <a:gd name="T17" fmla="*/ 80 h 132"/>
              <a:gd name="T18" fmla="*/ 53 w 57"/>
              <a:gd name="T19" fmla="*/ 89 h 132"/>
              <a:gd name="T20" fmla="*/ 51 w 57"/>
              <a:gd name="T21" fmla="*/ 97 h 132"/>
              <a:gd name="T22" fmla="*/ 51 w 57"/>
              <a:gd name="T23" fmla="*/ 104 h 132"/>
              <a:gd name="T24" fmla="*/ 49 w 57"/>
              <a:gd name="T25" fmla="*/ 111 h 132"/>
              <a:gd name="T26" fmla="*/ 46 w 57"/>
              <a:gd name="T27" fmla="*/ 118 h 132"/>
              <a:gd name="T28" fmla="*/ 44 w 57"/>
              <a:gd name="T29" fmla="*/ 122 h 132"/>
              <a:gd name="T30" fmla="*/ 42 w 57"/>
              <a:gd name="T31" fmla="*/ 127 h 132"/>
              <a:gd name="T32" fmla="*/ 40 w 57"/>
              <a:gd name="T33" fmla="*/ 131 h 132"/>
              <a:gd name="T34" fmla="*/ 35 w 57"/>
              <a:gd name="T35" fmla="*/ 123 h 132"/>
              <a:gd name="T36" fmla="*/ 31 w 57"/>
              <a:gd name="T37" fmla="*/ 117 h 132"/>
              <a:gd name="T38" fmla="*/ 27 w 57"/>
              <a:gd name="T39" fmla="*/ 109 h 132"/>
              <a:gd name="T40" fmla="*/ 23 w 57"/>
              <a:gd name="T41" fmla="*/ 102 h 132"/>
              <a:gd name="T42" fmla="*/ 20 w 57"/>
              <a:gd name="T43" fmla="*/ 96 h 132"/>
              <a:gd name="T44" fmla="*/ 16 w 57"/>
              <a:gd name="T45" fmla="*/ 89 h 132"/>
              <a:gd name="T46" fmla="*/ 14 w 57"/>
              <a:gd name="T47" fmla="*/ 82 h 132"/>
              <a:gd name="T48" fmla="*/ 11 w 57"/>
              <a:gd name="T49" fmla="*/ 76 h 132"/>
              <a:gd name="T50" fmla="*/ 8 w 57"/>
              <a:gd name="T51" fmla="*/ 68 h 132"/>
              <a:gd name="T52" fmla="*/ 6 w 57"/>
              <a:gd name="T53" fmla="*/ 61 h 132"/>
              <a:gd name="T54" fmla="*/ 4 w 57"/>
              <a:gd name="T55" fmla="*/ 55 h 132"/>
              <a:gd name="T56" fmla="*/ 3 w 57"/>
              <a:gd name="T57" fmla="*/ 48 h 132"/>
              <a:gd name="T58" fmla="*/ 1 w 57"/>
              <a:gd name="T59" fmla="*/ 41 h 132"/>
              <a:gd name="T60" fmla="*/ 0 w 57"/>
              <a:gd name="T61" fmla="*/ 33 h 132"/>
              <a:gd name="T62" fmla="*/ 0 w 57"/>
              <a:gd name="T63" fmla="*/ 27 h 132"/>
              <a:gd name="T64" fmla="*/ 0 w 57"/>
              <a:gd name="T65" fmla="*/ 19 h 132"/>
              <a:gd name="T66" fmla="*/ 0 w 57"/>
              <a:gd name="T67" fmla="*/ 13 h 132"/>
              <a:gd name="T68" fmla="*/ 2 w 57"/>
              <a:gd name="T69" fmla="*/ 9 h 132"/>
              <a:gd name="T70" fmla="*/ 5 w 57"/>
              <a:gd name="T71" fmla="*/ 5 h 132"/>
              <a:gd name="T72" fmla="*/ 8 w 57"/>
              <a:gd name="T73" fmla="*/ 3 h 132"/>
              <a:gd name="T74" fmla="*/ 12 w 57"/>
              <a:gd name="T75" fmla="*/ 1 h 132"/>
              <a:gd name="T76" fmla="*/ 16 w 57"/>
              <a:gd name="T77" fmla="*/ 0 h 132"/>
              <a:gd name="T78" fmla="*/ 21 w 57"/>
              <a:gd name="T79" fmla="*/ 0 h 132"/>
              <a:gd name="T80" fmla="*/ 26 w 57"/>
              <a:gd name="T81" fmla="*/ 1 h 132"/>
              <a:gd name="T82" fmla="*/ 31 w 57"/>
              <a:gd name="T83" fmla="*/ 2 h 132"/>
              <a:gd name="T84" fmla="*/ 36 w 57"/>
              <a:gd name="T85" fmla="*/ 3 h 132"/>
              <a:gd name="T86" fmla="*/ 40 w 57"/>
              <a:gd name="T87" fmla="*/ 5 h 132"/>
              <a:gd name="T88" fmla="*/ 44 w 57"/>
              <a:gd name="T89" fmla="*/ 6 h 132"/>
              <a:gd name="T90" fmla="*/ 48 w 57"/>
              <a:gd name="T91" fmla="*/ 8 h 132"/>
              <a:gd name="T92" fmla="*/ 50 w 57"/>
              <a:gd name="T93" fmla="*/ 9 h 132"/>
              <a:gd name="T94" fmla="*/ 51 w 57"/>
              <a:gd name="T95" fmla="*/ 10 h 132"/>
              <a:gd name="T96" fmla="*/ 52 w 57"/>
              <a:gd name="T97" fmla="*/ 1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2">
                <a:moveTo>
                  <a:pt x="52" y="10"/>
                </a:moveTo>
                <a:lnTo>
                  <a:pt x="54" y="18"/>
                </a:lnTo>
                <a:lnTo>
                  <a:pt x="55" y="26"/>
                </a:lnTo>
                <a:lnTo>
                  <a:pt x="56" y="35"/>
                </a:lnTo>
                <a:lnTo>
                  <a:pt x="56" y="44"/>
                </a:lnTo>
                <a:lnTo>
                  <a:pt x="56" y="54"/>
                </a:lnTo>
                <a:lnTo>
                  <a:pt x="56" y="62"/>
                </a:lnTo>
                <a:lnTo>
                  <a:pt x="55" y="72"/>
                </a:lnTo>
                <a:lnTo>
                  <a:pt x="54" y="80"/>
                </a:lnTo>
                <a:lnTo>
                  <a:pt x="53" y="89"/>
                </a:lnTo>
                <a:lnTo>
                  <a:pt x="51" y="97"/>
                </a:lnTo>
                <a:lnTo>
                  <a:pt x="51" y="104"/>
                </a:lnTo>
                <a:lnTo>
                  <a:pt x="49" y="111"/>
                </a:lnTo>
                <a:lnTo>
                  <a:pt x="46" y="118"/>
                </a:lnTo>
                <a:lnTo>
                  <a:pt x="44" y="122"/>
                </a:lnTo>
                <a:lnTo>
                  <a:pt x="42" y="127"/>
                </a:lnTo>
                <a:lnTo>
                  <a:pt x="40" y="131"/>
                </a:lnTo>
                <a:lnTo>
                  <a:pt x="35" y="123"/>
                </a:lnTo>
                <a:lnTo>
                  <a:pt x="31" y="117"/>
                </a:lnTo>
                <a:lnTo>
                  <a:pt x="27" y="109"/>
                </a:lnTo>
                <a:lnTo>
                  <a:pt x="23" y="102"/>
                </a:lnTo>
                <a:lnTo>
                  <a:pt x="20" y="96"/>
                </a:lnTo>
                <a:lnTo>
                  <a:pt x="16" y="89"/>
                </a:lnTo>
                <a:lnTo>
                  <a:pt x="14" y="82"/>
                </a:lnTo>
                <a:lnTo>
                  <a:pt x="11" y="76"/>
                </a:lnTo>
                <a:lnTo>
                  <a:pt x="8" y="68"/>
                </a:lnTo>
                <a:lnTo>
                  <a:pt x="6" y="61"/>
                </a:lnTo>
                <a:lnTo>
                  <a:pt x="4" y="55"/>
                </a:lnTo>
                <a:lnTo>
                  <a:pt x="3" y="48"/>
                </a:lnTo>
                <a:lnTo>
                  <a:pt x="1" y="41"/>
                </a:lnTo>
                <a:lnTo>
                  <a:pt x="0" y="33"/>
                </a:lnTo>
                <a:lnTo>
                  <a:pt x="0" y="27"/>
                </a:lnTo>
                <a:lnTo>
                  <a:pt x="0" y="19"/>
                </a:lnTo>
                <a:lnTo>
                  <a:pt x="0" y="13"/>
                </a:lnTo>
                <a:lnTo>
                  <a:pt x="2" y="9"/>
                </a:lnTo>
                <a:lnTo>
                  <a:pt x="5" y="5"/>
                </a:lnTo>
                <a:lnTo>
                  <a:pt x="8" y="3"/>
                </a:lnTo>
                <a:lnTo>
                  <a:pt x="12" y="1"/>
                </a:lnTo>
                <a:lnTo>
                  <a:pt x="16" y="0"/>
                </a:lnTo>
                <a:lnTo>
                  <a:pt x="21" y="0"/>
                </a:lnTo>
                <a:lnTo>
                  <a:pt x="26" y="1"/>
                </a:lnTo>
                <a:lnTo>
                  <a:pt x="31" y="2"/>
                </a:lnTo>
                <a:lnTo>
                  <a:pt x="36" y="3"/>
                </a:lnTo>
                <a:lnTo>
                  <a:pt x="40" y="5"/>
                </a:lnTo>
                <a:lnTo>
                  <a:pt x="44" y="6"/>
                </a:lnTo>
                <a:lnTo>
                  <a:pt x="48" y="8"/>
                </a:lnTo>
                <a:lnTo>
                  <a:pt x="50" y="9"/>
                </a:lnTo>
                <a:lnTo>
                  <a:pt x="51" y="10"/>
                </a:lnTo>
                <a:lnTo>
                  <a:pt x="52" y="10"/>
                </a:lnTo>
              </a:path>
            </a:pathLst>
          </a:custGeom>
          <a:solidFill>
            <a:srgbClr val="00663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6" name="Freeform 122">
            <a:extLst>
              <a:ext uri="{FF2B5EF4-FFF2-40B4-BE49-F238E27FC236}">
                <a16:creationId xmlns:a16="http://schemas.microsoft.com/office/drawing/2014/main" id="{908F2FA5-5596-F948-8F43-2CF90BEA1ADB}"/>
              </a:ext>
            </a:extLst>
          </p:cNvPr>
          <p:cNvSpPr>
            <a:spLocks/>
          </p:cNvSpPr>
          <p:nvPr/>
        </p:nvSpPr>
        <p:spPr bwMode="auto">
          <a:xfrm>
            <a:off x="7319964" y="5035551"/>
            <a:ext cx="414337" cy="460375"/>
          </a:xfrm>
          <a:custGeom>
            <a:avLst/>
            <a:gdLst>
              <a:gd name="T0" fmla="*/ 6 w 261"/>
              <a:gd name="T1" fmla="*/ 9 h 290"/>
              <a:gd name="T2" fmla="*/ 16 w 261"/>
              <a:gd name="T3" fmla="*/ 7 h 290"/>
              <a:gd name="T4" fmla="*/ 28 w 261"/>
              <a:gd name="T5" fmla="*/ 4 h 290"/>
              <a:gd name="T6" fmla="*/ 44 w 261"/>
              <a:gd name="T7" fmla="*/ 2 h 290"/>
              <a:gd name="T8" fmla="*/ 60 w 261"/>
              <a:gd name="T9" fmla="*/ 0 h 290"/>
              <a:gd name="T10" fmla="*/ 75 w 261"/>
              <a:gd name="T11" fmla="*/ 0 h 290"/>
              <a:gd name="T12" fmla="*/ 89 w 261"/>
              <a:gd name="T13" fmla="*/ 0 h 290"/>
              <a:gd name="T14" fmla="*/ 101 w 261"/>
              <a:gd name="T15" fmla="*/ 2 h 290"/>
              <a:gd name="T16" fmla="*/ 108 w 261"/>
              <a:gd name="T17" fmla="*/ 6 h 290"/>
              <a:gd name="T18" fmla="*/ 114 w 261"/>
              <a:gd name="T19" fmla="*/ 10 h 290"/>
              <a:gd name="T20" fmla="*/ 120 w 261"/>
              <a:gd name="T21" fmla="*/ 16 h 290"/>
              <a:gd name="T22" fmla="*/ 124 w 261"/>
              <a:gd name="T23" fmla="*/ 23 h 290"/>
              <a:gd name="T24" fmla="*/ 128 w 261"/>
              <a:gd name="T25" fmla="*/ 30 h 290"/>
              <a:gd name="T26" fmla="*/ 132 w 261"/>
              <a:gd name="T27" fmla="*/ 38 h 290"/>
              <a:gd name="T28" fmla="*/ 135 w 261"/>
              <a:gd name="T29" fmla="*/ 45 h 290"/>
              <a:gd name="T30" fmla="*/ 138 w 261"/>
              <a:gd name="T31" fmla="*/ 52 h 290"/>
              <a:gd name="T32" fmla="*/ 142 w 261"/>
              <a:gd name="T33" fmla="*/ 59 h 290"/>
              <a:gd name="T34" fmla="*/ 152 w 261"/>
              <a:gd name="T35" fmla="*/ 79 h 290"/>
              <a:gd name="T36" fmla="*/ 169 w 261"/>
              <a:gd name="T37" fmla="*/ 114 h 290"/>
              <a:gd name="T38" fmla="*/ 190 w 261"/>
              <a:gd name="T39" fmla="*/ 154 h 290"/>
              <a:gd name="T40" fmla="*/ 212 w 261"/>
              <a:gd name="T41" fmla="*/ 197 h 290"/>
              <a:gd name="T42" fmla="*/ 233 w 261"/>
              <a:gd name="T43" fmla="*/ 237 h 290"/>
              <a:gd name="T44" fmla="*/ 249 w 261"/>
              <a:gd name="T45" fmla="*/ 268 h 290"/>
              <a:gd name="T46" fmla="*/ 259 w 261"/>
              <a:gd name="T47" fmla="*/ 287 h 290"/>
              <a:gd name="T48" fmla="*/ 246 w 261"/>
              <a:gd name="T49" fmla="*/ 289 h 290"/>
              <a:gd name="T50" fmla="*/ 242 w 261"/>
              <a:gd name="T51" fmla="*/ 280 h 290"/>
              <a:gd name="T52" fmla="*/ 230 w 261"/>
              <a:gd name="T53" fmla="*/ 256 h 290"/>
              <a:gd name="T54" fmla="*/ 212 w 261"/>
              <a:gd name="T55" fmla="*/ 220 h 290"/>
              <a:gd name="T56" fmla="*/ 171 w 261"/>
              <a:gd name="T57" fmla="*/ 137 h 290"/>
              <a:gd name="T58" fmla="*/ 152 w 261"/>
              <a:gd name="T59" fmla="*/ 100 h 290"/>
              <a:gd name="T60" fmla="*/ 137 w 261"/>
              <a:gd name="T61" fmla="*/ 71 h 290"/>
              <a:gd name="T62" fmla="*/ 129 w 261"/>
              <a:gd name="T63" fmla="*/ 54 h 290"/>
              <a:gd name="T64" fmla="*/ 126 w 261"/>
              <a:gd name="T65" fmla="*/ 48 h 290"/>
              <a:gd name="T66" fmla="*/ 123 w 261"/>
              <a:gd name="T67" fmla="*/ 40 h 290"/>
              <a:gd name="T68" fmla="*/ 120 w 261"/>
              <a:gd name="T69" fmla="*/ 33 h 290"/>
              <a:gd name="T70" fmla="*/ 116 w 261"/>
              <a:gd name="T71" fmla="*/ 27 h 290"/>
              <a:gd name="T72" fmla="*/ 110 w 261"/>
              <a:gd name="T73" fmla="*/ 24 h 290"/>
              <a:gd name="T74" fmla="*/ 104 w 261"/>
              <a:gd name="T75" fmla="*/ 21 h 290"/>
              <a:gd name="T76" fmla="*/ 95 w 261"/>
              <a:gd name="T77" fmla="*/ 21 h 290"/>
              <a:gd name="T78" fmla="*/ 82 w 261"/>
              <a:gd name="T79" fmla="*/ 24 h 290"/>
              <a:gd name="T80" fmla="*/ 69 w 261"/>
              <a:gd name="T81" fmla="*/ 27 h 290"/>
              <a:gd name="T82" fmla="*/ 58 w 261"/>
              <a:gd name="T83" fmla="*/ 30 h 290"/>
              <a:gd name="T84" fmla="*/ 47 w 261"/>
              <a:gd name="T85" fmla="*/ 32 h 290"/>
              <a:gd name="T86" fmla="*/ 37 w 261"/>
              <a:gd name="T87" fmla="*/ 33 h 290"/>
              <a:gd name="T88" fmla="*/ 28 w 261"/>
              <a:gd name="T89" fmla="*/ 33 h 290"/>
              <a:gd name="T90" fmla="*/ 21 w 261"/>
              <a:gd name="T91" fmla="*/ 32 h 290"/>
              <a:gd name="T92" fmla="*/ 15 w 261"/>
              <a:gd name="T93" fmla="*/ 30 h 290"/>
              <a:gd name="T94" fmla="*/ 9 w 261"/>
              <a:gd name="T95" fmla="*/ 27 h 290"/>
              <a:gd name="T96" fmla="*/ 6 w 261"/>
              <a:gd name="T97" fmla="*/ 24 h 290"/>
              <a:gd name="T98" fmla="*/ 3 w 261"/>
              <a:gd name="T99" fmla="*/ 21 h 290"/>
              <a:gd name="T100" fmla="*/ 1 w 261"/>
              <a:gd name="T101" fmla="*/ 19 h 290"/>
              <a:gd name="T102" fmla="*/ 0 w 261"/>
              <a:gd name="T103" fmla="*/ 17 h 290"/>
              <a:gd name="T104" fmla="*/ 0 w 261"/>
              <a:gd name="T105" fmla="*/ 15 h 290"/>
              <a:gd name="T106" fmla="*/ 1 w 261"/>
              <a:gd name="T107" fmla="*/ 13 h 290"/>
              <a:gd name="T108" fmla="*/ 2 w 261"/>
              <a:gd name="T109" fmla="*/ 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1" h="290">
                <a:moveTo>
                  <a:pt x="2" y="11"/>
                </a:moveTo>
                <a:lnTo>
                  <a:pt x="6" y="9"/>
                </a:lnTo>
                <a:lnTo>
                  <a:pt x="11" y="8"/>
                </a:lnTo>
                <a:lnTo>
                  <a:pt x="16" y="7"/>
                </a:lnTo>
                <a:lnTo>
                  <a:pt x="22" y="5"/>
                </a:lnTo>
                <a:lnTo>
                  <a:pt x="28" y="4"/>
                </a:lnTo>
                <a:lnTo>
                  <a:pt x="36" y="3"/>
                </a:lnTo>
                <a:lnTo>
                  <a:pt x="44" y="2"/>
                </a:lnTo>
                <a:lnTo>
                  <a:pt x="52" y="1"/>
                </a:lnTo>
                <a:lnTo>
                  <a:pt x="60" y="0"/>
                </a:lnTo>
                <a:lnTo>
                  <a:pt x="67" y="0"/>
                </a:lnTo>
                <a:lnTo>
                  <a:pt x="75" y="0"/>
                </a:lnTo>
                <a:lnTo>
                  <a:pt x="82" y="0"/>
                </a:lnTo>
                <a:lnTo>
                  <a:pt x="89" y="0"/>
                </a:lnTo>
                <a:lnTo>
                  <a:pt x="96" y="1"/>
                </a:lnTo>
                <a:lnTo>
                  <a:pt x="101" y="2"/>
                </a:lnTo>
                <a:lnTo>
                  <a:pt x="106" y="4"/>
                </a:lnTo>
                <a:lnTo>
                  <a:pt x="108" y="6"/>
                </a:lnTo>
                <a:lnTo>
                  <a:pt x="111" y="8"/>
                </a:lnTo>
                <a:lnTo>
                  <a:pt x="114" y="10"/>
                </a:lnTo>
                <a:lnTo>
                  <a:pt x="117" y="13"/>
                </a:lnTo>
                <a:lnTo>
                  <a:pt x="120" y="16"/>
                </a:lnTo>
                <a:lnTo>
                  <a:pt x="122" y="20"/>
                </a:lnTo>
                <a:lnTo>
                  <a:pt x="124" y="23"/>
                </a:lnTo>
                <a:lnTo>
                  <a:pt x="126" y="26"/>
                </a:lnTo>
                <a:lnTo>
                  <a:pt x="128" y="30"/>
                </a:lnTo>
                <a:lnTo>
                  <a:pt x="130" y="34"/>
                </a:lnTo>
                <a:lnTo>
                  <a:pt x="132" y="38"/>
                </a:lnTo>
                <a:lnTo>
                  <a:pt x="134" y="42"/>
                </a:lnTo>
                <a:lnTo>
                  <a:pt x="135" y="45"/>
                </a:lnTo>
                <a:lnTo>
                  <a:pt x="137" y="48"/>
                </a:lnTo>
                <a:lnTo>
                  <a:pt x="138" y="52"/>
                </a:lnTo>
                <a:lnTo>
                  <a:pt x="140" y="54"/>
                </a:lnTo>
                <a:lnTo>
                  <a:pt x="142" y="59"/>
                </a:lnTo>
                <a:lnTo>
                  <a:pt x="146" y="68"/>
                </a:lnTo>
                <a:lnTo>
                  <a:pt x="152" y="79"/>
                </a:lnTo>
                <a:lnTo>
                  <a:pt x="159" y="95"/>
                </a:lnTo>
                <a:lnTo>
                  <a:pt x="169" y="114"/>
                </a:lnTo>
                <a:lnTo>
                  <a:pt x="179" y="133"/>
                </a:lnTo>
                <a:lnTo>
                  <a:pt x="190" y="154"/>
                </a:lnTo>
                <a:lnTo>
                  <a:pt x="201" y="175"/>
                </a:lnTo>
                <a:lnTo>
                  <a:pt x="212" y="197"/>
                </a:lnTo>
                <a:lnTo>
                  <a:pt x="223" y="217"/>
                </a:lnTo>
                <a:lnTo>
                  <a:pt x="233" y="237"/>
                </a:lnTo>
                <a:lnTo>
                  <a:pt x="241" y="254"/>
                </a:lnTo>
                <a:lnTo>
                  <a:pt x="249" y="268"/>
                </a:lnTo>
                <a:lnTo>
                  <a:pt x="255" y="279"/>
                </a:lnTo>
                <a:lnTo>
                  <a:pt x="259" y="287"/>
                </a:lnTo>
                <a:lnTo>
                  <a:pt x="260" y="289"/>
                </a:lnTo>
                <a:lnTo>
                  <a:pt x="246" y="289"/>
                </a:lnTo>
                <a:lnTo>
                  <a:pt x="245" y="287"/>
                </a:lnTo>
                <a:lnTo>
                  <a:pt x="242" y="280"/>
                </a:lnTo>
                <a:lnTo>
                  <a:pt x="237" y="269"/>
                </a:lnTo>
                <a:lnTo>
                  <a:pt x="230" y="256"/>
                </a:lnTo>
                <a:lnTo>
                  <a:pt x="222" y="239"/>
                </a:lnTo>
                <a:lnTo>
                  <a:pt x="212" y="220"/>
                </a:lnTo>
                <a:lnTo>
                  <a:pt x="202" y="200"/>
                </a:lnTo>
                <a:lnTo>
                  <a:pt x="171" y="137"/>
                </a:lnTo>
                <a:lnTo>
                  <a:pt x="161" y="118"/>
                </a:lnTo>
                <a:lnTo>
                  <a:pt x="152" y="100"/>
                </a:lnTo>
                <a:lnTo>
                  <a:pt x="144" y="83"/>
                </a:lnTo>
                <a:lnTo>
                  <a:pt x="137" y="71"/>
                </a:lnTo>
                <a:lnTo>
                  <a:pt x="132" y="60"/>
                </a:lnTo>
                <a:lnTo>
                  <a:pt x="129" y="54"/>
                </a:lnTo>
                <a:lnTo>
                  <a:pt x="128" y="51"/>
                </a:lnTo>
                <a:lnTo>
                  <a:pt x="126" y="48"/>
                </a:lnTo>
                <a:lnTo>
                  <a:pt x="124" y="44"/>
                </a:lnTo>
                <a:lnTo>
                  <a:pt x="123" y="40"/>
                </a:lnTo>
                <a:lnTo>
                  <a:pt x="121" y="37"/>
                </a:lnTo>
                <a:lnTo>
                  <a:pt x="120" y="33"/>
                </a:lnTo>
                <a:lnTo>
                  <a:pt x="118" y="30"/>
                </a:lnTo>
                <a:lnTo>
                  <a:pt x="116" y="27"/>
                </a:lnTo>
                <a:lnTo>
                  <a:pt x="113" y="25"/>
                </a:lnTo>
                <a:lnTo>
                  <a:pt x="110" y="24"/>
                </a:lnTo>
                <a:lnTo>
                  <a:pt x="108" y="22"/>
                </a:lnTo>
                <a:lnTo>
                  <a:pt x="104" y="21"/>
                </a:lnTo>
                <a:lnTo>
                  <a:pt x="100" y="21"/>
                </a:lnTo>
                <a:lnTo>
                  <a:pt x="95" y="21"/>
                </a:lnTo>
                <a:lnTo>
                  <a:pt x="89" y="22"/>
                </a:lnTo>
                <a:lnTo>
                  <a:pt x="82" y="24"/>
                </a:lnTo>
                <a:lnTo>
                  <a:pt x="75" y="25"/>
                </a:lnTo>
                <a:lnTo>
                  <a:pt x="69" y="27"/>
                </a:lnTo>
                <a:lnTo>
                  <a:pt x="64" y="29"/>
                </a:lnTo>
                <a:lnTo>
                  <a:pt x="58" y="30"/>
                </a:lnTo>
                <a:lnTo>
                  <a:pt x="52" y="31"/>
                </a:lnTo>
                <a:lnTo>
                  <a:pt x="47" y="32"/>
                </a:lnTo>
                <a:lnTo>
                  <a:pt x="41" y="33"/>
                </a:lnTo>
                <a:lnTo>
                  <a:pt x="37" y="33"/>
                </a:lnTo>
                <a:lnTo>
                  <a:pt x="32" y="33"/>
                </a:lnTo>
                <a:lnTo>
                  <a:pt x="28" y="33"/>
                </a:lnTo>
                <a:lnTo>
                  <a:pt x="24" y="33"/>
                </a:lnTo>
                <a:lnTo>
                  <a:pt x="21" y="32"/>
                </a:lnTo>
                <a:lnTo>
                  <a:pt x="18" y="31"/>
                </a:lnTo>
                <a:lnTo>
                  <a:pt x="15" y="30"/>
                </a:lnTo>
                <a:lnTo>
                  <a:pt x="12" y="29"/>
                </a:lnTo>
                <a:lnTo>
                  <a:pt x="9" y="27"/>
                </a:lnTo>
                <a:lnTo>
                  <a:pt x="7" y="25"/>
                </a:lnTo>
                <a:lnTo>
                  <a:pt x="6" y="24"/>
                </a:lnTo>
                <a:lnTo>
                  <a:pt x="4" y="23"/>
                </a:lnTo>
                <a:lnTo>
                  <a:pt x="3" y="21"/>
                </a:lnTo>
                <a:lnTo>
                  <a:pt x="2" y="20"/>
                </a:lnTo>
                <a:lnTo>
                  <a:pt x="1" y="19"/>
                </a:lnTo>
                <a:lnTo>
                  <a:pt x="1" y="18"/>
                </a:lnTo>
                <a:lnTo>
                  <a:pt x="0" y="17"/>
                </a:lnTo>
                <a:lnTo>
                  <a:pt x="0" y="16"/>
                </a:lnTo>
                <a:lnTo>
                  <a:pt x="0" y="15"/>
                </a:lnTo>
                <a:lnTo>
                  <a:pt x="0" y="14"/>
                </a:lnTo>
                <a:lnTo>
                  <a:pt x="1" y="13"/>
                </a:lnTo>
                <a:lnTo>
                  <a:pt x="1" y="12"/>
                </a:lnTo>
                <a:lnTo>
                  <a:pt x="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7" name="Freeform 123">
            <a:extLst>
              <a:ext uri="{FF2B5EF4-FFF2-40B4-BE49-F238E27FC236}">
                <a16:creationId xmlns:a16="http://schemas.microsoft.com/office/drawing/2014/main" id="{77933558-4BC9-6449-AEA0-931ACD79D734}"/>
              </a:ext>
            </a:extLst>
          </p:cNvPr>
          <p:cNvSpPr>
            <a:spLocks/>
          </p:cNvSpPr>
          <p:nvPr/>
        </p:nvSpPr>
        <p:spPr bwMode="auto">
          <a:xfrm>
            <a:off x="7742239" y="5461000"/>
            <a:ext cx="574675" cy="166688"/>
          </a:xfrm>
          <a:custGeom>
            <a:avLst/>
            <a:gdLst>
              <a:gd name="T0" fmla="*/ 347 w 362"/>
              <a:gd name="T1" fmla="*/ 1 h 105"/>
              <a:gd name="T2" fmla="*/ 318 w 362"/>
              <a:gd name="T3" fmla="*/ 4 h 105"/>
              <a:gd name="T4" fmla="*/ 283 w 362"/>
              <a:gd name="T5" fmla="*/ 9 h 105"/>
              <a:gd name="T6" fmla="*/ 250 w 362"/>
              <a:gd name="T7" fmla="*/ 17 h 105"/>
              <a:gd name="T8" fmla="*/ 224 w 362"/>
              <a:gd name="T9" fmla="*/ 25 h 105"/>
              <a:gd name="T10" fmla="*/ 213 w 362"/>
              <a:gd name="T11" fmla="*/ 27 h 105"/>
              <a:gd name="T12" fmla="*/ 205 w 362"/>
              <a:gd name="T13" fmla="*/ 26 h 105"/>
              <a:gd name="T14" fmla="*/ 195 w 362"/>
              <a:gd name="T15" fmla="*/ 26 h 105"/>
              <a:gd name="T16" fmla="*/ 185 w 362"/>
              <a:gd name="T17" fmla="*/ 29 h 105"/>
              <a:gd name="T18" fmla="*/ 177 w 362"/>
              <a:gd name="T19" fmla="*/ 33 h 105"/>
              <a:gd name="T20" fmla="*/ 172 w 362"/>
              <a:gd name="T21" fmla="*/ 39 h 105"/>
              <a:gd name="T22" fmla="*/ 147 w 362"/>
              <a:gd name="T23" fmla="*/ 41 h 105"/>
              <a:gd name="T24" fmla="*/ 110 w 362"/>
              <a:gd name="T25" fmla="*/ 47 h 105"/>
              <a:gd name="T26" fmla="*/ 71 w 362"/>
              <a:gd name="T27" fmla="*/ 57 h 105"/>
              <a:gd name="T28" fmla="*/ 34 w 362"/>
              <a:gd name="T29" fmla="*/ 65 h 105"/>
              <a:gd name="T30" fmla="*/ 8 w 362"/>
              <a:gd name="T31" fmla="*/ 73 h 105"/>
              <a:gd name="T32" fmla="*/ 0 w 362"/>
              <a:gd name="T33" fmla="*/ 78 h 105"/>
              <a:gd name="T34" fmla="*/ 4 w 362"/>
              <a:gd name="T35" fmla="*/ 84 h 105"/>
              <a:gd name="T36" fmla="*/ 17 w 362"/>
              <a:gd name="T37" fmla="*/ 92 h 105"/>
              <a:gd name="T38" fmla="*/ 36 w 362"/>
              <a:gd name="T39" fmla="*/ 98 h 105"/>
              <a:gd name="T40" fmla="*/ 60 w 362"/>
              <a:gd name="T41" fmla="*/ 103 h 105"/>
              <a:gd name="T42" fmla="*/ 88 w 362"/>
              <a:gd name="T43" fmla="*/ 103 h 105"/>
              <a:gd name="T44" fmla="*/ 115 w 362"/>
              <a:gd name="T45" fmla="*/ 99 h 105"/>
              <a:gd name="T46" fmla="*/ 140 w 362"/>
              <a:gd name="T47" fmla="*/ 92 h 105"/>
              <a:gd name="T48" fmla="*/ 160 w 362"/>
              <a:gd name="T49" fmla="*/ 80 h 105"/>
              <a:gd name="T50" fmla="*/ 174 w 362"/>
              <a:gd name="T51" fmla="*/ 65 h 105"/>
              <a:gd name="T52" fmla="*/ 179 w 362"/>
              <a:gd name="T53" fmla="*/ 48 h 105"/>
              <a:gd name="T54" fmla="*/ 184 w 362"/>
              <a:gd name="T55" fmla="*/ 46 h 105"/>
              <a:gd name="T56" fmla="*/ 191 w 362"/>
              <a:gd name="T57" fmla="*/ 44 h 105"/>
              <a:gd name="T58" fmla="*/ 198 w 362"/>
              <a:gd name="T59" fmla="*/ 43 h 105"/>
              <a:gd name="T60" fmla="*/ 204 w 362"/>
              <a:gd name="T61" fmla="*/ 42 h 105"/>
              <a:gd name="T62" fmla="*/ 209 w 362"/>
              <a:gd name="T63" fmla="*/ 42 h 105"/>
              <a:gd name="T64" fmla="*/ 213 w 362"/>
              <a:gd name="T65" fmla="*/ 51 h 105"/>
              <a:gd name="T66" fmla="*/ 224 w 362"/>
              <a:gd name="T67" fmla="*/ 60 h 105"/>
              <a:gd name="T68" fmla="*/ 239 w 362"/>
              <a:gd name="T69" fmla="*/ 65 h 105"/>
              <a:gd name="T70" fmla="*/ 255 w 362"/>
              <a:gd name="T71" fmla="*/ 66 h 105"/>
              <a:gd name="T72" fmla="*/ 271 w 362"/>
              <a:gd name="T73" fmla="*/ 64 h 105"/>
              <a:gd name="T74" fmla="*/ 288 w 362"/>
              <a:gd name="T75" fmla="*/ 60 h 105"/>
              <a:gd name="T76" fmla="*/ 306 w 362"/>
              <a:gd name="T77" fmla="*/ 54 h 105"/>
              <a:gd name="T78" fmla="*/ 325 w 362"/>
              <a:gd name="T79" fmla="*/ 47 h 105"/>
              <a:gd name="T80" fmla="*/ 342 w 362"/>
              <a:gd name="T81" fmla="*/ 37 h 105"/>
              <a:gd name="T82" fmla="*/ 355 w 362"/>
              <a:gd name="T83" fmla="*/ 22 h 105"/>
              <a:gd name="T84" fmla="*/ 361 w 362"/>
              <a:gd name="T8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2" h="105">
                <a:moveTo>
                  <a:pt x="361" y="0"/>
                </a:moveTo>
                <a:lnTo>
                  <a:pt x="355" y="0"/>
                </a:lnTo>
                <a:lnTo>
                  <a:pt x="347" y="1"/>
                </a:lnTo>
                <a:lnTo>
                  <a:pt x="338" y="2"/>
                </a:lnTo>
                <a:lnTo>
                  <a:pt x="329" y="3"/>
                </a:lnTo>
                <a:lnTo>
                  <a:pt x="318" y="4"/>
                </a:lnTo>
                <a:lnTo>
                  <a:pt x="307" y="6"/>
                </a:lnTo>
                <a:lnTo>
                  <a:pt x="295" y="8"/>
                </a:lnTo>
                <a:lnTo>
                  <a:pt x="283" y="9"/>
                </a:lnTo>
                <a:lnTo>
                  <a:pt x="271" y="12"/>
                </a:lnTo>
                <a:lnTo>
                  <a:pt x="261" y="14"/>
                </a:lnTo>
                <a:lnTo>
                  <a:pt x="250" y="17"/>
                </a:lnTo>
                <a:lnTo>
                  <a:pt x="240" y="19"/>
                </a:lnTo>
                <a:lnTo>
                  <a:pt x="232" y="22"/>
                </a:lnTo>
                <a:lnTo>
                  <a:pt x="224" y="25"/>
                </a:lnTo>
                <a:lnTo>
                  <a:pt x="219" y="26"/>
                </a:lnTo>
                <a:lnTo>
                  <a:pt x="215" y="29"/>
                </a:lnTo>
                <a:lnTo>
                  <a:pt x="213" y="27"/>
                </a:lnTo>
                <a:lnTo>
                  <a:pt x="211" y="26"/>
                </a:lnTo>
                <a:lnTo>
                  <a:pt x="208" y="26"/>
                </a:lnTo>
                <a:lnTo>
                  <a:pt x="205" y="26"/>
                </a:lnTo>
                <a:lnTo>
                  <a:pt x="201" y="26"/>
                </a:lnTo>
                <a:lnTo>
                  <a:pt x="198" y="26"/>
                </a:lnTo>
                <a:lnTo>
                  <a:pt x="195" y="26"/>
                </a:lnTo>
                <a:lnTo>
                  <a:pt x="192" y="26"/>
                </a:lnTo>
                <a:lnTo>
                  <a:pt x="188" y="27"/>
                </a:lnTo>
                <a:lnTo>
                  <a:pt x="185" y="29"/>
                </a:lnTo>
                <a:lnTo>
                  <a:pt x="182" y="30"/>
                </a:lnTo>
                <a:lnTo>
                  <a:pt x="180" y="32"/>
                </a:lnTo>
                <a:lnTo>
                  <a:pt x="177" y="33"/>
                </a:lnTo>
                <a:lnTo>
                  <a:pt x="175" y="35"/>
                </a:lnTo>
                <a:lnTo>
                  <a:pt x="173" y="37"/>
                </a:lnTo>
                <a:lnTo>
                  <a:pt x="172" y="39"/>
                </a:lnTo>
                <a:lnTo>
                  <a:pt x="165" y="39"/>
                </a:lnTo>
                <a:lnTo>
                  <a:pt x="156" y="39"/>
                </a:lnTo>
                <a:lnTo>
                  <a:pt x="147" y="41"/>
                </a:lnTo>
                <a:lnTo>
                  <a:pt x="136" y="43"/>
                </a:lnTo>
                <a:lnTo>
                  <a:pt x="124" y="44"/>
                </a:lnTo>
                <a:lnTo>
                  <a:pt x="110" y="47"/>
                </a:lnTo>
                <a:lnTo>
                  <a:pt x="97" y="50"/>
                </a:lnTo>
                <a:lnTo>
                  <a:pt x="84" y="53"/>
                </a:lnTo>
                <a:lnTo>
                  <a:pt x="71" y="57"/>
                </a:lnTo>
                <a:lnTo>
                  <a:pt x="58" y="60"/>
                </a:lnTo>
                <a:lnTo>
                  <a:pt x="45" y="62"/>
                </a:lnTo>
                <a:lnTo>
                  <a:pt x="34" y="65"/>
                </a:lnTo>
                <a:lnTo>
                  <a:pt x="24" y="68"/>
                </a:lnTo>
                <a:lnTo>
                  <a:pt x="15" y="71"/>
                </a:lnTo>
                <a:lnTo>
                  <a:pt x="8" y="73"/>
                </a:lnTo>
                <a:lnTo>
                  <a:pt x="4" y="75"/>
                </a:lnTo>
                <a:lnTo>
                  <a:pt x="1" y="76"/>
                </a:lnTo>
                <a:lnTo>
                  <a:pt x="0" y="78"/>
                </a:lnTo>
                <a:lnTo>
                  <a:pt x="0" y="79"/>
                </a:lnTo>
                <a:lnTo>
                  <a:pt x="1" y="81"/>
                </a:lnTo>
                <a:lnTo>
                  <a:pt x="4" y="84"/>
                </a:lnTo>
                <a:lnTo>
                  <a:pt x="7" y="87"/>
                </a:lnTo>
                <a:lnTo>
                  <a:pt x="12" y="89"/>
                </a:lnTo>
                <a:lnTo>
                  <a:pt x="17" y="92"/>
                </a:lnTo>
                <a:lnTo>
                  <a:pt x="23" y="94"/>
                </a:lnTo>
                <a:lnTo>
                  <a:pt x="29" y="96"/>
                </a:lnTo>
                <a:lnTo>
                  <a:pt x="36" y="98"/>
                </a:lnTo>
                <a:lnTo>
                  <a:pt x="43" y="100"/>
                </a:lnTo>
                <a:lnTo>
                  <a:pt x="52" y="101"/>
                </a:lnTo>
                <a:lnTo>
                  <a:pt x="60" y="103"/>
                </a:lnTo>
                <a:lnTo>
                  <a:pt x="69" y="103"/>
                </a:lnTo>
                <a:lnTo>
                  <a:pt x="78" y="104"/>
                </a:lnTo>
                <a:lnTo>
                  <a:pt x="88" y="103"/>
                </a:lnTo>
                <a:lnTo>
                  <a:pt x="96" y="102"/>
                </a:lnTo>
                <a:lnTo>
                  <a:pt x="105" y="101"/>
                </a:lnTo>
                <a:lnTo>
                  <a:pt x="115" y="99"/>
                </a:lnTo>
                <a:lnTo>
                  <a:pt x="123" y="97"/>
                </a:lnTo>
                <a:lnTo>
                  <a:pt x="132" y="95"/>
                </a:lnTo>
                <a:lnTo>
                  <a:pt x="140" y="92"/>
                </a:lnTo>
                <a:lnTo>
                  <a:pt x="148" y="88"/>
                </a:lnTo>
                <a:lnTo>
                  <a:pt x="153" y="84"/>
                </a:lnTo>
                <a:lnTo>
                  <a:pt x="160" y="80"/>
                </a:lnTo>
                <a:lnTo>
                  <a:pt x="165" y="76"/>
                </a:lnTo>
                <a:lnTo>
                  <a:pt x="170" y="71"/>
                </a:lnTo>
                <a:lnTo>
                  <a:pt x="174" y="65"/>
                </a:lnTo>
                <a:lnTo>
                  <a:pt x="176" y="61"/>
                </a:lnTo>
                <a:lnTo>
                  <a:pt x="178" y="55"/>
                </a:lnTo>
                <a:lnTo>
                  <a:pt x="179" y="48"/>
                </a:lnTo>
                <a:lnTo>
                  <a:pt x="180" y="48"/>
                </a:lnTo>
                <a:lnTo>
                  <a:pt x="182" y="47"/>
                </a:lnTo>
                <a:lnTo>
                  <a:pt x="184" y="46"/>
                </a:lnTo>
                <a:lnTo>
                  <a:pt x="186" y="45"/>
                </a:lnTo>
                <a:lnTo>
                  <a:pt x="188" y="45"/>
                </a:lnTo>
                <a:lnTo>
                  <a:pt x="191" y="44"/>
                </a:lnTo>
                <a:lnTo>
                  <a:pt x="193" y="43"/>
                </a:lnTo>
                <a:lnTo>
                  <a:pt x="195" y="43"/>
                </a:lnTo>
                <a:lnTo>
                  <a:pt x="198" y="43"/>
                </a:lnTo>
                <a:lnTo>
                  <a:pt x="200" y="42"/>
                </a:lnTo>
                <a:lnTo>
                  <a:pt x="202" y="42"/>
                </a:lnTo>
                <a:lnTo>
                  <a:pt x="204" y="42"/>
                </a:lnTo>
                <a:lnTo>
                  <a:pt x="206" y="42"/>
                </a:lnTo>
                <a:lnTo>
                  <a:pt x="208" y="42"/>
                </a:lnTo>
                <a:lnTo>
                  <a:pt x="209" y="42"/>
                </a:lnTo>
                <a:lnTo>
                  <a:pt x="210" y="43"/>
                </a:lnTo>
                <a:lnTo>
                  <a:pt x="211" y="46"/>
                </a:lnTo>
                <a:lnTo>
                  <a:pt x="213" y="51"/>
                </a:lnTo>
                <a:lnTo>
                  <a:pt x="217" y="54"/>
                </a:lnTo>
                <a:lnTo>
                  <a:pt x="220" y="58"/>
                </a:lnTo>
                <a:lnTo>
                  <a:pt x="224" y="60"/>
                </a:lnTo>
                <a:lnTo>
                  <a:pt x="229" y="62"/>
                </a:lnTo>
                <a:lnTo>
                  <a:pt x="233" y="64"/>
                </a:lnTo>
                <a:lnTo>
                  <a:pt x="239" y="65"/>
                </a:lnTo>
                <a:lnTo>
                  <a:pt x="244" y="66"/>
                </a:lnTo>
                <a:lnTo>
                  <a:pt x="249" y="66"/>
                </a:lnTo>
                <a:lnTo>
                  <a:pt x="255" y="66"/>
                </a:lnTo>
                <a:lnTo>
                  <a:pt x="261" y="66"/>
                </a:lnTo>
                <a:lnTo>
                  <a:pt x="266" y="65"/>
                </a:lnTo>
                <a:lnTo>
                  <a:pt x="271" y="64"/>
                </a:lnTo>
                <a:lnTo>
                  <a:pt x="277" y="63"/>
                </a:lnTo>
                <a:lnTo>
                  <a:pt x="283" y="61"/>
                </a:lnTo>
                <a:lnTo>
                  <a:pt x="288" y="60"/>
                </a:lnTo>
                <a:lnTo>
                  <a:pt x="294" y="58"/>
                </a:lnTo>
                <a:lnTo>
                  <a:pt x="300" y="56"/>
                </a:lnTo>
                <a:lnTo>
                  <a:pt x="306" y="54"/>
                </a:lnTo>
                <a:lnTo>
                  <a:pt x="313" y="52"/>
                </a:lnTo>
                <a:lnTo>
                  <a:pt x="319" y="50"/>
                </a:lnTo>
                <a:lnTo>
                  <a:pt x="325" y="47"/>
                </a:lnTo>
                <a:lnTo>
                  <a:pt x="331" y="44"/>
                </a:lnTo>
                <a:lnTo>
                  <a:pt x="336" y="41"/>
                </a:lnTo>
                <a:lnTo>
                  <a:pt x="342" y="37"/>
                </a:lnTo>
                <a:lnTo>
                  <a:pt x="346" y="32"/>
                </a:lnTo>
                <a:lnTo>
                  <a:pt x="351" y="27"/>
                </a:lnTo>
                <a:lnTo>
                  <a:pt x="355" y="22"/>
                </a:lnTo>
                <a:lnTo>
                  <a:pt x="358" y="15"/>
                </a:lnTo>
                <a:lnTo>
                  <a:pt x="360" y="8"/>
                </a:lnTo>
                <a:lnTo>
                  <a:pt x="36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8" name="Freeform 124">
            <a:extLst>
              <a:ext uri="{FF2B5EF4-FFF2-40B4-BE49-F238E27FC236}">
                <a16:creationId xmlns:a16="http://schemas.microsoft.com/office/drawing/2014/main" id="{7D4CBF3F-343A-6044-A253-AB90194E37DF}"/>
              </a:ext>
            </a:extLst>
          </p:cNvPr>
          <p:cNvSpPr>
            <a:spLocks/>
          </p:cNvSpPr>
          <p:nvPr/>
        </p:nvSpPr>
        <p:spPr bwMode="auto">
          <a:xfrm>
            <a:off x="7978775" y="5002213"/>
            <a:ext cx="338138" cy="488950"/>
          </a:xfrm>
          <a:custGeom>
            <a:avLst/>
            <a:gdLst>
              <a:gd name="T0" fmla="*/ 6 w 213"/>
              <a:gd name="T1" fmla="*/ 7 h 308"/>
              <a:gd name="T2" fmla="*/ 16 w 213"/>
              <a:gd name="T3" fmla="*/ 4 h 308"/>
              <a:gd name="T4" fmla="*/ 29 w 213"/>
              <a:gd name="T5" fmla="*/ 2 h 308"/>
              <a:gd name="T6" fmla="*/ 45 w 213"/>
              <a:gd name="T7" fmla="*/ 1 h 308"/>
              <a:gd name="T8" fmla="*/ 60 w 213"/>
              <a:gd name="T9" fmla="*/ 0 h 308"/>
              <a:gd name="T10" fmla="*/ 76 w 213"/>
              <a:gd name="T11" fmla="*/ 0 h 308"/>
              <a:gd name="T12" fmla="*/ 89 w 213"/>
              <a:gd name="T13" fmla="*/ 2 h 308"/>
              <a:gd name="T14" fmla="*/ 101 w 213"/>
              <a:gd name="T15" fmla="*/ 5 h 308"/>
              <a:gd name="T16" fmla="*/ 108 w 213"/>
              <a:gd name="T17" fmla="*/ 9 h 308"/>
              <a:gd name="T18" fmla="*/ 112 w 213"/>
              <a:gd name="T19" fmla="*/ 14 h 308"/>
              <a:gd name="T20" fmla="*/ 117 w 213"/>
              <a:gd name="T21" fmla="*/ 21 h 308"/>
              <a:gd name="T22" fmla="*/ 121 w 213"/>
              <a:gd name="T23" fmla="*/ 27 h 308"/>
              <a:gd name="T24" fmla="*/ 124 w 213"/>
              <a:gd name="T25" fmla="*/ 35 h 308"/>
              <a:gd name="T26" fmla="*/ 126 w 213"/>
              <a:gd name="T27" fmla="*/ 43 h 308"/>
              <a:gd name="T28" fmla="*/ 129 w 213"/>
              <a:gd name="T29" fmla="*/ 50 h 308"/>
              <a:gd name="T30" fmla="*/ 131 w 213"/>
              <a:gd name="T31" fmla="*/ 56 h 308"/>
              <a:gd name="T32" fmla="*/ 134 w 213"/>
              <a:gd name="T33" fmla="*/ 63 h 308"/>
              <a:gd name="T34" fmla="*/ 142 w 213"/>
              <a:gd name="T35" fmla="*/ 84 h 308"/>
              <a:gd name="T36" fmla="*/ 154 w 213"/>
              <a:gd name="T37" fmla="*/ 117 h 308"/>
              <a:gd name="T38" fmla="*/ 167 w 213"/>
              <a:gd name="T39" fmla="*/ 157 h 308"/>
              <a:gd name="T40" fmla="*/ 181 w 213"/>
              <a:gd name="T41" fmla="*/ 198 h 308"/>
              <a:gd name="T42" fmla="*/ 194 w 213"/>
              <a:gd name="T43" fmla="*/ 236 h 308"/>
              <a:gd name="T44" fmla="*/ 205 w 213"/>
              <a:gd name="T45" fmla="*/ 267 h 308"/>
              <a:gd name="T46" fmla="*/ 211 w 213"/>
              <a:gd name="T47" fmla="*/ 284 h 308"/>
              <a:gd name="T48" fmla="*/ 205 w 213"/>
              <a:gd name="T49" fmla="*/ 307 h 308"/>
              <a:gd name="T50" fmla="*/ 202 w 213"/>
              <a:gd name="T51" fmla="*/ 297 h 308"/>
              <a:gd name="T52" fmla="*/ 194 w 213"/>
              <a:gd name="T53" fmla="*/ 271 h 308"/>
              <a:gd name="T54" fmla="*/ 182 w 213"/>
              <a:gd name="T55" fmla="*/ 233 h 308"/>
              <a:gd name="T56" fmla="*/ 167 w 213"/>
              <a:gd name="T57" fmla="*/ 190 h 308"/>
              <a:gd name="T58" fmla="*/ 154 w 213"/>
              <a:gd name="T59" fmla="*/ 146 h 308"/>
              <a:gd name="T60" fmla="*/ 140 w 213"/>
              <a:gd name="T61" fmla="*/ 107 h 308"/>
              <a:gd name="T62" fmla="*/ 130 w 213"/>
              <a:gd name="T63" fmla="*/ 77 h 308"/>
              <a:gd name="T64" fmla="*/ 125 w 213"/>
              <a:gd name="T65" fmla="*/ 62 h 308"/>
              <a:gd name="T66" fmla="*/ 122 w 213"/>
              <a:gd name="T67" fmla="*/ 54 h 308"/>
              <a:gd name="T68" fmla="*/ 120 w 213"/>
              <a:gd name="T69" fmla="*/ 46 h 308"/>
              <a:gd name="T70" fmla="*/ 117 w 213"/>
              <a:gd name="T71" fmla="*/ 38 h 308"/>
              <a:gd name="T72" fmla="*/ 114 w 213"/>
              <a:gd name="T73" fmla="*/ 31 h 308"/>
              <a:gd name="T74" fmla="*/ 109 w 213"/>
              <a:gd name="T75" fmla="*/ 26 h 308"/>
              <a:gd name="T76" fmla="*/ 103 w 213"/>
              <a:gd name="T77" fmla="*/ 24 h 308"/>
              <a:gd name="T78" fmla="*/ 93 w 213"/>
              <a:gd name="T79" fmla="*/ 23 h 308"/>
              <a:gd name="T80" fmla="*/ 82 w 213"/>
              <a:gd name="T81" fmla="*/ 25 h 308"/>
              <a:gd name="T82" fmla="*/ 67 w 213"/>
              <a:gd name="T83" fmla="*/ 27 h 308"/>
              <a:gd name="T84" fmla="*/ 54 w 213"/>
              <a:gd name="T85" fmla="*/ 30 h 308"/>
              <a:gd name="T86" fmla="*/ 44 w 213"/>
              <a:gd name="T87" fmla="*/ 31 h 308"/>
              <a:gd name="T88" fmla="*/ 34 w 213"/>
              <a:gd name="T89" fmla="*/ 31 h 308"/>
              <a:gd name="T90" fmla="*/ 25 w 213"/>
              <a:gd name="T91" fmla="*/ 30 h 308"/>
              <a:gd name="T92" fmla="*/ 18 w 213"/>
              <a:gd name="T93" fmla="*/ 28 h 308"/>
              <a:gd name="T94" fmla="*/ 13 w 213"/>
              <a:gd name="T95" fmla="*/ 26 h 308"/>
              <a:gd name="T96" fmla="*/ 9 w 213"/>
              <a:gd name="T97" fmla="*/ 21 h 308"/>
              <a:gd name="T98" fmla="*/ 5 w 213"/>
              <a:gd name="T99" fmla="*/ 19 h 308"/>
              <a:gd name="T100" fmla="*/ 3 w 213"/>
              <a:gd name="T101" fmla="*/ 16 h 308"/>
              <a:gd name="T102" fmla="*/ 1 w 213"/>
              <a:gd name="T103" fmla="*/ 14 h 308"/>
              <a:gd name="T104" fmla="*/ 0 w 213"/>
              <a:gd name="T105" fmla="*/ 12 h 308"/>
              <a:gd name="T106" fmla="*/ 0 w 213"/>
              <a:gd name="T107" fmla="*/ 10 h 308"/>
              <a:gd name="T108" fmla="*/ 0 w 213"/>
              <a:gd name="T109" fmla="*/ 8 h 308"/>
              <a:gd name="T110" fmla="*/ 2 w 213"/>
              <a:gd name="T111" fmla="*/ 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 h="308">
                <a:moveTo>
                  <a:pt x="2" y="8"/>
                </a:moveTo>
                <a:lnTo>
                  <a:pt x="6" y="7"/>
                </a:lnTo>
                <a:lnTo>
                  <a:pt x="10" y="5"/>
                </a:lnTo>
                <a:lnTo>
                  <a:pt x="16" y="4"/>
                </a:lnTo>
                <a:lnTo>
                  <a:pt x="22" y="3"/>
                </a:lnTo>
                <a:lnTo>
                  <a:pt x="29" y="2"/>
                </a:lnTo>
                <a:lnTo>
                  <a:pt x="37" y="1"/>
                </a:lnTo>
                <a:lnTo>
                  <a:pt x="45" y="1"/>
                </a:lnTo>
                <a:lnTo>
                  <a:pt x="53" y="0"/>
                </a:lnTo>
                <a:lnTo>
                  <a:pt x="60" y="0"/>
                </a:lnTo>
                <a:lnTo>
                  <a:pt x="68" y="0"/>
                </a:lnTo>
                <a:lnTo>
                  <a:pt x="76" y="0"/>
                </a:lnTo>
                <a:lnTo>
                  <a:pt x="83" y="1"/>
                </a:lnTo>
                <a:lnTo>
                  <a:pt x="89" y="2"/>
                </a:lnTo>
                <a:lnTo>
                  <a:pt x="95" y="4"/>
                </a:lnTo>
                <a:lnTo>
                  <a:pt x="101" y="5"/>
                </a:lnTo>
                <a:lnTo>
                  <a:pt x="105" y="8"/>
                </a:lnTo>
                <a:lnTo>
                  <a:pt x="108" y="9"/>
                </a:lnTo>
                <a:lnTo>
                  <a:pt x="110" y="11"/>
                </a:lnTo>
                <a:lnTo>
                  <a:pt x="112" y="14"/>
                </a:lnTo>
                <a:lnTo>
                  <a:pt x="115" y="17"/>
                </a:lnTo>
                <a:lnTo>
                  <a:pt x="117" y="21"/>
                </a:lnTo>
                <a:lnTo>
                  <a:pt x="119" y="24"/>
                </a:lnTo>
                <a:lnTo>
                  <a:pt x="121" y="27"/>
                </a:lnTo>
                <a:lnTo>
                  <a:pt x="123" y="31"/>
                </a:lnTo>
                <a:lnTo>
                  <a:pt x="124" y="35"/>
                </a:lnTo>
                <a:lnTo>
                  <a:pt x="125" y="39"/>
                </a:lnTo>
                <a:lnTo>
                  <a:pt x="126" y="43"/>
                </a:lnTo>
                <a:lnTo>
                  <a:pt x="128" y="47"/>
                </a:lnTo>
                <a:lnTo>
                  <a:pt x="129" y="50"/>
                </a:lnTo>
                <a:lnTo>
                  <a:pt x="130" y="53"/>
                </a:lnTo>
                <a:lnTo>
                  <a:pt x="131" y="56"/>
                </a:lnTo>
                <a:lnTo>
                  <a:pt x="132" y="58"/>
                </a:lnTo>
                <a:lnTo>
                  <a:pt x="134" y="63"/>
                </a:lnTo>
                <a:lnTo>
                  <a:pt x="137" y="72"/>
                </a:lnTo>
                <a:lnTo>
                  <a:pt x="142" y="84"/>
                </a:lnTo>
                <a:lnTo>
                  <a:pt x="147" y="99"/>
                </a:lnTo>
                <a:lnTo>
                  <a:pt x="154" y="117"/>
                </a:lnTo>
                <a:lnTo>
                  <a:pt x="159" y="136"/>
                </a:lnTo>
                <a:lnTo>
                  <a:pt x="167" y="157"/>
                </a:lnTo>
                <a:lnTo>
                  <a:pt x="174" y="178"/>
                </a:lnTo>
                <a:lnTo>
                  <a:pt x="181" y="198"/>
                </a:lnTo>
                <a:lnTo>
                  <a:pt x="189" y="218"/>
                </a:lnTo>
                <a:lnTo>
                  <a:pt x="194" y="236"/>
                </a:lnTo>
                <a:lnTo>
                  <a:pt x="200" y="253"/>
                </a:lnTo>
                <a:lnTo>
                  <a:pt x="205" y="267"/>
                </a:lnTo>
                <a:lnTo>
                  <a:pt x="209" y="278"/>
                </a:lnTo>
                <a:lnTo>
                  <a:pt x="211" y="284"/>
                </a:lnTo>
                <a:lnTo>
                  <a:pt x="212" y="286"/>
                </a:lnTo>
                <a:lnTo>
                  <a:pt x="205" y="307"/>
                </a:lnTo>
                <a:lnTo>
                  <a:pt x="204" y="304"/>
                </a:lnTo>
                <a:lnTo>
                  <a:pt x="202" y="297"/>
                </a:lnTo>
                <a:lnTo>
                  <a:pt x="198" y="285"/>
                </a:lnTo>
                <a:lnTo>
                  <a:pt x="194" y="271"/>
                </a:lnTo>
                <a:lnTo>
                  <a:pt x="188" y="253"/>
                </a:lnTo>
                <a:lnTo>
                  <a:pt x="182" y="233"/>
                </a:lnTo>
                <a:lnTo>
                  <a:pt x="175" y="213"/>
                </a:lnTo>
                <a:lnTo>
                  <a:pt x="167" y="190"/>
                </a:lnTo>
                <a:lnTo>
                  <a:pt x="160" y="169"/>
                </a:lnTo>
                <a:lnTo>
                  <a:pt x="154" y="146"/>
                </a:lnTo>
                <a:lnTo>
                  <a:pt x="147" y="126"/>
                </a:lnTo>
                <a:lnTo>
                  <a:pt x="140" y="107"/>
                </a:lnTo>
                <a:lnTo>
                  <a:pt x="135" y="90"/>
                </a:lnTo>
                <a:lnTo>
                  <a:pt x="130" y="77"/>
                </a:lnTo>
                <a:lnTo>
                  <a:pt x="127" y="67"/>
                </a:lnTo>
                <a:lnTo>
                  <a:pt x="125" y="62"/>
                </a:lnTo>
                <a:lnTo>
                  <a:pt x="124" y="58"/>
                </a:lnTo>
                <a:lnTo>
                  <a:pt x="122" y="54"/>
                </a:lnTo>
                <a:lnTo>
                  <a:pt x="121" y="50"/>
                </a:lnTo>
                <a:lnTo>
                  <a:pt x="120" y="46"/>
                </a:lnTo>
                <a:lnTo>
                  <a:pt x="118" y="42"/>
                </a:lnTo>
                <a:lnTo>
                  <a:pt x="117" y="38"/>
                </a:lnTo>
                <a:lnTo>
                  <a:pt x="115" y="34"/>
                </a:lnTo>
                <a:lnTo>
                  <a:pt x="114" y="31"/>
                </a:lnTo>
                <a:lnTo>
                  <a:pt x="112" y="28"/>
                </a:lnTo>
                <a:lnTo>
                  <a:pt x="109" y="26"/>
                </a:lnTo>
                <a:lnTo>
                  <a:pt x="106" y="25"/>
                </a:lnTo>
                <a:lnTo>
                  <a:pt x="103" y="24"/>
                </a:lnTo>
                <a:lnTo>
                  <a:pt x="98" y="23"/>
                </a:lnTo>
                <a:lnTo>
                  <a:pt x="93" y="23"/>
                </a:lnTo>
                <a:lnTo>
                  <a:pt x="88" y="23"/>
                </a:lnTo>
                <a:lnTo>
                  <a:pt x="82" y="25"/>
                </a:lnTo>
                <a:lnTo>
                  <a:pt x="75" y="26"/>
                </a:lnTo>
                <a:lnTo>
                  <a:pt x="67" y="27"/>
                </a:lnTo>
                <a:lnTo>
                  <a:pt x="61" y="29"/>
                </a:lnTo>
                <a:lnTo>
                  <a:pt x="54" y="30"/>
                </a:lnTo>
                <a:lnTo>
                  <a:pt x="49" y="30"/>
                </a:lnTo>
                <a:lnTo>
                  <a:pt x="44" y="31"/>
                </a:lnTo>
                <a:lnTo>
                  <a:pt x="39" y="31"/>
                </a:lnTo>
                <a:lnTo>
                  <a:pt x="34" y="31"/>
                </a:lnTo>
                <a:lnTo>
                  <a:pt x="29" y="31"/>
                </a:lnTo>
                <a:lnTo>
                  <a:pt x="25" y="30"/>
                </a:lnTo>
                <a:lnTo>
                  <a:pt x="21" y="29"/>
                </a:lnTo>
                <a:lnTo>
                  <a:pt x="18" y="28"/>
                </a:lnTo>
                <a:lnTo>
                  <a:pt x="16" y="27"/>
                </a:lnTo>
                <a:lnTo>
                  <a:pt x="13" y="26"/>
                </a:lnTo>
                <a:lnTo>
                  <a:pt x="11" y="24"/>
                </a:lnTo>
                <a:lnTo>
                  <a:pt x="9" y="21"/>
                </a:lnTo>
                <a:lnTo>
                  <a:pt x="7" y="20"/>
                </a:lnTo>
                <a:lnTo>
                  <a:pt x="5" y="19"/>
                </a:lnTo>
                <a:lnTo>
                  <a:pt x="4" y="18"/>
                </a:lnTo>
                <a:lnTo>
                  <a:pt x="3" y="16"/>
                </a:lnTo>
                <a:lnTo>
                  <a:pt x="2" y="15"/>
                </a:lnTo>
                <a:lnTo>
                  <a:pt x="1" y="14"/>
                </a:lnTo>
                <a:lnTo>
                  <a:pt x="1" y="13"/>
                </a:lnTo>
                <a:lnTo>
                  <a:pt x="0" y="12"/>
                </a:lnTo>
                <a:lnTo>
                  <a:pt x="0" y="11"/>
                </a:lnTo>
                <a:lnTo>
                  <a:pt x="0" y="10"/>
                </a:lnTo>
                <a:lnTo>
                  <a:pt x="0" y="9"/>
                </a:lnTo>
                <a:lnTo>
                  <a:pt x="0" y="8"/>
                </a:lnTo>
                <a:lnTo>
                  <a:pt x="1" y="8"/>
                </a:lnTo>
                <a:lnTo>
                  <a:pt x="2"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69" name="Freeform 125">
            <a:extLst>
              <a:ext uri="{FF2B5EF4-FFF2-40B4-BE49-F238E27FC236}">
                <a16:creationId xmlns:a16="http://schemas.microsoft.com/office/drawing/2014/main" id="{B74CB41B-F1B4-0A43-9631-679C8429590F}"/>
              </a:ext>
            </a:extLst>
          </p:cNvPr>
          <p:cNvSpPr>
            <a:spLocks/>
          </p:cNvSpPr>
          <p:nvPr/>
        </p:nvSpPr>
        <p:spPr bwMode="auto">
          <a:xfrm>
            <a:off x="8096250" y="5476876"/>
            <a:ext cx="209550" cy="74613"/>
          </a:xfrm>
          <a:custGeom>
            <a:avLst/>
            <a:gdLst>
              <a:gd name="T0" fmla="*/ 2 w 132"/>
              <a:gd name="T1" fmla="*/ 27 h 47"/>
              <a:gd name="T2" fmla="*/ 10 w 132"/>
              <a:gd name="T3" fmla="*/ 23 h 47"/>
              <a:gd name="T4" fmla="*/ 19 w 132"/>
              <a:gd name="T5" fmla="*/ 19 h 47"/>
              <a:gd name="T6" fmla="*/ 30 w 132"/>
              <a:gd name="T7" fmla="*/ 15 h 47"/>
              <a:gd name="T8" fmla="*/ 43 w 132"/>
              <a:gd name="T9" fmla="*/ 12 h 47"/>
              <a:gd name="T10" fmla="*/ 55 w 132"/>
              <a:gd name="T11" fmla="*/ 11 h 47"/>
              <a:gd name="T12" fmla="*/ 68 w 132"/>
              <a:gd name="T13" fmla="*/ 8 h 47"/>
              <a:gd name="T14" fmla="*/ 80 w 132"/>
              <a:gd name="T15" fmla="*/ 7 h 47"/>
              <a:gd name="T16" fmla="*/ 89 w 132"/>
              <a:gd name="T17" fmla="*/ 5 h 47"/>
              <a:gd name="T18" fmla="*/ 98 w 132"/>
              <a:gd name="T19" fmla="*/ 4 h 47"/>
              <a:gd name="T20" fmla="*/ 106 w 132"/>
              <a:gd name="T21" fmla="*/ 4 h 47"/>
              <a:gd name="T22" fmla="*/ 113 w 132"/>
              <a:gd name="T23" fmla="*/ 3 h 47"/>
              <a:gd name="T24" fmla="*/ 120 w 132"/>
              <a:gd name="T25" fmla="*/ 2 h 47"/>
              <a:gd name="T26" fmla="*/ 125 w 132"/>
              <a:gd name="T27" fmla="*/ 1 h 47"/>
              <a:gd name="T28" fmla="*/ 129 w 132"/>
              <a:gd name="T29" fmla="*/ 1 h 47"/>
              <a:gd name="T30" fmla="*/ 131 w 132"/>
              <a:gd name="T31" fmla="*/ 0 h 47"/>
              <a:gd name="T32" fmla="*/ 127 w 132"/>
              <a:gd name="T33" fmla="*/ 9 h 47"/>
              <a:gd name="T34" fmla="*/ 122 w 132"/>
              <a:gd name="T35" fmla="*/ 15 h 47"/>
              <a:gd name="T36" fmla="*/ 117 w 132"/>
              <a:gd name="T37" fmla="*/ 21 h 47"/>
              <a:gd name="T38" fmla="*/ 111 w 132"/>
              <a:gd name="T39" fmla="*/ 26 h 47"/>
              <a:gd name="T40" fmla="*/ 102 w 132"/>
              <a:gd name="T41" fmla="*/ 30 h 47"/>
              <a:gd name="T42" fmla="*/ 92 w 132"/>
              <a:gd name="T43" fmla="*/ 35 h 47"/>
              <a:gd name="T44" fmla="*/ 80 w 132"/>
              <a:gd name="T45" fmla="*/ 38 h 47"/>
              <a:gd name="T46" fmla="*/ 65 w 132"/>
              <a:gd name="T47" fmla="*/ 42 h 47"/>
              <a:gd name="T48" fmla="*/ 57 w 132"/>
              <a:gd name="T49" fmla="*/ 45 h 47"/>
              <a:gd name="T50" fmla="*/ 48 w 132"/>
              <a:gd name="T51" fmla="*/ 46 h 47"/>
              <a:gd name="T52" fmla="*/ 37 w 132"/>
              <a:gd name="T53" fmla="*/ 46 h 47"/>
              <a:gd name="T54" fmla="*/ 28 w 132"/>
              <a:gd name="T55" fmla="*/ 46 h 47"/>
              <a:gd name="T56" fmla="*/ 18 w 132"/>
              <a:gd name="T57" fmla="*/ 44 h 47"/>
              <a:gd name="T58" fmla="*/ 11 w 132"/>
              <a:gd name="T59" fmla="*/ 41 h 47"/>
              <a:gd name="T60" fmla="*/ 4 w 132"/>
              <a:gd name="T61" fmla="*/ 36 h 47"/>
              <a:gd name="T62" fmla="*/ 0 w 132"/>
              <a:gd name="T63"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47">
                <a:moveTo>
                  <a:pt x="0" y="31"/>
                </a:moveTo>
                <a:lnTo>
                  <a:pt x="2" y="27"/>
                </a:lnTo>
                <a:lnTo>
                  <a:pt x="5" y="26"/>
                </a:lnTo>
                <a:lnTo>
                  <a:pt x="10" y="23"/>
                </a:lnTo>
                <a:lnTo>
                  <a:pt x="13" y="21"/>
                </a:lnTo>
                <a:lnTo>
                  <a:pt x="19" y="19"/>
                </a:lnTo>
                <a:lnTo>
                  <a:pt x="24" y="17"/>
                </a:lnTo>
                <a:lnTo>
                  <a:pt x="30" y="15"/>
                </a:lnTo>
                <a:lnTo>
                  <a:pt x="36" y="14"/>
                </a:lnTo>
                <a:lnTo>
                  <a:pt x="43" y="12"/>
                </a:lnTo>
                <a:lnTo>
                  <a:pt x="49" y="12"/>
                </a:lnTo>
                <a:lnTo>
                  <a:pt x="55" y="11"/>
                </a:lnTo>
                <a:lnTo>
                  <a:pt x="62" y="9"/>
                </a:lnTo>
                <a:lnTo>
                  <a:pt x="68" y="8"/>
                </a:lnTo>
                <a:lnTo>
                  <a:pt x="75" y="8"/>
                </a:lnTo>
                <a:lnTo>
                  <a:pt x="80" y="7"/>
                </a:lnTo>
                <a:lnTo>
                  <a:pt x="85" y="6"/>
                </a:lnTo>
                <a:lnTo>
                  <a:pt x="89" y="5"/>
                </a:lnTo>
                <a:lnTo>
                  <a:pt x="94" y="5"/>
                </a:lnTo>
                <a:lnTo>
                  <a:pt x="98" y="4"/>
                </a:lnTo>
                <a:lnTo>
                  <a:pt x="102" y="4"/>
                </a:lnTo>
                <a:lnTo>
                  <a:pt x="106" y="4"/>
                </a:lnTo>
                <a:lnTo>
                  <a:pt x="110" y="3"/>
                </a:lnTo>
                <a:lnTo>
                  <a:pt x="113" y="3"/>
                </a:lnTo>
                <a:lnTo>
                  <a:pt x="117" y="2"/>
                </a:lnTo>
                <a:lnTo>
                  <a:pt x="120" y="2"/>
                </a:lnTo>
                <a:lnTo>
                  <a:pt x="122" y="1"/>
                </a:lnTo>
                <a:lnTo>
                  <a:pt x="125" y="1"/>
                </a:lnTo>
                <a:lnTo>
                  <a:pt x="127" y="1"/>
                </a:lnTo>
                <a:lnTo>
                  <a:pt x="129" y="1"/>
                </a:lnTo>
                <a:lnTo>
                  <a:pt x="130" y="0"/>
                </a:lnTo>
                <a:lnTo>
                  <a:pt x="131" y="0"/>
                </a:lnTo>
                <a:lnTo>
                  <a:pt x="129" y="4"/>
                </a:lnTo>
                <a:lnTo>
                  <a:pt x="127" y="9"/>
                </a:lnTo>
                <a:lnTo>
                  <a:pt x="125" y="12"/>
                </a:lnTo>
                <a:lnTo>
                  <a:pt x="122" y="15"/>
                </a:lnTo>
                <a:lnTo>
                  <a:pt x="120" y="19"/>
                </a:lnTo>
                <a:lnTo>
                  <a:pt x="117" y="21"/>
                </a:lnTo>
                <a:lnTo>
                  <a:pt x="114" y="24"/>
                </a:lnTo>
                <a:lnTo>
                  <a:pt x="111" y="26"/>
                </a:lnTo>
                <a:lnTo>
                  <a:pt x="106" y="28"/>
                </a:lnTo>
                <a:lnTo>
                  <a:pt x="102" y="30"/>
                </a:lnTo>
                <a:lnTo>
                  <a:pt x="98" y="33"/>
                </a:lnTo>
                <a:lnTo>
                  <a:pt x="92" y="35"/>
                </a:lnTo>
                <a:lnTo>
                  <a:pt x="86" y="36"/>
                </a:lnTo>
                <a:lnTo>
                  <a:pt x="80" y="38"/>
                </a:lnTo>
                <a:lnTo>
                  <a:pt x="73" y="41"/>
                </a:lnTo>
                <a:lnTo>
                  <a:pt x="65" y="42"/>
                </a:lnTo>
                <a:lnTo>
                  <a:pt x="61" y="44"/>
                </a:lnTo>
                <a:lnTo>
                  <a:pt x="57" y="45"/>
                </a:lnTo>
                <a:lnTo>
                  <a:pt x="53" y="45"/>
                </a:lnTo>
                <a:lnTo>
                  <a:pt x="48" y="46"/>
                </a:lnTo>
                <a:lnTo>
                  <a:pt x="43" y="46"/>
                </a:lnTo>
                <a:lnTo>
                  <a:pt x="37" y="46"/>
                </a:lnTo>
                <a:lnTo>
                  <a:pt x="33" y="46"/>
                </a:lnTo>
                <a:lnTo>
                  <a:pt x="28" y="46"/>
                </a:lnTo>
                <a:lnTo>
                  <a:pt x="23" y="45"/>
                </a:lnTo>
                <a:lnTo>
                  <a:pt x="18" y="44"/>
                </a:lnTo>
                <a:lnTo>
                  <a:pt x="14" y="42"/>
                </a:lnTo>
                <a:lnTo>
                  <a:pt x="11" y="41"/>
                </a:lnTo>
                <a:lnTo>
                  <a:pt x="7" y="39"/>
                </a:lnTo>
                <a:lnTo>
                  <a:pt x="4" y="36"/>
                </a:lnTo>
                <a:lnTo>
                  <a:pt x="1" y="34"/>
                </a:lnTo>
                <a:lnTo>
                  <a:pt x="0" y="31"/>
                </a:lnTo>
              </a:path>
            </a:pathLst>
          </a:custGeom>
          <a:solidFill>
            <a:srgbClr val="F2E5D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0" name="Freeform 126">
            <a:extLst>
              <a:ext uri="{FF2B5EF4-FFF2-40B4-BE49-F238E27FC236}">
                <a16:creationId xmlns:a16="http://schemas.microsoft.com/office/drawing/2014/main" id="{FD388ABB-8829-D54B-8FF0-39F46E2E268D}"/>
              </a:ext>
            </a:extLst>
          </p:cNvPr>
          <p:cNvSpPr>
            <a:spLocks/>
          </p:cNvSpPr>
          <p:nvPr/>
        </p:nvSpPr>
        <p:spPr bwMode="auto">
          <a:xfrm>
            <a:off x="7769226" y="5541963"/>
            <a:ext cx="238125" cy="76200"/>
          </a:xfrm>
          <a:custGeom>
            <a:avLst/>
            <a:gdLst>
              <a:gd name="T0" fmla="*/ 145 w 150"/>
              <a:gd name="T1" fmla="*/ 2 h 48"/>
              <a:gd name="T2" fmla="*/ 137 w 150"/>
              <a:gd name="T3" fmla="*/ 0 h 48"/>
              <a:gd name="T4" fmla="*/ 127 w 150"/>
              <a:gd name="T5" fmla="*/ 0 h 48"/>
              <a:gd name="T6" fmla="*/ 115 w 150"/>
              <a:gd name="T7" fmla="*/ 2 h 48"/>
              <a:gd name="T8" fmla="*/ 103 w 150"/>
              <a:gd name="T9" fmla="*/ 4 h 48"/>
              <a:gd name="T10" fmla="*/ 90 w 150"/>
              <a:gd name="T11" fmla="*/ 6 h 48"/>
              <a:gd name="T12" fmla="*/ 78 w 150"/>
              <a:gd name="T13" fmla="*/ 9 h 48"/>
              <a:gd name="T14" fmla="*/ 67 w 150"/>
              <a:gd name="T15" fmla="*/ 12 h 48"/>
              <a:gd name="T16" fmla="*/ 59 w 150"/>
              <a:gd name="T17" fmla="*/ 13 h 48"/>
              <a:gd name="T18" fmla="*/ 48 w 150"/>
              <a:gd name="T19" fmla="*/ 16 h 48"/>
              <a:gd name="T20" fmla="*/ 38 w 150"/>
              <a:gd name="T21" fmla="*/ 20 h 48"/>
              <a:gd name="T22" fmla="*/ 28 w 150"/>
              <a:gd name="T23" fmla="*/ 22 h 48"/>
              <a:gd name="T24" fmla="*/ 18 w 150"/>
              <a:gd name="T25" fmla="*/ 25 h 48"/>
              <a:gd name="T26" fmla="*/ 10 w 150"/>
              <a:gd name="T27" fmla="*/ 27 h 48"/>
              <a:gd name="T28" fmla="*/ 4 w 150"/>
              <a:gd name="T29" fmla="*/ 29 h 48"/>
              <a:gd name="T30" fmla="*/ 1 w 150"/>
              <a:gd name="T31" fmla="*/ 30 h 48"/>
              <a:gd name="T32" fmla="*/ 4 w 150"/>
              <a:gd name="T33" fmla="*/ 34 h 48"/>
              <a:gd name="T34" fmla="*/ 12 w 150"/>
              <a:gd name="T35" fmla="*/ 38 h 48"/>
              <a:gd name="T36" fmla="*/ 22 w 150"/>
              <a:gd name="T37" fmla="*/ 43 h 48"/>
              <a:gd name="T38" fmla="*/ 34 w 150"/>
              <a:gd name="T39" fmla="*/ 45 h 48"/>
              <a:gd name="T40" fmla="*/ 45 w 150"/>
              <a:gd name="T41" fmla="*/ 47 h 48"/>
              <a:gd name="T42" fmla="*/ 59 w 150"/>
              <a:gd name="T43" fmla="*/ 47 h 48"/>
              <a:gd name="T44" fmla="*/ 73 w 150"/>
              <a:gd name="T45" fmla="*/ 46 h 48"/>
              <a:gd name="T46" fmla="*/ 87 w 150"/>
              <a:gd name="T47" fmla="*/ 44 h 48"/>
              <a:gd name="T48" fmla="*/ 101 w 150"/>
              <a:gd name="T49" fmla="*/ 43 h 48"/>
              <a:gd name="T50" fmla="*/ 111 w 150"/>
              <a:gd name="T51" fmla="*/ 40 h 48"/>
              <a:gd name="T52" fmla="*/ 121 w 150"/>
              <a:gd name="T53" fmla="*/ 36 h 48"/>
              <a:gd name="T54" fmla="*/ 130 w 150"/>
              <a:gd name="T55" fmla="*/ 33 h 48"/>
              <a:gd name="T56" fmla="*/ 138 w 150"/>
              <a:gd name="T57" fmla="*/ 27 h 48"/>
              <a:gd name="T58" fmla="*/ 144 w 150"/>
              <a:gd name="T59" fmla="*/ 21 h 48"/>
              <a:gd name="T60" fmla="*/ 148 w 150"/>
              <a:gd name="T61" fmla="*/ 15 h 48"/>
              <a:gd name="T62" fmla="*/ 149 w 150"/>
              <a:gd name="T63" fmla="*/ 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48">
                <a:moveTo>
                  <a:pt x="148" y="4"/>
                </a:moveTo>
                <a:lnTo>
                  <a:pt x="145" y="2"/>
                </a:lnTo>
                <a:lnTo>
                  <a:pt x="142" y="1"/>
                </a:lnTo>
                <a:lnTo>
                  <a:pt x="137" y="0"/>
                </a:lnTo>
                <a:lnTo>
                  <a:pt x="133" y="0"/>
                </a:lnTo>
                <a:lnTo>
                  <a:pt x="127" y="0"/>
                </a:lnTo>
                <a:lnTo>
                  <a:pt x="121" y="1"/>
                </a:lnTo>
                <a:lnTo>
                  <a:pt x="115" y="2"/>
                </a:lnTo>
                <a:lnTo>
                  <a:pt x="110" y="3"/>
                </a:lnTo>
                <a:lnTo>
                  <a:pt x="103" y="4"/>
                </a:lnTo>
                <a:lnTo>
                  <a:pt x="96" y="4"/>
                </a:lnTo>
                <a:lnTo>
                  <a:pt x="90" y="6"/>
                </a:lnTo>
                <a:lnTo>
                  <a:pt x="84" y="7"/>
                </a:lnTo>
                <a:lnTo>
                  <a:pt x="78" y="9"/>
                </a:lnTo>
                <a:lnTo>
                  <a:pt x="72" y="10"/>
                </a:lnTo>
                <a:lnTo>
                  <a:pt x="67" y="12"/>
                </a:lnTo>
                <a:lnTo>
                  <a:pt x="62" y="12"/>
                </a:lnTo>
                <a:lnTo>
                  <a:pt x="59" y="13"/>
                </a:lnTo>
                <a:lnTo>
                  <a:pt x="54" y="15"/>
                </a:lnTo>
                <a:lnTo>
                  <a:pt x="48" y="16"/>
                </a:lnTo>
                <a:lnTo>
                  <a:pt x="43" y="18"/>
                </a:lnTo>
                <a:lnTo>
                  <a:pt x="38" y="20"/>
                </a:lnTo>
                <a:lnTo>
                  <a:pt x="33" y="21"/>
                </a:lnTo>
                <a:lnTo>
                  <a:pt x="28" y="22"/>
                </a:lnTo>
                <a:lnTo>
                  <a:pt x="23" y="24"/>
                </a:lnTo>
                <a:lnTo>
                  <a:pt x="18" y="25"/>
                </a:lnTo>
                <a:lnTo>
                  <a:pt x="13" y="27"/>
                </a:lnTo>
                <a:lnTo>
                  <a:pt x="10" y="27"/>
                </a:lnTo>
                <a:lnTo>
                  <a:pt x="7" y="28"/>
                </a:lnTo>
                <a:lnTo>
                  <a:pt x="4" y="29"/>
                </a:lnTo>
                <a:lnTo>
                  <a:pt x="2" y="30"/>
                </a:lnTo>
                <a:lnTo>
                  <a:pt x="1" y="30"/>
                </a:lnTo>
                <a:lnTo>
                  <a:pt x="0" y="31"/>
                </a:lnTo>
                <a:lnTo>
                  <a:pt x="4" y="34"/>
                </a:lnTo>
                <a:lnTo>
                  <a:pt x="9" y="36"/>
                </a:lnTo>
                <a:lnTo>
                  <a:pt x="12" y="38"/>
                </a:lnTo>
                <a:lnTo>
                  <a:pt x="17" y="40"/>
                </a:lnTo>
                <a:lnTo>
                  <a:pt x="22" y="43"/>
                </a:lnTo>
                <a:lnTo>
                  <a:pt x="28" y="43"/>
                </a:lnTo>
                <a:lnTo>
                  <a:pt x="34" y="45"/>
                </a:lnTo>
                <a:lnTo>
                  <a:pt x="39" y="46"/>
                </a:lnTo>
                <a:lnTo>
                  <a:pt x="45" y="47"/>
                </a:lnTo>
                <a:lnTo>
                  <a:pt x="52" y="47"/>
                </a:lnTo>
                <a:lnTo>
                  <a:pt x="59" y="47"/>
                </a:lnTo>
                <a:lnTo>
                  <a:pt x="65" y="47"/>
                </a:lnTo>
                <a:lnTo>
                  <a:pt x="73" y="46"/>
                </a:lnTo>
                <a:lnTo>
                  <a:pt x="80" y="45"/>
                </a:lnTo>
                <a:lnTo>
                  <a:pt x="87" y="44"/>
                </a:lnTo>
                <a:lnTo>
                  <a:pt x="96" y="43"/>
                </a:lnTo>
                <a:lnTo>
                  <a:pt x="101" y="43"/>
                </a:lnTo>
                <a:lnTo>
                  <a:pt x="106" y="41"/>
                </a:lnTo>
                <a:lnTo>
                  <a:pt x="111" y="40"/>
                </a:lnTo>
                <a:lnTo>
                  <a:pt x="116" y="38"/>
                </a:lnTo>
                <a:lnTo>
                  <a:pt x="121" y="36"/>
                </a:lnTo>
                <a:lnTo>
                  <a:pt x="126" y="35"/>
                </a:lnTo>
                <a:lnTo>
                  <a:pt x="130" y="33"/>
                </a:lnTo>
                <a:lnTo>
                  <a:pt x="135" y="30"/>
                </a:lnTo>
                <a:lnTo>
                  <a:pt x="138" y="27"/>
                </a:lnTo>
                <a:lnTo>
                  <a:pt x="141" y="25"/>
                </a:lnTo>
                <a:lnTo>
                  <a:pt x="144" y="21"/>
                </a:lnTo>
                <a:lnTo>
                  <a:pt x="147" y="18"/>
                </a:lnTo>
                <a:lnTo>
                  <a:pt x="148" y="15"/>
                </a:lnTo>
                <a:lnTo>
                  <a:pt x="149" y="11"/>
                </a:lnTo>
                <a:lnTo>
                  <a:pt x="149" y="7"/>
                </a:lnTo>
                <a:lnTo>
                  <a:pt x="148" y="4"/>
                </a:lnTo>
              </a:path>
            </a:pathLst>
          </a:custGeom>
          <a:solidFill>
            <a:srgbClr val="00986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1" name="Freeform 127">
            <a:extLst>
              <a:ext uri="{FF2B5EF4-FFF2-40B4-BE49-F238E27FC236}">
                <a16:creationId xmlns:a16="http://schemas.microsoft.com/office/drawing/2014/main" id="{E73559AC-3D51-F344-8CEA-2FFFFE8C19EA}"/>
              </a:ext>
            </a:extLst>
          </p:cNvPr>
          <p:cNvSpPr>
            <a:spLocks/>
          </p:cNvSpPr>
          <p:nvPr/>
        </p:nvSpPr>
        <p:spPr bwMode="auto">
          <a:xfrm>
            <a:off x="7334250" y="5468938"/>
            <a:ext cx="522288" cy="722312"/>
          </a:xfrm>
          <a:custGeom>
            <a:avLst/>
            <a:gdLst>
              <a:gd name="T0" fmla="*/ 31 w 329"/>
              <a:gd name="T1" fmla="*/ 272 h 455"/>
              <a:gd name="T2" fmla="*/ 58 w 329"/>
              <a:gd name="T3" fmla="*/ 251 h 455"/>
              <a:gd name="T4" fmla="*/ 75 w 329"/>
              <a:gd name="T5" fmla="*/ 237 h 455"/>
              <a:gd name="T6" fmla="*/ 82 w 329"/>
              <a:gd name="T7" fmla="*/ 232 h 455"/>
              <a:gd name="T8" fmla="*/ 82 w 329"/>
              <a:gd name="T9" fmla="*/ 219 h 455"/>
              <a:gd name="T10" fmla="*/ 83 w 329"/>
              <a:gd name="T11" fmla="*/ 198 h 455"/>
              <a:gd name="T12" fmla="*/ 86 w 329"/>
              <a:gd name="T13" fmla="*/ 171 h 455"/>
              <a:gd name="T14" fmla="*/ 90 w 329"/>
              <a:gd name="T15" fmla="*/ 147 h 455"/>
              <a:gd name="T16" fmla="*/ 91 w 329"/>
              <a:gd name="T17" fmla="*/ 116 h 455"/>
              <a:gd name="T18" fmla="*/ 93 w 329"/>
              <a:gd name="T19" fmla="*/ 94 h 455"/>
              <a:gd name="T20" fmla="*/ 96 w 329"/>
              <a:gd name="T21" fmla="*/ 78 h 455"/>
              <a:gd name="T22" fmla="*/ 110 w 329"/>
              <a:gd name="T23" fmla="*/ 66 h 455"/>
              <a:gd name="T24" fmla="*/ 133 w 329"/>
              <a:gd name="T25" fmla="*/ 46 h 455"/>
              <a:gd name="T26" fmla="*/ 160 w 329"/>
              <a:gd name="T27" fmla="*/ 24 h 455"/>
              <a:gd name="T28" fmla="*/ 181 w 329"/>
              <a:gd name="T29" fmla="*/ 8 h 455"/>
              <a:gd name="T30" fmla="*/ 196 w 329"/>
              <a:gd name="T31" fmla="*/ 1 h 455"/>
              <a:gd name="T32" fmla="*/ 215 w 329"/>
              <a:gd name="T33" fmla="*/ 0 h 455"/>
              <a:gd name="T34" fmla="*/ 236 w 329"/>
              <a:gd name="T35" fmla="*/ 2 h 455"/>
              <a:gd name="T36" fmla="*/ 256 w 329"/>
              <a:gd name="T37" fmla="*/ 5 h 455"/>
              <a:gd name="T38" fmla="*/ 270 w 329"/>
              <a:gd name="T39" fmla="*/ 12 h 455"/>
              <a:gd name="T40" fmla="*/ 278 w 329"/>
              <a:gd name="T41" fmla="*/ 27 h 455"/>
              <a:gd name="T42" fmla="*/ 281 w 329"/>
              <a:gd name="T43" fmla="*/ 45 h 455"/>
              <a:gd name="T44" fmla="*/ 279 w 329"/>
              <a:gd name="T45" fmla="*/ 61 h 455"/>
              <a:gd name="T46" fmla="*/ 287 w 329"/>
              <a:gd name="T47" fmla="*/ 70 h 455"/>
              <a:gd name="T48" fmla="*/ 294 w 329"/>
              <a:gd name="T49" fmla="*/ 81 h 455"/>
              <a:gd name="T50" fmla="*/ 294 w 329"/>
              <a:gd name="T51" fmla="*/ 92 h 455"/>
              <a:gd name="T52" fmla="*/ 290 w 329"/>
              <a:gd name="T53" fmla="*/ 100 h 455"/>
              <a:gd name="T54" fmla="*/ 301 w 329"/>
              <a:gd name="T55" fmla="*/ 108 h 455"/>
              <a:gd name="T56" fmla="*/ 314 w 329"/>
              <a:gd name="T57" fmla="*/ 121 h 455"/>
              <a:gd name="T58" fmla="*/ 320 w 329"/>
              <a:gd name="T59" fmla="*/ 134 h 455"/>
              <a:gd name="T60" fmla="*/ 320 w 329"/>
              <a:gd name="T61" fmla="*/ 147 h 455"/>
              <a:gd name="T62" fmla="*/ 326 w 329"/>
              <a:gd name="T63" fmla="*/ 156 h 455"/>
              <a:gd name="T64" fmla="*/ 327 w 329"/>
              <a:gd name="T65" fmla="*/ 166 h 455"/>
              <a:gd name="T66" fmla="*/ 322 w 329"/>
              <a:gd name="T67" fmla="*/ 177 h 455"/>
              <a:gd name="T68" fmla="*/ 312 w 329"/>
              <a:gd name="T69" fmla="*/ 188 h 455"/>
              <a:gd name="T70" fmla="*/ 295 w 329"/>
              <a:gd name="T71" fmla="*/ 202 h 455"/>
              <a:gd name="T72" fmla="*/ 281 w 329"/>
              <a:gd name="T73" fmla="*/ 214 h 455"/>
              <a:gd name="T74" fmla="*/ 266 w 329"/>
              <a:gd name="T75" fmla="*/ 228 h 455"/>
              <a:gd name="T76" fmla="*/ 259 w 329"/>
              <a:gd name="T77" fmla="*/ 236 h 455"/>
              <a:gd name="T78" fmla="*/ 253 w 329"/>
              <a:gd name="T79" fmla="*/ 246 h 455"/>
              <a:gd name="T80" fmla="*/ 246 w 329"/>
              <a:gd name="T81" fmla="*/ 259 h 455"/>
              <a:gd name="T82" fmla="*/ 235 w 329"/>
              <a:gd name="T83" fmla="*/ 276 h 455"/>
              <a:gd name="T84" fmla="*/ 225 w 329"/>
              <a:gd name="T85" fmla="*/ 289 h 455"/>
              <a:gd name="T86" fmla="*/ 218 w 329"/>
              <a:gd name="T87" fmla="*/ 300 h 455"/>
              <a:gd name="T88" fmla="*/ 211 w 329"/>
              <a:gd name="T89" fmla="*/ 312 h 455"/>
              <a:gd name="T90" fmla="*/ 200 w 329"/>
              <a:gd name="T91" fmla="*/ 326 h 455"/>
              <a:gd name="T92" fmla="*/ 183 w 329"/>
              <a:gd name="T93" fmla="*/ 342 h 455"/>
              <a:gd name="T94" fmla="*/ 168 w 329"/>
              <a:gd name="T95" fmla="*/ 351 h 455"/>
              <a:gd name="T96" fmla="*/ 155 w 329"/>
              <a:gd name="T97" fmla="*/ 356 h 455"/>
              <a:gd name="T98" fmla="*/ 141 w 329"/>
              <a:gd name="T99" fmla="*/ 361 h 455"/>
              <a:gd name="T100" fmla="*/ 124 w 329"/>
              <a:gd name="T101" fmla="*/ 372 h 455"/>
              <a:gd name="T102" fmla="*/ 98 w 329"/>
              <a:gd name="T103" fmla="*/ 395 h 455"/>
              <a:gd name="T104" fmla="*/ 68 w 329"/>
              <a:gd name="T105" fmla="*/ 422 h 455"/>
              <a:gd name="T106" fmla="*/ 43 w 329"/>
              <a:gd name="T107" fmla="*/ 446 h 455"/>
              <a:gd name="T108" fmla="*/ 26 w 329"/>
              <a:gd name="T109" fmla="*/ 434 h 455"/>
              <a:gd name="T110" fmla="*/ 11 w 329"/>
              <a:gd name="T111" fmla="*/ 389 h 455"/>
              <a:gd name="T112" fmla="*/ 2 w 329"/>
              <a:gd name="T113" fmla="*/ 344 h 455"/>
              <a:gd name="T114" fmla="*/ 1 w 329"/>
              <a:gd name="T115" fmla="*/ 30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455">
                <a:moveTo>
                  <a:pt x="3" y="293"/>
                </a:moveTo>
                <a:lnTo>
                  <a:pt x="13" y="286"/>
                </a:lnTo>
                <a:lnTo>
                  <a:pt x="22" y="279"/>
                </a:lnTo>
                <a:lnTo>
                  <a:pt x="31" y="272"/>
                </a:lnTo>
                <a:lnTo>
                  <a:pt x="39" y="266"/>
                </a:lnTo>
                <a:lnTo>
                  <a:pt x="46" y="261"/>
                </a:lnTo>
                <a:lnTo>
                  <a:pt x="52" y="256"/>
                </a:lnTo>
                <a:lnTo>
                  <a:pt x="58" y="251"/>
                </a:lnTo>
                <a:lnTo>
                  <a:pt x="63" y="247"/>
                </a:lnTo>
                <a:lnTo>
                  <a:pt x="68" y="243"/>
                </a:lnTo>
                <a:lnTo>
                  <a:pt x="72" y="240"/>
                </a:lnTo>
                <a:lnTo>
                  <a:pt x="75" y="237"/>
                </a:lnTo>
                <a:lnTo>
                  <a:pt x="78" y="235"/>
                </a:lnTo>
                <a:lnTo>
                  <a:pt x="80" y="234"/>
                </a:lnTo>
                <a:lnTo>
                  <a:pt x="81" y="232"/>
                </a:lnTo>
                <a:lnTo>
                  <a:pt x="82" y="232"/>
                </a:lnTo>
                <a:lnTo>
                  <a:pt x="82" y="231"/>
                </a:lnTo>
                <a:lnTo>
                  <a:pt x="82" y="227"/>
                </a:lnTo>
                <a:lnTo>
                  <a:pt x="82" y="224"/>
                </a:lnTo>
                <a:lnTo>
                  <a:pt x="82" y="219"/>
                </a:lnTo>
                <a:lnTo>
                  <a:pt x="83" y="215"/>
                </a:lnTo>
                <a:lnTo>
                  <a:pt x="83" y="209"/>
                </a:lnTo>
                <a:lnTo>
                  <a:pt x="83" y="204"/>
                </a:lnTo>
                <a:lnTo>
                  <a:pt x="83" y="198"/>
                </a:lnTo>
                <a:lnTo>
                  <a:pt x="84" y="191"/>
                </a:lnTo>
                <a:lnTo>
                  <a:pt x="84" y="185"/>
                </a:lnTo>
                <a:lnTo>
                  <a:pt x="85" y="178"/>
                </a:lnTo>
                <a:lnTo>
                  <a:pt x="86" y="171"/>
                </a:lnTo>
                <a:lnTo>
                  <a:pt x="87" y="165"/>
                </a:lnTo>
                <a:lnTo>
                  <a:pt x="88" y="159"/>
                </a:lnTo>
                <a:lnTo>
                  <a:pt x="89" y="153"/>
                </a:lnTo>
                <a:lnTo>
                  <a:pt x="90" y="147"/>
                </a:lnTo>
                <a:lnTo>
                  <a:pt x="90" y="135"/>
                </a:lnTo>
                <a:lnTo>
                  <a:pt x="91" y="128"/>
                </a:lnTo>
                <a:lnTo>
                  <a:pt x="91" y="122"/>
                </a:lnTo>
                <a:lnTo>
                  <a:pt x="91" y="116"/>
                </a:lnTo>
                <a:lnTo>
                  <a:pt x="91" y="110"/>
                </a:lnTo>
                <a:lnTo>
                  <a:pt x="92" y="104"/>
                </a:lnTo>
                <a:lnTo>
                  <a:pt x="92" y="99"/>
                </a:lnTo>
                <a:lnTo>
                  <a:pt x="93" y="94"/>
                </a:lnTo>
                <a:lnTo>
                  <a:pt x="93" y="89"/>
                </a:lnTo>
                <a:lnTo>
                  <a:pt x="94" y="85"/>
                </a:lnTo>
                <a:lnTo>
                  <a:pt x="95" y="81"/>
                </a:lnTo>
                <a:lnTo>
                  <a:pt x="96" y="78"/>
                </a:lnTo>
                <a:lnTo>
                  <a:pt x="98" y="75"/>
                </a:lnTo>
                <a:lnTo>
                  <a:pt x="99" y="74"/>
                </a:lnTo>
                <a:lnTo>
                  <a:pt x="105" y="69"/>
                </a:lnTo>
                <a:lnTo>
                  <a:pt x="110" y="66"/>
                </a:lnTo>
                <a:lnTo>
                  <a:pt x="115" y="62"/>
                </a:lnTo>
                <a:lnTo>
                  <a:pt x="120" y="57"/>
                </a:lnTo>
                <a:lnTo>
                  <a:pt x="126" y="52"/>
                </a:lnTo>
                <a:lnTo>
                  <a:pt x="133" y="46"/>
                </a:lnTo>
                <a:lnTo>
                  <a:pt x="140" y="41"/>
                </a:lnTo>
                <a:lnTo>
                  <a:pt x="146" y="35"/>
                </a:lnTo>
                <a:lnTo>
                  <a:pt x="153" y="30"/>
                </a:lnTo>
                <a:lnTo>
                  <a:pt x="160" y="24"/>
                </a:lnTo>
                <a:lnTo>
                  <a:pt x="166" y="19"/>
                </a:lnTo>
                <a:lnTo>
                  <a:pt x="172" y="15"/>
                </a:lnTo>
                <a:lnTo>
                  <a:pt x="177" y="11"/>
                </a:lnTo>
                <a:lnTo>
                  <a:pt x="181" y="8"/>
                </a:lnTo>
                <a:lnTo>
                  <a:pt x="185" y="5"/>
                </a:lnTo>
                <a:lnTo>
                  <a:pt x="188" y="3"/>
                </a:lnTo>
                <a:lnTo>
                  <a:pt x="192" y="2"/>
                </a:lnTo>
                <a:lnTo>
                  <a:pt x="196" y="1"/>
                </a:lnTo>
                <a:lnTo>
                  <a:pt x="201" y="0"/>
                </a:lnTo>
                <a:lnTo>
                  <a:pt x="205" y="0"/>
                </a:lnTo>
                <a:lnTo>
                  <a:pt x="210" y="0"/>
                </a:lnTo>
                <a:lnTo>
                  <a:pt x="215" y="0"/>
                </a:lnTo>
                <a:lnTo>
                  <a:pt x="220" y="0"/>
                </a:lnTo>
                <a:lnTo>
                  <a:pt x="225" y="1"/>
                </a:lnTo>
                <a:lnTo>
                  <a:pt x="231" y="1"/>
                </a:lnTo>
                <a:lnTo>
                  <a:pt x="236" y="2"/>
                </a:lnTo>
                <a:lnTo>
                  <a:pt x="241" y="2"/>
                </a:lnTo>
                <a:lnTo>
                  <a:pt x="246" y="3"/>
                </a:lnTo>
                <a:lnTo>
                  <a:pt x="251" y="4"/>
                </a:lnTo>
                <a:lnTo>
                  <a:pt x="256" y="5"/>
                </a:lnTo>
                <a:lnTo>
                  <a:pt x="261" y="5"/>
                </a:lnTo>
                <a:lnTo>
                  <a:pt x="264" y="7"/>
                </a:lnTo>
                <a:lnTo>
                  <a:pt x="267" y="9"/>
                </a:lnTo>
                <a:lnTo>
                  <a:pt x="270" y="12"/>
                </a:lnTo>
                <a:lnTo>
                  <a:pt x="273" y="15"/>
                </a:lnTo>
                <a:lnTo>
                  <a:pt x="275" y="19"/>
                </a:lnTo>
                <a:lnTo>
                  <a:pt x="277" y="23"/>
                </a:lnTo>
                <a:lnTo>
                  <a:pt x="278" y="27"/>
                </a:lnTo>
                <a:lnTo>
                  <a:pt x="279" y="32"/>
                </a:lnTo>
                <a:lnTo>
                  <a:pt x="280" y="36"/>
                </a:lnTo>
                <a:lnTo>
                  <a:pt x="281" y="41"/>
                </a:lnTo>
                <a:lnTo>
                  <a:pt x="281" y="45"/>
                </a:lnTo>
                <a:lnTo>
                  <a:pt x="281" y="50"/>
                </a:lnTo>
                <a:lnTo>
                  <a:pt x="280" y="54"/>
                </a:lnTo>
                <a:lnTo>
                  <a:pt x="280" y="57"/>
                </a:lnTo>
                <a:lnTo>
                  <a:pt x="279" y="61"/>
                </a:lnTo>
                <a:lnTo>
                  <a:pt x="278" y="64"/>
                </a:lnTo>
                <a:lnTo>
                  <a:pt x="281" y="66"/>
                </a:lnTo>
                <a:lnTo>
                  <a:pt x="284" y="68"/>
                </a:lnTo>
                <a:lnTo>
                  <a:pt x="287" y="70"/>
                </a:lnTo>
                <a:lnTo>
                  <a:pt x="289" y="73"/>
                </a:lnTo>
                <a:lnTo>
                  <a:pt x="291" y="75"/>
                </a:lnTo>
                <a:lnTo>
                  <a:pt x="293" y="78"/>
                </a:lnTo>
                <a:lnTo>
                  <a:pt x="294" y="81"/>
                </a:lnTo>
                <a:lnTo>
                  <a:pt x="294" y="84"/>
                </a:lnTo>
                <a:lnTo>
                  <a:pt x="295" y="86"/>
                </a:lnTo>
                <a:lnTo>
                  <a:pt x="295" y="89"/>
                </a:lnTo>
                <a:lnTo>
                  <a:pt x="294" y="92"/>
                </a:lnTo>
                <a:lnTo>
                  <a:pt x="293" y="94"/>
                </a:lnTo>
                <a:lnTo>
                  <a:pt x="292" y="96"/>
                </a:lnTo>
                <a:lnTo>
                  <a:pt x="291" y="98"/>
                </a:lnTo>
                <a:lnTo>
                  <a:pt x="290" y="100"/>
                </a:lnTo>
                <a:lnTo>
                  <a:pt x="288" y="101"/>
                </a:lnTo>
                <a:lnTo>
                  <a:pt x="293" y="103"/>
                </a:lnTo>
                <a:lnTo>
                  <a:pt x="297" y="106"/>
                </a:lnTo>
                <a:lnTo>
                  <a:pt x="301" y="108"/>
                </a:lnTo>
                <a:lnTo>
                  <a:pt x="305" y="111"/>
                </a:lnTo>
                <a:lnTo>
                  <a:pt x="308" y="114"/>
                </a:lnTo>
                <a:lnTo>
                  <a:pt x="311" y="117"/>
                </a:lnTo>
                <a:lnTo>
                  <a:pt x="314" y="121"/>
                </a:lnTo>
                <a:lnTo>
                  <a:pt x="316" y="124"/>
                </a:lnTo>
                <a:lnTo>
                  <a:pt x="318" y="127"/>
                </a:lnTo>
                <a:lnTo>
                  <a:pt x="319" y="131"/>
                </a:lnTo>
                <a:lnTo>
                  <a:pt x="320" y="134"/>
                </a:lnTo>
                <a:lnTo>
                  <a:pt x="321" y="137"/>
                </a:lnTo>
                <a:lnTo>
                  <a:pt x="321" y="141"/>
                </a:lnTo>
                <a:lnTo>
                  <a:pt x="320" y="144"/>
                </a:lnTo>
                <a:lnTo>
                  <a:pt x="320" y="147"/>
                </a:lnTo>
                <a:lnTo>
                  <a:pt x="319" y="149"/>
                </a:lnTo>
                <a:lnTo>
                  <a:pt x="322" y="151"/>
                </a:lnTo>
                <a:lnTo>
                  <a:pt x="324" y="153"/>
                </a:lnTo>
                <a:lnTo>
                  <a:pt x="326" y="156"/>
                </a:lnTo>
                <a:lnTo>
                  <a:pt x="327" y="158"/>
                </a:lnTo>
                <a:lnTo>
                  <a:pt x="327" y="161"/>
                </a:lnTo>
                <a:lnTo>
                  <a:pt x="328" y="163"/>
                </a:lnTo>
                <a:lnTo>
                  <a:pt x="327" y="166"/>
                </a:lnTo>
                <a:lnTo>
                  <a:pt x="326" y="169"/>
                </a:lnTo>
                <a:lnTo>
                  <a:pt x="325" y="171"/>
                </a:lnTo>
                <a:lnTo>
                  <a:pt x="324" y="174"/>
                </a:lnTo>
                <a:lnTo>
                  <a:pt x="322" y="177"/>
                </a:lnTo>
                <a:lnTo>
                  <a:pt x="320" y="180"/>
                </a:lnTo>
                <a:lnTo>
                  <a:pt x="317" y="182"/>
                </a:lnTo>
                <a:lnTo>
                  <a:pt x="315" y="185"/>
                </a:lnTo>
                <a:lnTo>
                  <a:pt x="312" y="188"/>
                </a:lnTo>
                <a:lnTo>
                  <a:pt x="308" y="190"/>
                </a:lnTo>
                <a:lnTo>
                  <a:pt x="305" y="193"/>
                </a:lnTo>
                <a:lnTo>
                  <a:pt x="298" y="199"/>
                </a:lnTo>
                <a:lnTo>
                  <a:pt x="295" y="202"/>
                </a:lnTo>
                <a:lnTo>
                  <a:pt x="291" y="205"/>
                </a:lnTo>
                <a:lnTo>
                  <a:pt x="287" y="208"/>
                </a:lnTo>
                <a:lnTo>
                  <a:pt x="284" y="211"/>
                </a:lnTo>
                <a:lnTo>
                  <a:pt x="281" y="214"/>
                </a:lnTo>
                <a:lnTo>
                  <a:pt x="277" y="217"/>
                </a:lnTo>
                <a:lnTo>
                  <a:pt x="274" y="220"/>
                </a:lnTo>
                <a:lnTo>
                  <a:pt x="268" y="226"/>
                </a:lnTo>
                <a:lnTo>
                  <a:pt x="266" y="228"/>
                </a:lnTo>
                <a:lnTo>
                  <a:pt x="264" y="231"/>
                </a:lnTo>
                <a:lnTo>
                  <a:pt x="262" y="233"/>
                </a:lnTo>
                <a:lnTo>
                  <a:pt x="261" y="235"/>
                </a:lnTo>
                <a:lnTo>
                  <a:pt x="259" y="236"/>
                </a:lnTo>
                <a:lnTo>
                  <a:pt x="258" y="238"/>
                </a:lnTo>
                <a:lnTo>
                  <a:pt x="256" y="240"/>
                </a:lnTo>
                <a:lnTo>
                  <a:pt x="255" y="243"/>
                </a:lnTo>
                <a:lnTo>
                  <a:pt x="253" y="246"/>
                </a:lnTo>
                <a:lnTo>
                  <a:pt x="251" y="249"/>
                </a:lnTo>
                <a:lnTo>
                  <a:pt x="249" y="252"/>
                </a:lnTo>
                <a:lnTo>
                  <a:pt x="248" y="255"/>
                </a:lnTo>
                <a:lnTo>
                  <a:pt x="246" y="259"/>
                </a:lnTo>
                <a:lnTo>
                  <a:pt x="244" y="262"/>
                </a:lnTo>
                <a:lnTo>
                  <a:pt x="241" y="266"/>
                </a:lnTo>
                <a:lnTo>
                  <a:pt x="237" y="273"/>
                </a:lnTo>
                <a:lnTo>
                  <a:pt x="235" y="276"/>
                </a:lnTo>
                <a:lnTo>
                  <a:pt x="232" y="280"/>
                </a:lnTo>
                <a:lnTo>
                  <a:pt x="230" y="283"/>
                </a:lnTo>
                <a:lnTo>
                  <a:pt x="227" y="286"/>
                </a:lnTo>
                <a:lnTo>
                  <a:pt x="225" y="289"/>
                </a:lnTo>
                <a:lnTo>
                  <a:pt x="223" y="292"/>
                </a:lnTo>
                <a:lnTo>
                  <a:pt x="221" y="295"/>
                </a:lnTo>
                <a:lnTo>
                  <a:pt x="220" y="298"/>
                </a:lnTo>
                <a:lnTo>
                  <a:pt x="218" y="300"/>
                </a:lnTo>
                <a:lnTo>
                  <a:pt x="216" y="303"/>
                </a:lnTo>
                <a:lnTo>
                  <a:pt x="215" y="306"/>
                </a:lnTo>
                <a:lnTo>
                  <a:pt x="213" y="309"/>
                </a:lnTo>
                <a:lnTo>
                  <a:pt x="211" y="312"/>
                </a:lnTo>
                <a:lnTo>
                  <a:pt x="208" y="315"/>
                </a:lnTo>
                <a:lnTo>
                  <a:pt x="206" y="319"/>
                </a:lnTo>
                <a:lnTo>
                  <a:pt x="203" y="322"/>
                </a:lnTo>
                <a:lnTo>
                  <a:pt x="200" y="326"/>
                </a:lnTo>
                <a:lnTo>
                  <a:pt x="196" y="330"/>
                </a:lnTo>
                <a:lnTo>
                  <a:pt x="192" y="334"/>
                </a:lnTo>
                <a:lnTo>
                  <a:pt x="187" y="339"/>
                </a:lnTo>
                <a:lnTo>
                  <a:pt x="183" y="342"/>
                </a:lnTo>
                <a:lnTo>
                  <a:pt x="179" y="345"/>
                </a:lnTo>
                <a:lnTo>
                  <a:pt x="176" y="347"/>
                </a:lnTo>
                <a:lnTo>
                  <a:pt x="172" y="349"/>
                </a:lnTo>
                <a:lnTo>
                  <a:pt x="168" y="351"/>
                </a:lnTo>
                <a:lnTo>
                  <a:pt x="165" y="352"/>
                </a:lnTo>
                <a:lnTo>
                  <a:pt x="161" y="354"/>
                </a:lnTo>
                <a:lnTo>
                  <a:pt x="158" y="355"/>
                </a:lnTo>
                <a:lnTo>
                  <a:pt x="155" y="356"/>
                </a:lnTo>
                <a:lnTo>
                  <a:pt x="151" y="357"/>
                </a:lnTo>
                <a:lnTo>
                  <a:pt x="148" y="358"/>
                </a:lnTo>
                <a:lnTo>
                  <a:pt x="145" y="359"/>
                </a:lnTo>
                <a:lnTo>
                  <a:pt x="141" y="361"/>
                </a:lnTo>
                <a:lnTo>
                  <a:pt x="137" y="363"/>
                </a:lnTo>
                <a:lnTo>
                  <a:pt x="134" y="365"/>
                </a:lnTo>
                <a:lnTo>
                  <a:pt x="129" y="368"/>
                </a:lnTo>
                <a:lnTo>
                  <a:pt x="124" y="372"/>
                </a:lnTo>
                <a:lnTo>
                  <a:pt x="118" y="377"/>
                </a:lnTo>
                <a:lnTo>
                  <a:pt x="112" y="383"/>
                </a:lnTo>
                <a:lnTo>
                  <a:pt x="105" y="388"/>
                </a:lnTo>
                <a:lnTo>
                  <a:pt x="98" y="395"/>
                </a:lnTo>
                <a:lnTo>
                  <a:pt x="90" y="402"/>
                </a:lnTo>
                <a:lnTo>
                  <a:pt x="83" y="409"/>
                </a:lnTo>
                <a:lnTo>
                  <a:pt x="75" y="415"/>
                </a:lnTo>
                <a:lnTo>
                  <a:pt x="68" y="422"/>
                </a:lnTo>
                <a:lnTo>
                  <a:pt x="61" y="429"/>
                </a:lnTo>
                <a:lnTo>
                  <a:pt x="54" y="435"/>
                </a:lnTo>
                <a:lnTo>
                  <a:pt x="48" y="441"/>
                </a:lnTo>
                <a:lnTo>
                  <a:pt x="43" y="446"/>
                </a:lnTo>
                <a:lnTo>
                  <a:pt x="38" y="451"/>
                </a:lnTo>
                <a:lnTo>
                  <a:pt x="34" y="454"/>
                </a:lnTo>
                <a:lnTo>
                  <a:pt x="30" y="444"/>
                </a:lnTo>
                <a:lnTo>
                  <a:pt x="26" y="434"/>
                </a:lnTo>
                <a:lnTo>
                  <a:pt x="22" y="423"/>
                </a:lnTo>
                <a:lnTo>
                  <a:pt x="18" y="412"/>
                </a:lnTo>
                <a:lnTo>
                  <a:pt x="14" y="400"/>
                </a:lnTo>
                <a:lnTo>
                  <a:pt x="11" y="389"/>
                </a:lnTo>
                <a:lnTo>
                  <a:pt x="8" y="377"/>
                </a:lnTo>
                <a:lnTo>
                  <a:pt x="6" y="366"/>
                </a:lnTo>
                <a:lnTo>
                  <a:pt x="4" y="355"/>
                </a:lnTo>
                <a:lnTo>
                  <a:pt x="2" y="344"/>
                </a:lnTo>
                <a:lnTo>
                  <a:pt x="1" y="334"/>
                </a:lnTo>
                <a:lnTo>
                  <a:pt x="0" y="324"/>
                </a:lnTo>
                <a:lnTo>
                  <a:pt x="0" y="315"/>
                </a:lnTo>
                <a:lnTo>
                  <a:pt x="1" y="307"/>
                </a:lnTo>
                <a:lnTo>
                  <a:pt x="2" y="300"/>
                </a:lnTo>
                <a:lnTo>
                  <a:pt x="3" y="293"/>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2" name="Freeform 128">
            <a:extLst>
              <a:ext uri="{FF2B5EF4-FFF2-40B4-BE49-F238E27FC236}">
                <a16:creationId xmlns:a16="http://schemas.microsoft.com/office/drawing/2014/main" id="{01A90BDA-7C71-4442-9FCE-91B37B0A02F7}"/>
              </a:ext>
            </a:extLst>
          </p:cNvPr>
          <p:cNvSpPr>
            <a:spLocks/>
          </p:cNvSpPr>
          <p:nvPr/>
        </p:nvSpPr>
        <p:spPr bwMode="auto">
          <a:xfrm>
            <a:off x="7693026" y="6532564"/>
            <a:ext cx="492125" cy="301625"/>
          </a:xfrm>
          <a:custGeom>
            <a:avLst/>
            <a:gdLst>
              <a:gd name="T0" fmla="*/ 72 w 310"/>
              <a:gd name="T1" fmla="*/ 14 h 190"/>
              <a:gd name="T2" fmla="*/ 87 w 310"/>
              <a:gd name="T3" fmla="*/ 13 h 190"/>
              <a:gd name="T4" fmla="*/ 112 w 310"/>
              <a:gd name="T5" fmla="*/ 11 h 190"/>
              <a:gd name="T6" fmla="*/ 129 w 310"/>
              <a:gd name="T7" fmla="*/ 8 h 190"/>
              <a:gd name="T8" fmla="*/ 144 w 310"/>
              <a:gd name="T9" fmla="*/ 6 h 190"/>
              <a:gd name="T10" fmla="*/ 157 w 310"/>
              <a:gd name="T11" fmla="*/ 4 h 190"/>
              <a:gd name="T12" fmla="*/ 166 w 310"/>
              <a:gd name="T13" fmla="*/ 2 h 190"/>
              <a:gd name="T14" fmla="*/ 172 w 310"/>
              <a:gd name="T15" fmla="*/ 0 h 190"/>
              <a:gd name="T16" fmla="*/ 174 w 310"/>
              <a:gd name="T17" fmla="*/ 0 h 190"/>
              <a:gd name="T18" fmla="*/ 176 w 310"/>
              <a:gd name="T19" fmla="*/ 3 h 190"/>
              <a:gd name="T20" fmla="*/ 176 w 310"/>
              <a:gd name="T21" fmla="*/ 8 h 190"/>
              <a:gd name="T22" fmla="*/ 176 w 310"/>
              <a:gd name="T23" fmla="*/ 16 h 190"/>
              <a:gd name="T24" fmla="*/ 175 w 310"/>
              <a:gd name="T25" fmla="*/ 26 h 190"/>
              <a:gd name="T26" fmla="*/ 174 w 310"/>
              <a:gd name="T27" fmla="*/ 36 h 190"/>
              <a:gd name="T28" fmla="*/ 174 w 310"/>
              <a:gd name="T29" fmla="*/ 46 h 190"/>
              <a:gd name="T30" fmla="*/ 175 w 310"/>
              <a:gd name="T31" fmla="*/ 55 h 190"/>
              <a:gd name="T32" fmla="*/ 179 w 310"/>
              <a:gd name="T33" fmla="*/ 66 h 190"/>
              <a:gd name="T34" fmla="*/ 191 w 310"/>
              <a:gd name="T35" fmla="*/ 80 h 190"/>
              <a:gd name="T36" fmla="*/ 208 w 310"/>
              <a:gd name="T37" fmla="*/ 98 h 190"/>
              <a:gd name="T38" fmla="*/ 229 w 310"/>
              <a:gd name="T39" fmla="*/ 118 h 190"/>
              <a:gd name="T40" fmla="*/ 251 w 310"/>
              <a:gd name="T41" fmla="*/ 139 h 190"/>
              <a:gd name="T42" fmla="*/ 273 w 310"/>
              <a:gd name="T43" fmla="*/ 158 h 190"/>
              <a:gd name="T44" fmla="*/ 293 w 310"/>
              <a:gd name="T45" fmla="*/ 175 h 190"/>
              <a:gd name="T46" fmla="*/ 309 w 310"/>
              <a:gd name="T47" fmla="*/ 189 h 190"/>
              <a:gd name="T48" fmla="*/ 0 w 310"/>
              <a:gd name="T49" fmla="*/ 188 h 190"/>
              <a:gd name="T50" fmla="*/ 2 w 310"/>
              <a:gd name="T51" fmla="*/ 182 h 190"/>
              <a:gd name="T52" fmla="*/ 6 w 310"/>
              <a:gd name="T53" fmla="*/ 169 h 190"/>
              <a:gd name="T54" fmla="*/ 12 w 310"/>
              <a:gd name="T55" fmla="*/ 151 h 190"/>
              <a:gd name="T56" fmla="*/ 20 w 310"/>
              <a:gd name="T57" fmla="*/ 128 h 190"/>
              <a:gd name="T58" fmla="*/ 30 w 310"/>
              <a:gd name="T59" fmla="*/ 100 h 190"/>
              <a:gd name="T60" fmla="*/ 43 w 310"/>
              <a:gd name="T61" fmla="*/ 68 h 190"/>
              <a:gd name="T62" fmla="*/ 57 w 310"/>
              <a:gd name="T63"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190">
                <a:moveTo>
                  <a:pt x="65" y="14"/>
                </a:moveTo>
                <a:lnTo>
                  <a:pt x="72" y="14"/>
                </a:lnTo>
                <a:lnTo>
                  <a:pt x="79" y="14"/>
                </a:lnTo>
                <a:lnTo>
                  <a:pt x="87" y="13"/>
                </a:lnTo>
                <a:lnTo>
                  <a:pt x="95" y="12"/>
                </a:lnTo>
                <a:lnTo>
                  <a:pt x="112" y="11"/>
                </a:lnTo>
                <a:lnTo>
                  <a:pt x="120" y="10"/>
                </a:lnTo>
                <a:lnTo>
                  <a:pt x="129" y="8"/>
                </a:lnTo>
                <a:lnTo>
                  <a:pt x="136" y="7"/>
                </a:lnTo>
                <a:lnTo>
                  <a:pt x="144" y="6"/>
                </a:lnTo>
                <a:lnTo>
                  <a:pt x="151" y="5"/>
                </a:lnTo>
                <a:lnTo>
                  <a:pt x="157" y="4"/>
                </a:lnTo>
                <a:lnTo>
                  <a:pt x="162" y="3"/>
                </a:lnTo>
                <a:lnTo>
                  <a:pt x="166" y="2"/>
                </a:lnTo>
                <a:lnTo>
                  <a:pt x="170" y="1"/>
                </a:lnTo>
                <a:lnTo>
                  <a:pt x="172" y="0"/>
                </a:lnTo>
                <a:lnTo>
                  <a:pt x="173" y="0"/>
                </a:lnTo>
                <a:lnTo>
                  <a:pt x="174" y="0"/>
                </a:lnTo>
                <a:lnTo>
                  <a:pt x="175" y="1"/>
                </a:lnTo>
                <a:lnTo>
                  <a:pt x="176" y="3"/>
                </a:lnTo>
                <a:lnTo>
                  <a:pt x="176" y="5"/>
                </a:lnTo>
                <a:lnTo>
                  <a:pt x="176" y="8"/>
                </a:lnTo>
                <a:lnTo>
                  <a:pt x="176" y="12"/>
                </a:lnTo>
                <a:lnTo>
                  <a:pt x="176" y="16"/>
                </a:lnTo>
                <a:lnTo>
                  <a:pt x="175" y="21"/>
                </a:lnTo>
                <a:lnTo>
                  <a:pt x="175" y="26"/>
                </a:lnTo>
                <a:lnTo>
                  <a:pt x="175" y="31"/>
                </a:lnTo>
                <a:lnTo>
                  <a:pt x="174" y="36"/>
                </a:lnTo>
                <a:lnTo>
                  <a:pt x="174" y="41"/>
                </a:lnTo>
                <a:lnTo>
                  <a:pt x="174" y="46"/>
                </a:lnTo>
                <a:lnTo>
                  <a:pt x="174" y="51"/>
                </a:lnTo>
                <a:lnTo>
                  <a:pt x="175" y="55"/>
                </a:lnTo>
                <a:lnTo>
                  <a:pt x="176" y="60"/>
                </a:lnTo>
                <a:lnTo>
                  <a:pt x="179" y="66"/>
                </a:lnTo>
                <a:lnTo>
                  <a:pt x="184" y="73"/>
                </a:lnTo>
                <a:lnTo>
                  <a:pt x="191" y="80"/>
                </a:lnTo>
                <a:lnTo>
                  <a:pt x="199" y="89"/>
                </a:lnTo>
                <a:lnTo>
                  <a:pt x="208" y="98"/>
                </a:lnTo>
                <a:lnTo>
                  <a:pt x="218" y="108"/>
                </a:lnTo>
                <a:lnTo>
                  <a:pt x="229" y="118"/>
                </a:lnTo>
                <a:lnTo>
                  <a:pt x="240" y="128"/>
                </a:lnTo>
                <a:lnTo>
                  <a:pt x="251" y="139"/>
                </a:lnTo>
                <a:lnTo>
                  <a:pt x="262" y="148"/>
                </a:lnTo>
                <a:lnTo>
                  <a:pt x="273" y="158"/>
                </a:lnTo>
                <a:lnTo>
                  <a:pt x="284" y="167"/>
                </a:lnTo>
                <a:lnTo>
                  <a:pt x="293" y="175"/>
                </a:lnTo>
                <a:lnTo>
                  <a:pt x="301" y="183"/>
                </a:lnTo>
                <a:lnTo>
                  <a:pt x="309" y="189"/>
                </a:lnTo>
                <a:lnTo>
                  <a:pt x="0" y="189"/>
                </a:lnTo>
                <a:lnTo>
                  <a:pt x="0" y="188"/>
                </a:lnTo>
                <a:lnTo>
                  <a:pt x="1" y="186"/>
                </a:lnTo>
                <a:lnTo>
                  <a:pt x="2" y="182"/>
                </a:lnTo>
                <a:lnTo>
                  <a:pt x="4" y="176"/>
                </a:lnTo>
                <a:lnTo>
                  <a:pt x="6" y="169"/>
                </a:lnTo>
                <a:lnTo>
                  <a:pt x="9" y="161"/>
                </a:lnTo>
                <a:lnTo>
                  <a:pt x="12" y="151"/>
                </a:lnTo>
                <a:lnTo>
                  <a:pt x="16" y="140"/>
                </a:lnTo>
                <a:lnTo>
                  <a:pt x="20" y="128"/>
                </a:lnTo>
                <a:lnTo>
                  <a:pt x="25" y="115"/>
                </a:lnTo>
                <a:lnTo>
                  <a:pt x="30" y="100"/>
                </a:lnTo>
                <a:lnTo>
                  <a:pt x="36" y="85"/>
                </a:lnTo>
                <a:lnTo>
                  <a:pt x="43" y="68"/>
                </a:lnTo>
                <a:lnTo>
                  <a:pt x="50" y="51"/>
                </a:lnTo>
                <a:lnTo>
                  <a:pt x="57" y="33"/>
                </a:lnTo>
                <a:lnTo>
                  <a:pt x="65" y="14"/>
                </a:lnTo>
              </a:path>
            </a:pathLst>
          </a:custGeom>
          <a:solidFill>
            <a:srgbClr val="004C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3" name="Freeform 129">
            <a:extLst>
              <a:ext uri="{FF2B5EF4-FFF2-40B4-BE49-F238E27FC236}">
                <a16:creationId xmlns:a16="http://schemas.microsoft.com/office/drawing/2014/main" id="{323FD2F6-413A-C743-BADA-8E8E81B5FE23}"/>
              </a:ext>
            </a:extLst>
          </p:cNvPr>
          <p:cNvSpPr>
            <a:spLocks/>
          </p:cNvSpPr>
          <p:nvPr/>
        </p:nvSpPr>
        <p:spPr bwMode="auto">
          <a:xfrm>
            <a:off x="8542339" y="4976813"/>
            <a:ext cx="871537" cy="1231900"/>
          </a:xfrm>
          <a:custGeom>
            <a:avLst/>
            <a:gdLst>
              <a:gd name="T0" fmla="*/ 27 w 549"/>
              <a:gd name="T1" fmla="*/ 31 h 776"/>
              <a:gd name="T2" fmla="*/ 32 w 549"/>
              <a:gd name="T3" fmla="*/ 56 h 776"/>
              <a:gd name="T4" fmla="*/ 60 w 549"/>
              <a:gd name="T5" fmla="*/ 78 h 776"/>
              <a:gd name="T6" fmla="*/ 63 w 549"/>
              <a:gd name="T7" fmla="*/ 141 h 776"/>
              <a:gd name="T8" fmla="*/ 75 w 549"/>
              <a:gd name="T9" fmla="*/ 114 h 776"/>
              <a:gd name="T10" fmla="*/ 87 w 549"/>
              <a:gd name="T11" fmla="*/ 104 h 776"/>
              <a:gd name="T12" fmla="*/ 89 w 549"/>
              <a:gd name="T13" fmla="*/ 166 h 776"/>
              <a:gd name="T14" fmla="*/ 104 w 549"/>
              <a:gd name="T15" fmla="*/ 157 h 776"/>
              <a:gd name="T16" fmla="*/ 117 w 549"/>
              <a:gd name="T17" fmla="*/ 137 h 776"/>
              <a:gd name="T18" fmla="*/ 115 w 549"/>
              <a:gd name="T19" fmla="*/ 199 h 776"/>
              <a:gd name="T20" fmla="*/ 128 w 549"/>
              <a:gd name="T21" fmla="*/ 214 h 776"/>
              <a:gd name="T22" fmla="*/ 145 w 549"/>
              <a:gd name="T23" fmla="*/ 183 h 776"/>
              <a:gd name="T24" fmla="*/ 146 w 549"/>
              <a:gd name="T25" fmla="*/ 240 h 776"/>
              <a:gd name="T26" fmla="*/ 153 w 549"/>
              <a:gd name="T27" fmla="*/ 276 h 776"/>
              <a:gd name="T28" fmla="*/ 172 w 549"/>
              <a:gd name="T29" fmla="*/ 243 h 776"/>
              <a:gd name="T30" fmla="*/ 180 w 549"/>
              <a:gd name="T31" fmla="*/ 270 h 776"/>
              <a:gd name="T32" fmla="*/ 176 w 549"/>
              <a:gd name="T33" fmla="*/ 320 h 776"/>
              <a:gd name="T34" fmla="*/ 201 w 549"/>
              <a:gd name="T35" fmla="*/ 280 h 776"/>
              <a:gd name="T36" fmla="*/ 214 w 549"/>
              <a:gd name="T37" fmla="*/ 298 h 776"/>
              <a:gd name="T38" fmla="*/ 206 w 549"/>
              <a:gd name="T39" fmla="*/ 356 h 776"/>
              <a:gd name="T40" fmla="*/ 229 w 549"/>
              <a:gd name="T41" fmla="*/ 329 h 776"/>
              <a:gd name="T42" fmla="*/ 250 w 549"/>
              <a:gd name="T43" fmla="*/ 327 h 776"/>
              <a:gd name="T44" fmla="*/ 234 w 549"/>
              <a:gd name="T45" fmla="*/ 390 h 776"/>
              <a:gd name="T46" fmla="*/ 254 w 549"/>
              <a:gd name="T47" fmla="*/ 382 h 776"/>
              <a:gd name="T48" fmla="*/ 277 w 549"/>
              <a:gd name="T49" fmla="*/ 367 h 776"/>
              <a:gd name="T50" fmla="*/ 264 w 549"/>
              <a:gd name="T51" fmla="*/ 419 h 776"/>
              <a:gd name="T52" fmla="*/ 275 w 549"/>
              <a:gd name="T53" fmla="*/ 435 h 776"/>
              <a:gd name="T54" fmla="*/ 304 w 549"/>
              <a:gd name="T55" fmla="*/ 405 h 776"/>
              <a:gd name="T56" fmla="*/ 295 w 549"/>
              <a:gd name="T57" fmla="*/ 445 h 776"/>
              <a:gd name="T58" fmla="*/ 301 w 549"/>
              <a:gd name="T59" fmla="*/ 477 h 776"/>
              <a:gd name="T60" fmla="*/ 324 w 549"/>
              <a:gd name="T61" fmla="*/ 444 h 776"/>
              <a:gd name="T62" fmla="*/ 328 w 549"/>
              <a:gd name="T63" fmla="*/ 477 h 776"/>
              <a:gd name="T64" fmla="*/ 322 w 549"/>
              <a:gd name="T65" fmla="*/ 519 h 776"/>
              <a:gd name="T66" fmla="*/ 344 w 549"/>
              <a:gd name="T67" fmla="*/ 496 h 776"/>
              <a:gd name="T68" fmla="*/ 356 w 549"/>
              <a:gd name="T69" fmla="*/ 513 h 776"/>
              <a:gd name="T70" fmla="*/ 344 w 549"/>
              <a:gd name="T71" fmla="*/ 560 h 776"/>
              <a:gd name="T72" fmla="*/ 365 w 549"/>
              <a:gd name="T73" fmla="*/ 545 h 776"/>
              <a:gd name="T74" fmla="*/ 383 w 549"/>
              <a:gd name="T75" fmla="*/ 537 h 776"/>
              <a:gd name="T76" fmla="*/ 370 w 549"/>
              <a:gd name="T77" fmla="*/ 591 h 776"/>
              <a:gd name="T78" fmla="*/ 389 w 549"/>
              <a:gd name="T79" fmla="*/ 584 h 776"/>
              <a:gd name="T80" fmla="*/ 413 w 549"/>
              <a:gd name="T81" fmla="*/ 560 h 776"/>
              <a:gd name="T82" fmla="*/ 400 w 549"/>
              <a:gd name="T83" fmla="*/ 606 h 776"/>
              <a:gd name="T84" fmla="*/ 406 w 549"/>
              <a:gd name="T85" fmla="*/ 632 h 776"/>
              <a:gd name="T86" fmla="*/ 433 w 549"/>
              <a:gd name="T87" fmla="*/ 598 h 776"/>
              <a:gd name="T88" fmla="*/ 433 w 549"/>
              <a:gd name="T89" fmla="*/ 638 h 776"/>
              <a:gd name="T90" fmla="*/ 434 w 549"/>
              <a:gd name="T91" fmla="*/ 670 h 776"/>
              <a:gd name="T92" fmla="*/ 459 w 549"/>
              <a:gd name="T93" fmla="*/ 635 h 776"/>
              <a:gd name="T94" fmla="*/ 468 w 549"/>
              <a:gd name="T95" fmla="*/ 652 h 776"/>
              <a:gd name="T96" fmla="*/ 462 w 549"/>
              <a:gd name="T97" fmla="*/ 700 h 776"/>
              <a:gd name="T98" fmla="*/ 485 w 549"/>
              <a:gd name="T99" fmla="*/ 661 h 776"/>
              <a:gd name="T100" fmla="*/ 497 w 549"/>
              <a:gd name="T101" fmla="*/ 680 h 776"/>
              <a:gd name="T102" fmla="*/ 485 w 549"/>
              <a:gd name="T103" fmla="*/ 728 h 776"/>
              <a:gd name="T104" fmla="*/ 507 w 549"/>
              <a:gd name="T105" fmla="*/ 707 h 776"/>
              <a:gd name="T106" fmla="*/ 526 w 549"/>
              <a:gd name="T107" fmla="*/ 701 h 776"/>
              <a:gd name="T108" fmla="*/ 514 w 549"/>
              <a:gd name="T109" fmla="*/ 758 h 776"/>
              <a:gd name="T110" fmla="*/ 532 w 549"/>
              <a:gd name="T111" fmla="*/ 746 h 776"/>
              <a:gd name="T112" fmla="*/ 547 w 549"/>
              <a:gd name="T113" fmla="*/ 74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9" h="776">
                <a:moveTo>
                  <a:pt x="0" y="0"/>
                </a:moveTo>
                <a:lnTo>
                  <a:pt x="3" y="3"/>
                </a:lnTo>
                <a:lnTo>
                  <a:pt x="6" y="6"/>
                </a:lnTo>
                <a:lnTo>
                  <a:pt x="9" y="10"/>
                </a:lnTo>
                <a:lnTo>
                  <a:pt x="13" y="13"/>
                </a:lnTo>
                <a:lnTo>
                  <a:pt x="16" y="16"/>
                </a:lnTo>
                <a:lnTo>
                  <a:pt x="19" y="20"/>
                </a:lnTo>
                <a:lnTo>
                  <a:pt x="22" y="23"/>
                </a:lnTo>
                <a:lnTo>
                  <a:pt x="25" y="27"/>
                </a:lnTo>
                <a:lnTo>
                  <a:pt x="27" y="31"/>
                </a:lnTo>
                <a:lnTo>
                  <a:pt x="28" y="35"/>
                </a:lnTo>
                <a:lnTo>
                  <a:pt x="28" y="40"/>
                </a:lnTo>
                <a:lnTo>
                  <a:pt x="28" y="44"/>
                </a:lnTo>
                <a:lnTo>
                  <a:pt x="26" y="49"/>
                </a:lnTo>
                <a:lnTo>
                  <a:pt x="23" y="54"/>
                </a:lnTo>
                <a:lnTo>
                  <a:pt x="19" y="59"/>
                </a:lnTo>
                <a:lnTo>
                  <a:pt x="14" y="65"/>
                </a:lnTo>
                <a:lnTo>
                  <a:pt x="20" y="61"/>
                </a:lnTo>
                <a:lnTo>
                  <a:pt x="27" y="59"/>
                </a:lnTo>
                <a:lnTo>
                  <a:pt x="32" y="56"/>
                </a:lnTo>
                <a:lnTo>
                  <a:pt x="37" y="55"/>
                </a:lnTo>
                <a:lnTo>
                  <a:pt x="42" y="54"/>
                </a:lnTo>
                <a:lnTo>
                  <a:pt x="46" y="54"/>
                </a:lnTo>
                <a:lnTo>
                  <a:pt x="50" y="55"/>
                </a:lnTo>
                <a:lnTo>
                  <a:pt x="53" y="57"/>
                </a:lnTo>
                <a:lnTo>
                  <a:pt x="55" y="59"/>
                </a:lnTo>
                <a:lnTo>
                  <a:pt x="57" y="63"/>
                </a:lnTo>
                <a:lnTo>
                  <a:pt x="58" y="67"/>
                </a:lnTo>
                <a:lnTo>
                  <a:pt x="59" y="72"/>
                </a:lnTo>
                <a:lnTo>
                  <a:pt x="60" y="78"/>
                </a:lnTo>
                <a:lnTo>
                  <a:pt x="60" y="85"/>
                </a:lnTo>
                <a:lnTo>
                  <a:pt x="59" y="94"/>
                </a:lnTo>
                <a:lnTo>
                  <a:pt x="58" y="103"/>
                </a:lnTo>
                <a:lnTo>
                  <a:pt x="58" y="111"/>
                </a:lnTo>
                <a:lnTo>
                  <a:pt x="58" y="119"/>
                </a:lnTo>
                <a:lnTo>
                  <a:pt x="58" y="125"/>
                </a:lnTo>
                <a:lnTo>
                  <a:pt x="59" y="130"/>
                </a:lnTo>
                <a:lnTo>
                  <a:pt x="60" y="135"/>
                </a:lnTo>
                <a:lnTo>
                  <a:pt x="61" y="138"/>
                </a:lnTo>
                <a:lnTo>
                  <a:pt x="63" y="141"/>
                </a:lnTo>
                <a:lnTo>
                  <a:pt x="64" y="142"/>
                </a:lnTo>
                <a:lnTo>
                  <a:pt x="66" y="143"/>
                </a:lnTo>
                <a:lnTo>
                  <a:pt x="67" y="142"/>
                </a:lnTo>
                <a:lnTo>
                  <a:pt x="69" y="141"/>
                </a:lnTo>
                <a:lnTo>
                  <a:pt x="71" y="138"/>
                </a:lnTo>
                <a:lnTo>
                  <a:pt x="72" y="135"/>
                </a:lnTo>
                <a:lnTo>
                  <a:pt x="73" y="131"/>
                </a:lnTo>
                <a:lnTo>
                  <a:pt x="74" y="126"/>
                </a:lnTo>
                <a:lnTo>
                  <a:pt x="75" y="120"/>
                </a:lnTo>
                <a:lnTo>
                  <a:pt x="75" y="114"/>
                </a:lnTo>
                <a:lnTo>
                  <a:pt x="76" y="109"/>
                </a:lnTo>
                <a:lnTo>
                  <a:pt x="77" y="105"/>
                </a:lnTo>
                <a:lnTo>
                  <a:pt x="78" y="101"/>
                </a:lnTo>
                <a:lnTo>
                  <a:pt x="79" y="99"/>
                </a:lnTo>
                <a:lnTo>
                  <a:pt x="81" y="97"/>
                </a:lnTo>
                <a:lnTo>
                  <a:pt x="82" y="97"/>
                </a:lnTo>
                <a:lnTo>
                  <a:pt x="83" y="97"/>
                </a:lnTo>
                <a:lnTo>
                  <a:pt x="85" y="98"/>
                </a:lnTo>
                <a:lnTo>
                  <a:pt x="86" y="101"/>
                </a:lnTo>
                <a:lnTo>
                  <a:pt x="87" y="104"/>
                </a:lnTo>
                <a:lnTo>
                  <a:pt x="88" y="108"/>
                </a:lnTo>
                <a:lnTo>
                  <a:pt x="89" y="113"/>
                </a:lnTo>
                <a:lnTo>
                  <a:pt x="89" y="119"/>
                </a:lnTo>
                <a:lnTo>
                  <a:pt x="89" y="126"/>
                </a:lnTo>
                <a:lnTo>
                  <a:pt x="89" y="133"/>
                </a:lnTo>
                <a:lnTo>
                  <a:pt x="89" y="142"/>
                </a:lnTo>
                <a:lnTo>
                  <a:pt x="88" y="150"/>
                </a:lnTo>
                <a:lnTo>
                  <a:pt x="88" y="156"/>
                </a:lnTo>
                <a:lnTo>
                  <a:pt x="89" y="162"/>
                </a:lnTo>
                <a:lnTo>
                  <a:pt x="89" y="166"/>
                </a:lnTo>
                <a:lnTo>
                  <a:pt x="90" y="170"/>
                </a:lnTo>
                <a:lnTo>
                  <a:pt x="91" y="173"/>
                </a:lnTo>
                <a:lnTo>
                  <a:pt x="92" y="174"/>
                </a:lnTo>
                <a:lnTo>
                  <a:pt x="94" y="175"/>
                </a:lnTo>
                <a:lnTo>
                  <a:pt x="95" y="174"/>
                </a:lnTo>
                <a:lnTo>
                  <a:pt x="97" y="173"/>
                </a:lnTo>
                <a:lnTo>
                  <a:pt x="99" y="171"/>
                </a:lnTo>
                <a:lnTo>
                  <a:pt x="100" y="167"/>
                </a:lnTo>
                <a:lnTo>
                  <a:pt x="102" y="163"/>
                </a:lnTo>
                <a:lnTo>
                  <a:pt x="104" y="157"/>
                </a:lnTo>
                <a:lnTo>
                  <a:pt x="106" y="151"/>
                </a:lnTo>
                <a:lnTo>
                  <a:pt x="107" y="145"/>
                </a:lnTo>
                <a:lnTo>
                  <a:pt x="109" y="140"/>
                </a:lnTo>
                <a:lnTo>
                  <a:pt x="110" y="137"/>
                </a:lnTo>
                <a:lnTo>
                  <a:pt x="112" y="134"/>
                </a:lnTo>
                <a:lnTo>
                  <a:pt x="113" y="133"/>
                </a:lnTo>
                <a:lnTo>
                  <a:pt x="114" y="133"/>
                </a:lnTo>
                <a:lnTo>
                  <a:pt x="115" y="133"/>
                </a:lnTo>
                <a:lnTo>
                  <a:pt x="116" y="135"/>
                </a:lnTo>
                <a:lnTo>
                  <a:pt x="117" y="137"/>
                </a:lnTo>
                <a:lnTo>
                  <a:pt x="118" y="141"/>
                </a:lnTo>
                <a:lnTo>
                  <a:pt x="118" y="145"/>
                </a:lnTo>
                <a:lnTo>
                  <a:pt x="119" y="150"/>
                </a:lnTo>
                <a:lnTo>
                  <a:pt x="119" y="156"/>
                </a:lnTo>
                <a:lnTo>
                  <a:pt x="118" y="163"/>
                </a:lnTo>
                <a:lnTo>
                  <a:pt x="117" y="170"/>
                </a:lnTo>
                <a:lnTo>
                  <a:pt x="116" y="178"/>
                </a:lnTo>
                <a:lnTo>
                  <a:pt x="115" y="186"/>
                </a:lnTo>
                <a:lnTo>
                  <a:pt x="115" y="193"/>
                </a:lnTo>
                <a:lnTo>
                  <a:pt x="115" y="199"/>
                </a:lnTo>
                <a:lnTo>
                  <a:pt x="115" y="205"/>
                </a:lnTo>
                <a:lnTo>
                  <a:pt x="115" y="209"/>
                </a:lnTo>
                <a:lnTo>
                  <a:pt x="116" y="213"/>
                </a:lnTo>
                <a:lnTo>
                  <a:pt x="117" y="215"/>
                </a:lnTo>
                <a:lnTo>
                  <a:pt x="119" y="217"/>
                </a:lnTo>
                <a:lnTo>
                  <a:pt x="120" y="218"/>
                </a:lnTo>
                <a:lnTo>
                  <a:pt x="122" y="218"/>
                </a:lnTo>
                <a:lnTo>
                  <a:pt x="124" y="218"/>
                </a:lnTo>
                <a:lnTo>
                  <a:pt x="126" y="216"/>
                </a:lnTo>
                <a:lnTo>
                  <a:pt x="128" y="214"/>
                </a:lnTo>
                <a:lnTo>
                  <a:pt x="130" y="211"/>
                </a:lnTo>
                <a:lnTo>
                  <a:pt x="132" y="207"/>
                </a:lnTo>
                <a:lnTo>
                  <a:pt x="134" y="202"/>
                </a:lnTo>
                <a:lnTo>
                  <a:pt x="135" y="197"/>
                </a:lnTo>
                <a:lnTo>
                  <a:pt x="137" y="193"/>
                </a:lnTo>
                <a:lnTo>
                  <a:pt x="138" y="189"/>
                </a:lnTo>
                <a:lnTo>
                  <a:pt x="140" y="187"/>
                </a:lnTo>
                <a:lnTo>
                  <a:pt x="142" y="185"/>
                </a:lnTo>
                <a:lnTo>
                  <a:pt x="144" y="183"/>
                </a:lnTo>
                <a:lnTo>
                  <a:pt x="145" y="183"/>
                </a:lnTo>
                <a:lnTo>
                  <a:pt x="147" y="184"/>
                </a:lnTo>
                <a:lnTo>
                  <a:pt x="148" y="185"/>
                </a:lnTo>
                <a:lnTo>
                  <a:pt x="149" y="188"/>
                </a:lnTo>
                <a:lnTo>
                  <a:pt x="150" y="192"/>
                </a:lnTo>
                <a:lnTo>
                  <a:pt x="150" y="197"/>
                </a:lnTo>
                <a:lnTo>
                  <a:pt x="150" y="203"/>
                </a:lnTo>
                <a:lnTo>
                  <a:pt x="150" y="210"/>
                </a:lnTo>
                <a:lnTo>
                  <a:pt x="149" y="219"/>
                </a:lnTo>
                <a:lnTo>
                  <a:pt x="147" y="229"/>
                </a:lnTo>
                <a:lnTo>
                  <a:pt x="146" y="240"/>
                </a:lnTo>
                <a:lnTo>
                  <a:pt x="145" y="249"/>
                </a:lnTo>
                <a:lnTo>
                  <a:pt x="144" y="256"/>
                </a:lnTo>
                <a:lnTo>
                  <a:pt x="144" y="262"/>
                </a:lnTo>
                <a:lnTo>
                  <a:pt x="145" y="267"/>
                </a:lnTo>
                <a:lnTo>
                  <a:pt x="145" y="271"/>
                </a:lnTo>
                <a:lnTo>
                  <a:pt x="146" y="274"/>
                </a:lnTo>
                <a:lnTo>
                  <a:pt x="148" y="276"/>
                </a:lnTo>
                <a:lnTo>
                  <a:pt x="149" y="277"/>
                </a:lnTo>
                <a:lnTo>
                  <a:pt x="151" y="277"/>
                </a:lnTo>
                <a:lnTo>
                  <a:pt x="153" y="276"/>
                </a:lnTo>
                <a:lnTo>
                  <a:pt x="154" y="274"/>
                </a:lnTo>
                <a:lnTo>
                  <a:pt x="156" y="271"/>
                </a:lnTo>
                <a:lnTo>
                  <a:pt x="158" y="268"/>
                </a:lnTo>
                <a:lnTo>
                  <a:pt x="160" y="265"/>
                </a:lnTo>
                <a:lnTo>
                  <a:pt x="161" y="260"/>
                </a:lnTo>
                <a:lnTo>
                  <a:pt x="163" y="256"/>
                </a:lnTo>
                <a:lnTo>
                  <a:pt x="165" y="251"/>
                </a:lnTo>
                <a:lnTo>
                  <a:pt x="168" y="248"/>
                </a:lnTo>
                <a:lnTo>
                  <a:pt x="170" y="245"/>
                </a:lnTo>
                <a:lnTo>
                  <a:pt x="172" y="243"/>
                </a:lnTo>
                <a:lnTo>
                  <a:pt x="175" y="242"/>
                </a:lnTo>
                <a:lnTo>
                  <a:pt x="177" y="242"/>
                </a:lnTo>
                <a:lnTo>
                  <a:pt x="179" y="242"/>
                </a:lnTo>
                <a:lnTo>
                  <a:pt x="180" y="243"/>
                </a:lnTo>
                <a:lnTo>
                  <a:pt x="181" y="245"/>
                </a:lnTo>
                <a:lnTo>
                  <a:pt x="182" y="248"/>
                </a:lnTo>
                <a:lnTo>
                  <a:pt x="183" y="252"/>
                </a:lnTo>
                <a:lnTo>
                  <a:pt x="183" y="257"/>
                </a:lnTo>
                <a:lnTo>
                  <a:pt x="182" y="263"/>
                </a:lnTo>
                <a:lnTo>
                  <a:pt x="180" y="270"/>
                </a:lnTo>
                <a:lnTo>
                  <a:pt x="178" y="277"/>
                </a:lnTo>
                <a:lnTo>
                  <a:pt x="176" y="285"/>
                </a:lnTo>
                <a:lnTo>
                  <a:pt x="174" y="292"/>
                </a:lnTo>
                <a:lnTo>
                  <a:pt x="173" y="298"/>
                </a:lnTo>
                <a:lnTo>
                  <a:pt x="173" y="304"/>
                </a:lnTo>
                <a:lnTo>
                  <a:pt x="172" y="309"/>
                </a:lnTo>
                <a:lnTo>
                  <a:pt x="173" y="313"/>
                </a:lnTo>
                <a:lnTo>
                  <a:pt x="174" y="316"/>
                </a:lnTo>
                <a:lnTo>
                  <a:pt x="175" y="319"/>
                </a:lnTo>
                <a:lnTo>
                  <a:pt x="176" y="320"/>
                </a:lnTo>
                <a:lnTo>
                  <a:pt x="178" y="320"/>
                </a:lnTo>
                <a:lnTo>
                  <a:pt x="180" y="320"/>
                </a:lnTo>
                <a:lnTo>
                  <a:pt x="182" y="318"/>
                </a:lnTo>
                <a:lnTo>
                  <a:pt x="184" y="315"/>
                </a:lnTo>
                <a:lnTo>
                  <a:pt x="187" y="311"/>
                </a:lnTo>
                <a:lnTo>
                  <a:pt x="189" y="305"/>
                </a:lnTo>
                <a:lnTo>
                  <a:pt x="192" y="298"/>
                </a:lnTo>
                <a:lnTo>
                  <a:pt x="195" y="291"/>
                </a:lnTo>
                <a:lnTo>
                  <a:pt x="198" y="285"/>
                </a:lnTo>
                <a:lnTo>
                  <a:pt x="201" y="280"/>
                </a:lnTo>
                <a:lnTo>
                  <a:pt x="204" y="277"/>
                </a:lnTo>
                <a:lnTo>
                  <a:pt x="206" y="275"/>
                </a:lnTo>
                <a:lnTo>
                  <a:pt x="208" y="274"/>
                </a:lnTo>
                <a:lnTo>
                  <a:pt x="210" y="275"/>
                </a:lnTo>
                <a:lnTo>
                  <a:pt x="212" y="276"/>
                </a:lnTo>
                <a:lnTo>
                  <a:pt x="213" y="279"/>
                </a:lnTo>
                <a:lnTo>
                  <a:pt x="214" y="282"/>
                </a:lnTo>
                <a:lnTo>
                  <a:pt x="215" y="287"/>
                </a:lnTo>
                <a:lnTo>
                  <a:pt x="214" y="292"/>
                </a:lnTo>
                <a:lnTo>
                  <a:pt x="214" y="298"/>
                </a:lnTo>
                <a:lnTo>
                  <a:pt x="213" y="304"/>
                </a:lnTo>
                <a:lnTo>
                  <a:pt x="211" y="311"/>
                </a:lnTo>
                <a:lnTo>
                  <a:pt x="209" y="319"/>
                </a:lnTo>
                <a:lnTo>
                  <a:pt x="207" y="326"/>
                </a:lnTo>
                <a:lnTo>
                  <a:pt x="205" y="333"/>
                </a:lnTo>
                <a:lnTo>
                  <a:pt x="204" y="339"/>
                </a:lnTo>
                <a:lnTo>
                  <a:pt x="204" y="344"/>
                </a:lnTo>
                <a:lnTo>
                  <a:pt x="204" y="349"/>
                </a:lnTo>
                <a:lnTo>
                  <a:pt x="205" y="353"/>
                </a:lnTo>
                <a:lnTo>
                  <a:pt x="206" y="356"/>
                </a:lnTo>
                <a:lnTo>
                  <a:pt x="207" y="358"/>
                </a:lnTo>
                <a:lnTo>
                  <a:pt x="209" y="359"/>
                </a:lnTo>
                <a:lnTo>
                  <a:pt x="211" y="359"/>
                </a:lnTo>
                <a:lnTo>
                  <a:pt x="213" y="358"/>
                </a:lnTo>
                <a:lnTo>
                  <a:pt x="216" y="356"/>
                </a:lnTo>
                <a:lnTo>
                  <a:pt x="218" y="353"/>
                </a:lnTo>
                <a:lnTo>
                  <a:pt x="221" y="349"/>
                </a:lnTo>
                <a:lnTo>
                  <a:pt x="223" y="343"/>
                </a:lnTo>
                <a:lnTo>
                  <a:pt x="226" y="336"/>
                </a:lnTo>
                <a:lnTo>
                  <a:pt x="229" y="329"/>
                </a:lnTo>
                <a:lnTo>
                  <a:pt x="231" y="324"/>
                </a:lnTo>
                <a:lnTo>
                  <a:pt x="234" y="320"/>
                </a:lnTo>
                <a:lnTo>
                  <a:pt x="237" y="317"/>
                </a:lnTo>
                <a:lnTo>
                  <a:pt x="240" y="316"/>
                </a:lnTo>
                <a:lnTo>
                  <a:pt x="242" y="315"/>
                </a:lnTo>
                <a:lnTo>
                  <a:pt x="244" y="316"/>
                </a:lnTo>
                <a:lnTo>
                  <a:pt x="246" y="317"/>
                </a:lnTo>
                <a:lnTo>
                  <a:pt x="248" y="319"/>
                </a:lnTo>
                <a:lnTo>
                  <a:pt x="249" y="323"/>
                </a:lnTo>
                <a:lnTo>
                  <a:pt x="250" y="327"/>
                </a:lnTo>
                <a:lnTo>
                  <a:pt x="250" y="332"/>
                </a:lnTo>
                <a:lnTo>
                  <a:pt x="249" y="338"/>
                </a:lnTo>
                <a:lnTo>
                  <a:pt x="248" y="344"/>
                </a:lnTo>
                <a:lnTo>
                  <a:pt x="246" y="352"/>
                </a:lnTo>
                <a:lnTo>
                  <a:pt x="243" y="360"/>
                </a:lnTo>
                <a:lnTo>
                  <a:pt x="240" y="368"/>
                </a:lnTo>
                <a:lnTo>
                  <a:pt x="237" y="375"/>
                </a:lnTo>
                <a:lnTo>
                  <a:pt x="235" y="381"/>
                </a:lnTo>
                <a:lnTo>
                  <a:pt x="234" y="386"/>
                </a:lnTo>
                <a:lnTo>
                  <a:pt x="234" y="390"/>
                </a:lnTo>
                <a:lnTo>
                  <a:pt x="234" y="393"/>
                </a:lnTo>
                <a:lnTo>
                  <a:pt x="235" y="395"/>
                </a:lnTo>
                <a:lnTo>
                  <a:pt x="236" y="397"/>
                </a:lnTo>
                <a:lnTo>
                  <a:pt x="238" y="397"/>
                </a:lnTo>
                <a:lnTo>
                  <a:pt x="240" y="397"/>
                </a:lnTo>
                <a:lnTo>
                  <a:pt x="242" y="396"/>
                </a:lnTo>
                <a:lnTo>
                  <a:pt x="245" y="394"/>
                </a:lnTo>
                <a:lnTo>
                  <a:pt x="248" y="391"/>
                </a:lnTo>
                <a:lnTo>
                  <a:pt x="251" y="387"/>
                </a:lnTo>
                <a:lnTo>
                  <a:pt x="254" y="382"/>
                </a:lnTo>
                <a:lnTo>
                  <a:pt x="257" y="377"/>
                </a:lnTo>
                <a:lnTo>
                  <a:pt x="260" y="372"/>
                </a:lnTo>
                <a:lnTo>
                  <a:pt x="262" y="368"/>
                </a:lnTo>
                <a:lnTo>
                  <a:pt x="265" y="365"/>
                </a:lnTo>
                <a:lnTo>
                  <a:pt x="267" y="363"/>
                </a:lnTo>
                <a:lnTo>
                  <a:pt x="270" y="362"/>
                </a:lnTo>
                <a:lnTo>
                  <a:pt x="272" y="362"/>
                </a:lnTo>
                <a:lnTo>
                  <a:pt x="274" y="363"/>
                </a:lnTo>
                <a:lnTo>
                  <a:pt x="275" y="365"/>
                </a:lnTo>
                <a:lnTo>
                  <a:pt x="277" y="367"/>
                </a:lnTo>
                <a:lnTo>
                  <a:pt x="277" y="370"/>
                </a:lnTo>
                <a:lnTo>
                  <a:pt x="278" y="374"/>
                </a:lnTo>
                <a:lnTo>
                  <a:pt x="278" y="378"/>
                </a:lnTo>
                <a:lnTo>
                  <a:pt x="277" y="383"/>
                </a:lnTo>
                <a:lnTo>
                  <a:pt x="276" y="389"/>
                </a:lnTo>
                <a:lnTo>
                  <a:pt x="273" y="395"/>
                </a:lnTo>
                <a:lnTo>
                  <a:pt x="271" y="401"/>
                </a:lnTo>
                <a:lnTo>
                  <a:pt x="268" y="407"/>
                </a:lnTo>
                <a:lnTo>
                  <a:pt x="266" y="413"/>
                </a:lnTo>
                <a:lnTo>
                  <a:pt x="264" y="419"/>
                </a:lnTo>
                <a:lnTo>
                  <a:pt x="263" y="423"/>
                </a:lnTo>
                <a:lnTo>
                  <a:pt x="263" y="428"/>
                </a:lnTo>
                <a:lnTo>
                  <a:pt x="263" y="432"/>
                </a:lnTo>
                <a:lnTo>
                  <a:pt x="264" y="435"/>
                </a:lnTo>
                <a:lnTo>
                  <a:pt x="265" y="437"/>
                </a:lnTo>
                <a:lnTo>
                  <a:pt x="266" y="438"/>
                </a:lnTo>
                <a:lnTo>
                  <a:pt x="268" y="439"/>
                </a:lnTo>
                <a:lnTo>
                  <a:pt x="270" y="439"/>
                </a:lnTo>
                <a:lnTo>
                  <a:pt x="273" y="438"/>
                </a:lnTo>
                <a:lnTo>
                  <a:pt x="275" y="435"/>
                </a:lnTo>
                <a:lnTo>
                  <a:pt x="278" y="432"/>
                </a:lnTo>
                <a:lnTo>
                  <a:pt x="281" y="427"/>
                </a:lnTo>
                <a:lnTo>
                  <a:pt x="284" y="421"/>
                </a:lnTo>
                <a:lnTo>
                  <a:pt x="288" y="416"/>
                </a:lnTo>
                <a:lnTo>
                  <a:pt x="291" y="412"/>
                </a:lnTo>
                <a:lnTo>
                  <a:pt x="294" y="409"/>
                </a:lnTo>
                <a:lnTo>
                  <a:pt x="297" y="406"/>
                </a:lnTo>
                <a:lnTo>
                  <a:pt x="299" y="405"/>
                </a:lnTo>
                <a:lnTo>
                  <a:pt x="302" y="404"/>
                </a:lnTo>
                <a:lnTo>
                  <a:pt x="304" y="405"/>
                </a:lnTo>
                <a:lnTo>
                  <a:pt x="305" y="406"/>
                </a:lnTo>
                <a:lnTo>
                  <a:pt x="307" y="407"/>
                </a:lnTo>
                <a:lnTo>
                  <a:pt x="307" y="410"/>
                </a:lnTo>
                <a:lnTo>
                  <a:pt x="307" y="413"/>
                </a:lnTo>
                <a:lnTo>
                  <a:pt x="307" y="417"/>
                </a:lnTo>
                <a:lnTo>
                  <a:pt x="306" y="422"/>
                </a:lnTo>
                <a:lnTo>
                  <a:pt x="304" y="427"/>
                </a:lnTo>
                <a:lnTo>
                  <a:pt x="301" y="432"/>
                </a:lnTo>
                <a:lnTo>
                  <a:pt x="298" y="439"/>
                </a:lnTo>
                <a:lnTo>
                  <a:pt x="295" y="445"/>
                </a:lnTo>
                <a:lnTo>
                  <a:pt x="293" y="451"/>
                </a:lnTo>
                <a:lnTo>
                  <a:pt x="292" y="456"/>
                </a:lnTo>
                <a:lnTo>
                  <a:pt x="292" y="461"/>
                </a:lnTo>
                <a:lnTo>
                  <a:pt x="292" y="466"/>
                </a:lnTo>
                <a:lnTo>
                  <a:pt x="292" y="469"/>
                </a:lnTo>
                <a:lnTo>
                  <a:pt x="293" y="472"/>
                </a:lnTo>
                <a:lnTo>
                  <a:pt x="295" y="475"/>
                </a:lnTo>
                <a:lnTo>
                  <a:pt x="296" y="476"/>
                </a:lnTo>
                <a:lnTo>
                  <a:pt x="298" y="477"/>
                </a:lnTo>
                <a:lnTo>
                  <a:pt x="301" y="477"/>
                </a:lnTo>
                <a:lnTo>
                  <a:pt x="303" y="475"/>
                </a:lnTo>
                <a:lnTo>
                  <a:pt x="305" y="473"/>
                </a:lnTo>
                <a:lnTo>
                  <a:pt x="308" y="470"/>
                </a:lnTo>
                <a:lnTo>
                  <a:pt x="310" y="465"/>
                </a:lnTo>
                <a:lnTo>
                  <a:pt x="312" y="459"/>
                </a:lnTo>
                <a:lnTo>
                  <a:pt x="314" y="454"/>
                </a:lnTo>
                <a:lnTo>
                  <a:pt x="317" y="450"/>
                </a:lnTo>
                <a:lnTo>
                  <a:pt x="320" y="447"/>
                </a:lnTo>
                <a:lnTo>
                  <a:pt x="322" y="445"/>
                </a:lnTo>
                <a:lnTo>
                  <a:pt x="324" y="444"/>
                </a:lnTo>
                <a:lnTo>
                  <a:pt x="327" y="444"/>
                </a:lnTo>
                <a:lnTo>
                  <a:pt x="329" y="445"/>
                </a:lnTo>
                <a:lnTo>
                  <a:pt x="330" y="447"/>
                </a:lnTo>
                <a:lnTo>
                  <a:pt x="331" y="449"/>
                </a:lnTo>
                <a:lnTo>
                  <a:pt x="332" y="453"/>
                </a:lnTo>
                <a:lnTo>
                  <a:pt x="333" y="456"/>
                </a:lnTo>
                <a:lnTo>
                  <a:pt x="332" y="461"/>
                </a:lnTo>
                <a:lnTo>
                  <a:pt x="332" y="466"/>
                </a:lnTo>
                <a:lnTo>
                  <a:pt x="330" y="471"/>
                </a:lnTo>
                <a:lnTo>
                  <a:pt x="328" y="477"/>
                </a:lnTo>
                <a:lnTo>
                  <a:pt x="326" y="483"/>
                </a:lnTo>
                <a:lnTo>
                  <a:pt x="323" y="489"/>
                </a:lnTo>
                <a:lnTo>
                  <a:pt x="321" y="495"/>
                </a:lnTo>
                <a:lnTo>
                  <a:pt x="320" y="500"/>
                </a:lnTo>
                <a:lnTo>
                  <a:pt x="319" y="505"/>
                </a:lnTo>
                <a:lnTo>
                  <a:pt x="319" y="509"/>
                </a:lnTo>
                <a:lnTo>
                  <a:pt x="319" y="512"/>
                </a:lnTo>
                <a:lnTo>
                  <a:pt x="320" y="515"/>
                </a:lnTo>
                <a:lnTo>
                  <a:pt x="320" y="517"/>
                </a:lnTo>
                <a:lnTo>
                  <a:pt x="322" y="519"/>
                </a:lnTo>
                <a:lnTo>
                  <a:pt x="323" y="519"/>
                </a:lnTo>
                <a:lnTo>
                  <a:pt x="325" y="519"/>
                </a:lnTo>
                <a:lnTo>
                  <a:pt x="326" y="518"/>
                </a:lnTo>
                <a:lnTo>
                  <a:pt x="329" y="517"/>
                </a:lnTo>
                <a:lnTo>
                  <a:pt x="331" y="515"/>
                </a:lnTo>
                <a:lnTo>
                  <a:pt x="333" y="511"/>
                </a:lnTo>
                <a:lnTo>
                  <a:pt x="336" y="507"/>
                </a:lnTo>
                <a:lnTo>
                  <a:pt x="338" y="503"/>
                </a:lnTo>
                <a:lnTo>
                  <a:pt x="341" y="499"/>
                </a:lnTo>
                <a:lnTo>
                  <a:pt x="344" y="496"/>
                </a:lnTo>
                <a:lnTo>
                  <a:pt x="346" y="494"/>
                </a:lnTo>
                <a:lnTo>
                  <a:pt x="348" y="493"/>
                </a:lnTo>
                <a:lnTo>
                  <a:pt x="351" y="493"/>
                </a:lnTo>
                <a:lnTo>
                  <a:pt x="353" y="493"/>
                </a:lnTo>
                <a:lnTo>
                  <a:pt x="354" y="495"/>
                </a:lnTo>
                <a:lnTo>
                  <a:pt x="355" y="497"/>
                </a:lnTo>
                <a:lnTo>
                  <a:pt x="356" y="500"/>
                </a:lnTo>
                <a:lnTo>
                  <a:pt x="357" y="503"/>
                </a:lnTo>
                <a:lnTo>
                  <a:pt x="356" y="508"/>
                </a:lnTo>
                <a:lnTo>
                  <a:pt x="356" y="513"/>
                </a:lnTo>
                <a:lnTo>
                  <a:pt x="354" y="518"/>
                </a:lnTo>
                <a:lnTo>
                  <a:pt x="352" y="524"/>
                </a:lnTo>
                <a:lnTo>
                  <a:pt x="350" y="531"/>
                </a:lnTo>
                <a:lnTo>
                  <a:pt x="347" y="537"/>
                </a:lnTo>
                <a:lnTo>
                  <a:pt x="345" y="543"/>
                </a:lnTo>
                <a:lnTo>
                  <a:pt x="343" y="548"/>
                </a:lnTo>
                <a:lnTo>
                  <a:pt x="342" y="552"/>
                </a:lnTo>
                <a:lnTo>
                  <a:pt x="342" y="555"/>
                </a:lnTo>
                <a:lnTo>
                  <a:pt x="343" y="558"/>
                </a:lnTo>
                <a:lnTo>
                  <a:pt x="344" y="560"/>
                </a:lnTo>
                <a:lnTo>
                  <a:pt x="345" y="562"/>
                </a:lnTo>
                <a:lnTo>
                  <a:pt x="346" y="563"/>
                </a:lnTo>
                <a:lnTo>
                  <a:pt x="348" y="563"/>
                </a:lnTo>
                <a:lnTo>
                  <a:pt x="351" y="562"/>
                </a:lnTo>
                <a:lnTo>
                  <a:pt x="353" y="561"/>
                </a:lnTo>
                <a:lnTo>
                  <a:pt x="355" y="559"/>
                </a:lnTo>
                <a:lnTo>
                  <a:pt x="358" y="556"/>
                </a:lnTo>
                <a:lnTo>
                  <a:pt x="361" y="553"/>
                </a:lnTo>
                <a:lnTo>
                  <a:pt x="363" y="548"/>
                </a:lnTo>
                <a:lnTo>
                  <a:pt x="365" y="545"/>
                </a:lnTo>
                <a:lnTo>
                  <a:pt x="367" y="541"/>
                </a:lnTo>
                <a:lnTo>
                  <a:pt x="370" y="539"/>
                </a:lnTo>
                <a:lnTo>
                  <a:pt x="372" y="536"/>
                </a:lnTo>
                <a:lnTo>
                  <a:pt x="374" y="534"/>
                </a:lnTo>
                <a:lnTo>
                  <a:pt x="377" y="533"/>
                </a:lnTo>
                <a:lnTo>
                  <a:pt x="379" y="532"/>
                </a:lnTo>
                <a:lnTo>
                  <a:pt x="380" y="532"/>
                </a:lnTo>
                <a:lnTo>
                  <a:pt x="382" y="533"/>
                </a:lnTo>
                <a:lnTo>
                  <a:pt x="383" y="534"/>
                </a:lnTo>
                <a:lnTo>
                  <a:pt x="383" y="537"/>
                </a:lnTo>
                <a:lnTo>
                  <a:pt x="383" y="540"/>
                </a:lnTo>
                <a:lnTo>
                  <a:pt x="383" y="544"/>
                </a:lnTo>
                <a:lnTo>
                  <a:pt x="382" y="549"/>
                </a:lnTo>
                <a:lnTo>
                  <a:pt x="380" y="555"/>
                </a:lnTo>
                <a:lnTo>
                  <a:pt x="377" y="562"/>
                </a:lnTo>
                <a:lnTo>
                  <a:pt x="374" y="570"/>
                </a:lnTo>
                <a:lnTo>
                  <a:pt x="372" y="577"/>
                </a:lnTo>
                <a:lnTo>
                  <a:pt x="371" y="582"/>
                </a:lnTo>
                <a:lnTo>
                  <a:pt x="370" y="587"/>
                </a:lnTo>
                <a:lnTo>
                  <a:pt x="370" y="591"/>
                </a:lnTo>
                <a:lnTo>
                  <a:pt x="371" y="593"/>
                </a:lnTo>
                <a:lnTo>
                  <a:pt x="372" y="595"/>
                </a:lnTo>
                <a:lnTo>
                  <a:pt x="373" y="596"/>
                </a:lnTo>
                <a:lnTo>
                  <a:pt x="375" y="597"/>
                </a:lnTo>
                <a:lnTo>
                  <a:pt x="377" y="596"/>
                </a:lnTo>
                <a:lnTo>
                  <a:pt x="379" y="595"/>
                </a:lnTo>
                <a:lnTo>
                  <a:pt x="382" y="593"/>
                </a:lnTo>
                <a:lnTo>
                  <a:pt x="384" y="590"/>
                </a:lnTo>
                <a:lnTo>
                  <a:pt x="386" y="587"/>
                </a:lnTo>
                <a:lnTo>
                  <a:pt x="389" y="584"/>
                </a:lnTo>
                <a:lnTo>
                  <a:pt x="391" y="579"/>
                </a:lnTo>
                <a:lnTo>
                  <a:pt x="393" y="575"/>
                </a:lnTo>
                <a:lnTo>
                  <a:pt x="395" y="572"/>
                </a:lnTo>
                <a:lnTo>
                  <a:pt x="398" y="569"/>
                </a:lnTo>
                <a:lnTo>
                  <a:pt x="400" y="566"/>
                </a:lnTo>
                <a:lnTo>
                  <a:pt x="403" y="563"/>
                </a:lnTo>
                <a:lnTo>
                  <a:pt x="406" y="562"/>
                </a:lnTo>
                <a:lnTo>
                  <a:pt x="408" y="560"/>
                </a:lnTo>
                <a:lnTo>
                  <a:pt x="411" y="560"/>
                </a:lnTo>
                <a:lnTo>
                  <a:pt x="413" y="560"/>
                </a:lnTo>
                <a:lnTo>
                  <a:pt x="414" y="560"/>
                </a:lnTo>
                <a:lnTo>
                  <a:pt x="415" y="562"/>
                </a:lnTo>
                <a:lnTo>
                  <a:pt x="415" y="565"/>
                </a:lnTo>
                <a:lnTo>
                  <a:pt x="415" y="568"/>
                </a:lnTo>
                <a:lnTo>
                  <a:pt x="413" y="573"/>
                </a:lnTo>
                <a:lnTo>
                  <a:pt x="411" y="579"/>
                </a:lnTo>
                <a:lnTo>
                  <a:pt x="408" y="586"/>
                </a:lnTo>
                <a:lnTo>
                  <a:pt x="405" y="593"/>
                </a:lnTo>
                <a:lnTo>
                  <a:pt x="402" y="600"/>
                </a:lnTo>
                <a:lnTo>
                  <a:pt x="400" y="606"/>
                </a:lnTo>
                <a:lnTo>
                  <a:pt x="399" y="612"/>
                </a:lnTo>
                <a:lnTo>
                  <a:pt x="398" y="617"/>
                </a:lnTo>
                <a:lnTo>
                  <a:pt x="398" y="622"/>
                </a:lnTo>
                <a:lnTo>
                  <a:pt x="398" y="626"/>
                </a:lnTo>
                <a:lnTo>
                  <a:pt x="398" y="629"/>
                </a:lnTo>
                <a:lnTo>
                  <a:pt x="399" y="631"/>
                </a:lnTo>
                <a:lnTo>
                  <a:pt x="400" y="633"/>
                </a:lnTo>
                <a:lnTo>
                  <a:pt x="402" y="634"/>
                </a:lnTo>
                <a:lnTo>
                  <a:pt x="404" y="633"/>
                </a:lnTo>
                <a:lnTo>
                  <a:pt x="406" y="632"/>
                </a:lnTo>
                <a:lnTo>
                  <a:pt x="409" y="629"/>
                </a:lnTo>
                <a:lnTo>
                  <a:pt x="411" y="626"/>
                </a:lnTo>
                <a:lnTo>
                  <a:pt x="415" y="620"/>
                </a:lnTo>
                <a:lnTo>
                  <a:pt x="417" y="615"/>
                </a:lnTo>
                <a:lnTo>
                  <a:pt x="420" y="610"/>
                </a:lnTo>
                <a:lnTo>
                  <a:pt x="423" y="606"/>
                </a:lnTo>
                <a:lnTo>
                  <a:pt x="425" y="603"/>
                </a:lnTo>
                <a:lnTo>
                  <a:pt x="428" y="601"/>
                </a:lnTo>
                <a:lnTo>
                  <a:pt x="431" y="599"/>
                </a:lnTo>
                <a:lnTo>
                  <a:pt x="433" y="598"/>
                </a:lnTo>
                <a:lnTo>
                  <a:pt x="435" y="599"/>
                </a:lnTo>
                <a:lnTo>
                  <a:pt x="437" y="599"/>
                </a:lnTo>
                <a:lnTo>
                  <a:pt x="438" y="601"/>
                </a:lnTo>
                <a:lnTo>
                  <a:pt x="439" y="604"/>
                </a:lnTo>
                <a:lnTo>
                  <a:pt x="440" y="607"/>
                </a:lnTo>
                <a:lnTo>
                  <a:pt x="440" y="612"/>
                </a:lnTo>
                <a:lnTo>
                  <a:pt x="439" y="617"/>
                </a:lnTo>
                <a:lnTo>
                  <a:pt x="437" y="623"/>
                </a:lnTo>
                <a:lnTo>
                  <a:pt x="435" y="631"/>
                </a:lnTo>
                <a:lnTo>
                  <a:pt x="433" y="638"/>
                </a:lnTo>
                <a:lnTo>
                  <a:pt x="431" y="644"/>
                </a:lnTo>
                <a:lnTo>
                  <a:pt x="430" y="650"/>
                </a:lnTo>
                <a:lnTo>
                  <a:pt x="429" y="655"/>
                </a:lnTo>
                <a:lnTo>
                  <a:pt x="429" y="659"/>
                </a:lnTo>
                <a:lnTo>
                  <a:pt x="429" y="663"/>
                </a:lnTo>
                <a:lnTo>
                  <a:pt x="429" y="666"/>
                </a:lnTo>
                <a:lnTo>
                  <a:pt x="430" y="668"/>
                </a:lnTo>
                <a:lnTo>
                  <a:pt x="431" y="670"/>
                </a:lnTo>
                <a:lnTo>
                  <a:pt x="433" y="671"/>
                </a:lnTo>
                <a:lnTo>
                  <a:pt x="434" y="670"/>
                </a:lnTo>
                <a:lnTo>
                  <a:pt x="436" y="669"/>
                </a:lnTo>
                <a:lnTo>
                  <a:pt x="438" y="667"/>
                </a:lnTo>
                <a:lnTo>
                  <a:pt x="440" y="664"/>
                </a:lnTo>
                <a:lnTo>
                  <a:pt x="443" y="660"/>
                </a:lnTo>
                <a:lnTo>
                  <a:pt x="446" y="655"/>
                </a:lnTo>
                <a:lnTo>
                  <a:pt x="448" y="649"/>
                </a:lnTo>
                <a:lnTo>
                  <a:pt x="451" y="645"/>
                </a:lnTo>
                <a:lnTo>
                  <a:pt x="454" y="641"/>
                </a:lnTo>
                <a:lnTo>
                  <a:pt x="456" y="637"/>
                </a:lnTo>
                <a:lnTo>
                  <a:pt x="459" y="635"/>
                </a:lnTo>
                <a:lnTo>
                  <a:pt x="462" y="633"/>
                </a:lnTo>
                <a:lnTo>
                  <a:pt x="464" y="632"/>
                </a:lnTo>
                <a:lnTo>
                  <a:pt x="466" y="632"/>
                </a:lnTo>
                <a:lnTo>
                  <a:pt x="468" y="633"/>
                </a:lnTo>
                <a:lnTo>
                  <a:pt x="469" y="634"/>
                </a:lnTo>
                <a:lnTo>
                  <a:pt x="470" y="636"/>
                </a:lnTo>
                <a:lnTo>
                  <a:pt x="470" y="639"/>
                </a:lnTo>
                <a:lnTo>
                  <a:pt x="470" y="642"/>
                </a:lnTo>
                <a:lnTo>
                  <a:pt x="470" y="647"/>
                </a:lnTo>
                <a:lnTo>
                  <a:pt x="468" y="652"/>
                </a:lnTo>
                <a:lnTo>
                  <a:pt x="466" y="658"/>
                </a:lnTo>
                <a:lnTo>
                  <a:pt x="464" y="665"/>
                </a:lnTo>
                <a:lnTo>
                  <a:pt x="463" y="671"/>
                </a:lnTo>
                <a:lnTo>
                  <a:pt x="462" y="677"/>
                </a:lnTo>
                <a:lnTo>
                  <a:pt x="461" y="682"/>
                </a:lnTo>
                <a:lnTo>
                  <a:pt x="460" y="687"/>
                </a:lnTo>
                <a:lnTo>
                  <a:pt x="460" y="691"/>
                </a:lnTo>
                <a:lnTo>
                  <a:pt x="460" y="695"/>
                </a:lnTo>
                <a:lnTo>
                  <a:pt x="461" y="698"/>
                </a:lnTo>
                <a:lnTo>
                  <a:pt x="462" y="700"/>
                </a:lnTo>
                <a:lnTo>
                  <a:pt x="463" y="701"/>
                </a:lnTo>
                <a:lnTo>
                  <a:pt x="464" y="701"/>
                </a:lnTo>
                <a:lnTo>
                  <a:pt x="466" y="699"/>
                </a:lnTo>
                <a:lnTo>
                  <a:pt x="468" y="696"/>
                </a:lnTo>
                <a:lnTo>
                  <a:pt x="470" y="692"/>
                </a:lnTo>
                <a:lnTo>
                  <a:pt x="473" y="686"/>
                </a:lnTo>
                <a:lnTo>
                  <a:pt x="476" y="679"/>
                </a:lnTo>
                <a:lnTo>
                  <a:pt x="479" y="671"/>
                </a:lnTo>
                <a:lnTo>
                  <a:pt x="483" y="665"/>
                </a:lnTo>
                <a:lnTo>
                  <a:pt x="485" y="661"/>
                </a:lnTo>
                <a:lnTo>
                  <a:pt x="488" y="658"/>
                </a:lnTo>
                <a:lnTo>
                  <a:pt x="491" y="656"/>
                </a:lnTo>
                <a:lnTo>
                  <a:pt x="493" y="656"/>
                </a:lnTo>
                <a:lnTo>
                  <a:pt x="494" y="656"/>
                </a:lnTo>
                <a:lnTo>
                  <a:pt x="496" y="658"/>
                </a:lnTo>
                <a:lnTo>
                  <a:pt x="497" y="661"/>
                </a:lnTo>
                <a:lnTo>
                  <a:pt x="498" y="664"/>
                </a:lnTo>
                <a:lnTo>
                  <a:pt x="498" y="669"/>
                </a:lnTo>
                <a:lnTo>
                  <a:pt x="498" y="674"/>
                </a:lnTo>
                <a:lnTo>
                  <a:pt x="497" y="680"/>
                </a:lnTo>
                <a:lnTo>
                  <a:pt x="495" y="686"/>
                </a:lnTo>
                <a:lnTo>
                  <a:pt x="493" y="692"/>
                </a:lnTo>
                <a:lnTo>
                  <a:pt x="490" y="699"/>
                </a:lnTo>
                <a:lnTo>
                  <a:pt x="488" y="705"/>
                </a:lnTo>
                <a:lnTo>
                  <a:pt x="486" y="710"/>
                </a:lnTo>
                <a:lnTo>
                  <a:pt x="485" y="715"/>
                </a:lnTo>
                <a:lnTo>
                  <a:pt x="484" y="719"/>
                </a:lnTo>
                <a:lnTo>
                  <a:pt x="484" y="722"/>
                </a:lnTo>
                <a:lnTo>
                  <a:pt x="485" y="725"/>
                </a:lnTo>
                <a:lnTo>
                  <a:pt x="485" y="728"/>
                </a:lnTo>
                <a:lnTo>
                  <a:pt x="487" y="729"/>
                </a:lnTo>
                <a:lnTo>
                  <a:pt x="488" y="730"/>
                </a:lnTo>
                <a:lnTo>
                  <a:pt x="490" y="730"/>
                </a:lnTo>
                <a:lnTo>
                  <a:pt x="492" y="730"/>
                </a:lnTo>
                <a:lnTo>
                  <a:pt x="494" y="728"/>
                </a:lnTo>
                <a:lnTo>
                  <a:pt x="496" y="726"/>
                </a:lnTo>
                <a:lnTo>
                  <a:pt x="499" y="722"/>
                </a:lnTo>
                <a:lnTo>
                  <a:pt x="501" y="718"/>
                </a:lnTo>
                <a:lnTo>
                  <a:pt x="504" y="713"/>
                </a:lnTo>
                <a:lnTo>
                  <a:pt x="507" y="707"/>
                </a:lnTo>
                <a:lnTo>
                  <a:pt x="510" y="702"/>
                </a:lnTo>
                <a:lnTo>
                  <a:pt x="513" y="698"/>
                </a:lnTo>
                <a:lnTo>
                  <a:pt x="516" y="695"/>
                </a:lnTo>
                <a:lnTo>
                  <a:pt x="518" y="693"/>
                </a:lnTo>
                <a:lnTo>
                  <a:pt x="520" y="692"/>
                </a:lnTo>
                <a:lnTo>
                  <a:pt x="522" y="692"/>
                </a:lnTo>
                <a:lnTo>
                  <a:pt x="524" y="693"/>
                </a:lnTo>
                <a:lnTo>
                  <a:pt x="525" y="695"/>
                </a:lnTo>
                <a:lnTo>
                  <a:pt x="526" y="698"/>
                </a:lnTo>
                <a:lnTo>
                  <a:pt x="526" y="701"/>
                </a:lnTo>
                <a:lnTo>
                  <a:pt x="526" y="705"/>
                </a:lnTo>
                <a:lnTo>
                  <a:pt x="526" y="710"/>
                </a:lnTo>
                <a:lnTo>
                  <a:pt x="525" y="716"/>
                </a:lnTo>
                <a:lnTo>
                  <a:pt x="523" y="723"/>
                </a:lnTo>
                <a:lnTo>
                  <a:pt x="521" y="730"/>
                </a:lnTo>
                <a:lnTo>
                  <a:pt x="518" y="737"/>
                </a:lnTo>
                <a:lnTo>
                  <a:pt x="516" y="744"/>
                </a:lnTo>
                <a:lnTo>
                  <a:pt x="515" y="749"/>
                </a:lnTo>
                <a:lnTo>
                  <a:pt x="514" y="754"/>
                </a:lnTo>
                <a:lnTo>
                  <a:pt x="514" y="758"/>
                </a:lnTo>
                <a:lnTo>
                  <a:pt x="514" y="760"/>
                </a:lnTo>
                <a:lnTo>
                  <a:pt x="515" y="762"/>
                </a:lnTo>
                <a:lnTo>
                  <a:pt x="516" y="764"/>
                </a:lnTo>
                <a:lnTo>
                  <a:pt x="518" y="764"/>
                </a:lnTo>
                <a:lnTo>
                  <a:pt x="520" y="763"/>
                </a:lnTo>
                <a:lnTo>
                  <a:pt x="522" y="761"/>
                </a:lnTo>
                <a:lnTo>
                  <a:pt x="524" y="759"/>
                </a:lnTo>
                <a:lnTo>
                  <a:pt x="527" y="756"/>
                </a:lnTo>
                <a:lnTo>
                  <a:pt x="529" y="752"/>
                </a:lnTo>
                <a:lnTo>
                  <a:pt x="532" y="746"/>
                </a:lnTo>
                <a:lnTo>
                  <a:pt x="535" y="740"/>
                </a:lnTo>
                <a:lnTo>
                  <a:pt x="537" y="735"/>
                </a:lnTo>
                <a:lnTo>
                  <a:pt x="539" y="732"/>
                </a:lnTo>
                <a:lnTo>
                  <a:pt x="541" y="731"/>
                </a:lnTo>
                <a:lnTo>
                  <a:pt x="543" y="731"/>
                </a:lnTo>
                <a:lnTo>
                  <a:pt x="544" y="732"/>
                </a:lnTo>
                <a:lnTo>
                  <a:pt x="545" y="735"/>
                </a:lnTo>
                <a:lnTo>
                  <a:pt x="546" y="739"/>
                </a:lnTo>
                <a:lnTo>
                  <a:pt x="547" y="743"/>
                </a:lnTo>
                <a:lnTo>
                  <a:pt x="547" y="748"/>
                </a:lnTo>
                <a:lnTo>
                  <a:pt x="548" y="753"/>
                </a:lnTo>
                <a:lnTo>
                  <a:pt x="548" y="758"/>
                </a:lnTo>
                <a:lnTo>
                  <a:pt x="548" y="763"/>
                </a:lnTo>
                <a:lnTo>
                  <a:pt x="548" y="767"/>
                </a:lnTo>
                <a:lnTo>
                  <a:pt x="548" y="771"/>
                </a:lnTo>
                <a:lnTo>
                  <a:pt x="548" y="773"/>
                </a:lnTo>
                <a:lnTo>
                  <a:pt x="548" y="775"/>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4" name="Freeform 130">
            <a:extLst>
              <a:ext uri="{FF2B5EF4-FFF2-40B4-BE49-F238E27FC236}">
                <a16:creationId xmlns:a16="http://schemas.microsoft.com/office/drawing/2014/main" id="{21AF084D-1EE7-1F47-AA8A-5EB45BDD9060}"/>
              </a:ext>
            </a:extLst>
          </p:cNvPr>
          <p:cNvSpPr>
            <a:spLocks/>
          </p:cNvSpPr>
          <p:nvPr/>
        </p:nvSpPr>
        <p:spPr bwMode="auto">
          <a:xfrm>
            <a:off x="7567614" y="5527676"/>
            <a:ext cx="200025" cy="104775"/>
          </a:xfrm>
          <a:custGeom>
            <a:avLst/>
            <a:gdLst>
              <a:gd name="T0" fmla="*/ 125 w 126"/>
              <a:gd name="T1" fmla="*/ 25 h 66"/>
              <a:gd name="T2" fmla="*/ 120 w 126"/>
              <a:gd name="T3" fmla="*/ 22 h 66"/>
              <a:gd name="T4" fmla="*/ 115 w 126"/>
              <a:gd name="T5" fmla="*/ 20 h 66"/>
              <a:gd name="T6" fmla="*/ 111 w 126"/>
              <a:gd name="T7" fmla="*/ 19 h 66"/>
              <a:gd name="T8" fmla="*/ 107 w 126"/>
              <a:gd name="T9" fmla="*/ 18 h 66"/>
              <a:gd name="T10" fmla="*/ 103 w 126"/>
              <a:gd name="T11" fmla="*/ 17 h 66"/>
              <a:gd name="T12" fmla="*/ 100 w 126"/>
              <a:gd name="T13" fmla="*/ 17 h 66"/>
              <a:gd name="T14" fmla="*/ 96 w 126"/>
              <a:gd name="T15" fmla="*/ 17 h 66"/>
              <a:gd name="T16" fmla="*/ 94 w 126"/>
              <a:gd name="T17" fmla="*/ 18 h 66"/>
              <a:gd name="T18" fmla="*/ 90 w 126"/>
              <a:gd name="T19" fmla="*/ 18 h 66"/>
              <a:gd name="T20" fmla="*/ 87 w 126"/>
              <a:gd name="T21" fmla="*/ 20 h 66"/>
              <a:gd name="T22" fmla="*/ 84 w 126"/>
              <a:gd name="T23" fmla="*/ 21 h 66"/>
              <a:gd name="T24" fmla="*/ 81 w 126"/>
              <a:gd name="T25" fmla="*/ 23 h 66"/>
              <a:gd name="T26" fmla="*/ 78 w 126"/>
              <a:gd name="T27" fmla="*/ 25 h 66"/>
              <a:gd name="T28" fmla="*/ 75 w 126"/>
              <a:gd name="T29" fmla="*/ 27 h 66"/>
              <a:gd name="T30" fmla="*/ 73 w 126"/>
              <a:gd name="T31" fmla="*/ 28 h 66"/>
              <a:gd name="T32" fmla="*/ 69 w 126"/>
              <a:gd name="T33" fmla="*/ 30 h 66"/>
              <a:gd name="T34" fmla="*/ 66 w 126"/>
              <a:gd name="T35" fmla="*/ 33 h 66"/>
              <a:gd name="T36" fmla="*/ 62 w 126"/>
              <a:gd name="T37" fmla="*/ 36 h 66"/>
              <a:gd name="T38" fmla="*/ 57 w 126"/>
              <a:gd name="T39" fmla="*/ 38 h 66"/>
              <a:gd name="T40" fmla="*/ 52 w 126"/>
              <a:gd name="T41" fmla="*/ 41 h 66"/>
              <a:gd name="T42" fmla="*/ 47 w 126"/>
              <a:gd name="T43" fmla="*/ 44 h 66"/>
              <a:gd name="T44" fmla="*/ 42 w 126"/>
              <a:gd name="T45" fmla="*/ 46 h 66"/>
              <a:gd name="T46" fmla="*/ 36 w 126"/>
              <a:gd name="T47" fmla="*/ 49 h 66"/>
              <a:gd name="T48" fmla="*/ 31 w 126"/>
              <a:gd name="T49" fmla="*/ 51 h 66"/>
              <a:gd name="T50" fmla="*/ 26 w 126"/>
              <a:gd name="T51" fmla="*/ 54 h 66"/>
              <a:gd name="T52" fmla="*/ 21 w 126"/>
              <a:gd name="T53" fmla="*/ 56 h 66"/>
              <a:gd name="T54" fmla="*/ 16 w 126"/>
              <a:gd name="T55" fmla="*/ 59 h 66"/>
              <a:gd name="T56" fmla="*/ 11 w 126"/>
              <a:gd name="T57" fmla="*/ 60 h 66"/>
              <a:gd name="T58" fmla="*/ 8 w 126"/>
              <a:gd name="T59" fmla="*/ 61 h 66"/>
              <a:gd name="T60" fmla="*/ 5 w 126"/>
              <a:gd name="T61" fmla="*/ 63 h 66"/>
              <a:gd name="T62" fmla="*/ 2 w 126"/>
              <a:gd name="T63" fmla="*/ 64 h 66"/>
              <a:gd name="T64" fmla="*/ 0 w 126"/>
              <a:gd name="T65" fmla="*/ 65 h 66"/>
              <a:gd name="T66" fmla="*/ 4 w 126"/>
              <a:gd name="T67" fmla="*/ 61 h 66"/>
              <a:gd name="T68" fmla="*/ 8 w 126"/>
              <a:gd name="T69" fmla="*/ 59 h 66"/>
              <a:gd name="T70" fmla="*/ 12 w 126"/>
              <a:gd name="T71" fmla="*/ 55 h 66"/>
              <a:gd name="T72" fmla="*/ 16 w 126"/>
              <a:gd name="T73" fmla="*/ 51 h 66"/>
              <a:gd name="T74" fmla="*/ 21 w 126"/>
              <a:gd name="T75" fmla="*/ 49 h 66"/>
              <a:gd name="T76" fmla="*/ 33 w 126"/>
              <a:gd name="T77" fmla="*/ 38 h 66"/>
              <a:gd name="T78" fmla="*/ 38 w 126"/>
              <a:gd name="T79" fmla="*/ 35 h 66"/>
              <a:gd name="T80" fmla="*/ 46 w 126"/>
              <a:gd name="T81" fmla="*/ 28 h 66"/>
              <a:gd name="T82" fmla="*/ 50 w 126"/>
              <a:gd name="T83" fmla="*/ 26 h 66"/>
              <a:gd name="T84" fmla="*/ 53 w 126"/>
              <a:gd name="T85" fmla="*/ 22 h 66"/>
              <a:gd name="T86" fmla="*/ 57 w 126"/>
              <a:gd name="T87" fmla="*/ 18 h 66"/>
              <a:gd name="T88" fmla="*/ 60 w 126"/>
              <a:gd name="T89" fmla="*/ 16 h 66"/>
              <a:gd name="T90" fmla="*/ 63 w 126"/>
              <a:gd name="T91" fmla="*/ 12 h 66"/>
              <a:gd name="T92" fmla="*/ 66 w 126"/>
              <a:gd name="T93" fmla="*/ 8 h 66"/>
              <a:gd name="T94" fmla="*/ 69 w 126"/>
              <a:gd name="T95" fmla="*/ 5 h 66"/>
              <a:gd name="T96" fmla="*/ 73 w 126"/>
              <a:gd name="T97" fmla="*/ 4 h 66"/>
              <a:gd name="T98" fmla="*/ 76 w 126"/>
              <a:gd name="T99" fmla="*/ 2 h 66"/>
              <a:gd name="T100" fmla="*/ 81 w 126"/>
              <a:gd name="T101" fmla="*/ 1 h 66"/>
              <a:gd name="T102" fmla="*/ 85 w 126"/>
              <a:gd name="T103" fmla="*/ 0 h 66"/>
              <a:gd name="T104" fmla="*/ 90 w 126"/>
              <a:gd name="T105" fmla="*/ 0 h 66"/>
              <a:gd name="T106" fmla="*/ 94 w 126"/>
              <a:gd name="T107" fmla="*/ 0 h 66"/>
              <a:gd name="T108" fmla="*/ 97 w 126"/>
              <a:gd name="T109" fmla="*/ 1 h 66"/>
              <a:gd name="T110" fmla="*/ 102 w 126"/>
              <a:gd name="T111" fmla="*/ 3 h 66"/>
              <a:gd name="T112" fmla="*/ 106 w 126"/>
              <a:gd name="T113" fmla="*/ 5 h 66"/>
              <a:gd name="T114" fmla="*/ 111 w 126"/>
              <a:gd name="T115" fmla="*/ 7 h 66"/>
              <a:gd name="T116" fmla="*/ 115 w 126"/>
              <a:gd name="T117" fmla="*/ 11 h 66"/>
              <a:gd name="T118" fmla="*/ 118 w 126"/>
              <a:gd name="T119" fmla="*/ 15 h 66"/>
              <a:gd name="T120" fmla="*/ 121 w 126"/>
              <a:gd name="T121" fmla="*/ 19 h 66"/>
              <a:gd name="T122" fmla="*/ 125 w 126"/>
              <a:gd name="T123"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66">
                <a:moveTo>
                  <a:pt x="125" y="25"/>
                </a:moveTo>
                <a:lnTo>
                  <a:pt x="120" y="22"/>
                </a:lnTo>
                <a:lnTo>
                  <a:pt x="115" y="20"/>
                </a:lnTo>
                <a:lnTo>
                  <a:pt x="111" y="19"/>
                </a:lnTo>
                <a:lnTo>
                  <a:pt x="107" y="18"/>
                </a:lnTo>
                <a:lnTo>
                  <a:pt x="103" y="17"/>
                </a:lnTo>
                <a:lnTo>
                  <a:pt x="100" y="17"/>
                </a:lnTo>
                <a:lnTo>
                  <a:pt x="96" y="17"/>
                </a:lnTo>
                <a:lnTo>
                  <a:pt x="94" y="18"/>
                </a:lnTo>
                <a:lnTo>
                  <a:pt x="90" y="18"/>
                </a:lnTo>
                <a:lnTo>
                  <a:pt x="87" y="20"/>
                </a:lnTo>
                <a:lnTo>
                  <a:pt x="84" y="21"/>
                </a:lnTo>
                <a:lnTo>
                  <a:pt x="81" y="23"/>
                </a:lnTo>
                <a:lnTo>
                  <a:pt x="78" y="25"/>
                </a:lnTo>
                <a:lnTo>
                  <a:pt x="75" y="27"/>
                </a:lnTo>
                <a:lnTo>
                  <a:pt x="73" y="28"/>
                </a:lnTo>
                <a:lnTo>
                  <a:pt x="69" y="30"/>
                </a:lnTo>
                <a:lnTo>
                  <a:pt x="66" y="33"/>
                </a:lnTo>
                <a:lnTo>
                  <a:pt x="62" y="36"/>
                </a:lnTo>
                <a:lnTo>
                  <a:pt x="57" y="38"/>
                </a:lnTo>
                <a:lnTo>
                  <a:pt x="52" y="41"/>
                </a:lnTo>
                <a:lnTo>
                  <a:pt x="47" y="44"/>
                </a:lnTo>
                <a:lnTo>
                  <a:pt x="42" y="46"/>
                </a:lnTo>
                <a:lnTo>
                  <a:pt x="36" y="49"/>
                </a:lnTo>
                <a:lnTo>
                  <a:pt x="31" y="51"/>
                </a:lnTo>
                <a:lnTo>
                  <a:pt x="26" y="54"/>
                </a:lnTo>
                <a:lnTo>
                  <a:pt x="21" y="56"/>
                </a:lnTo>
                <a:lnTo>
                  <a:pt x="16" y="59"/>
                </a:lnTo>
                <a:lnTo>
                  <a:pt x="11" y="60"/>
                </a:lnTo>
                <a:lnTo>
                  <a:pt x="8" y="61"/>
                </a:lnTo>
                <a:lnTo>
                  <a:pt x="5" y="63"/>
                </a:lnTo>
                <a:lnTo>
                  <a:pt x="2" y="64"/>
                </a:lnTo>
                <a:lnTo>
                  <a:pt x="0" y="65"/>
                </a:lnTo>
                <a:lnTo>
                  <a:pt x="4" y="61"/>
                </a:lnTo>
                <a:lnTo>
                  <a:pt x="8" y="59"/>
                </a:lnTo>
                <a:lnTo>
                  <a:pt x="12" y="55"/>
                </a:lnTo>
                <a:lnTo>
                  <a:pt x="16" y="51"/>
                </a:lnTo>
                <a:lnTo>
                  <a:pt x="21" y="49"/>
                </a:lnTo>
                <a:lnTo>
                  <a:pt x="33" y="38"/>
                </a:lnTo>
                <a:lnTo>
                  <a:pt x="38" y="35"/>
                </a:lnTo>
                <a:lnTo>
                  <a:pt x="46" y="28"/>
                </a:lnTo>
                <a:lnTo>
                  <a:pt x="50" y="26"/>
                </a:lnTo>
                <a:lnTo>
                  <a:pt x="53" y="22"/>
                </a:lnTo>
                <a:lnTo>
                  <a:pt x="57" y="18"/>
                </a:lnTo>
                <a:lnTo>
                  <a:pt x="60" y="16"/>
                </a:lnTo>
                <a:lnTo>
                  <a:pt x="63" y="12"/>
                </a:lnTo>
                <a:lnTo>
                  <a:pt x="66" y="8"/>
                </a:lnTo>
                <a:lnTo>
                  <a:pt x="69" y="5"/>
                </a:lnTo>
                <a:lnTo>
                  <a:pt x="73" y="4"/>
                </a:lnTo>
                <a:lnTo>
                  <a:pt x="76" y="2"/>
                </a:lnTo>
                <a:lnTo>
                  <a:pt x="81" y="1"/>
                </a:lnTo>
                <a:lnTo>
                  <a:pt x="85" y="0"/>
                </a:lnTo>
                <a:lnTo>
                  <a:pt x="90" y="0"/>
                </a:lnTo>
                <a:lnTo>
                  <a:pt x="94" y="0"/>
                </a:lnTo>
                <a:lnTo>
                  <a:pt x="97" y="1"/>
                </a:lnTo>
                <a:lnTo>
                  <a:pt x="102" y="3"/>
                </a:lnTo>
                <a:lnTo>
                  <a:pt x="106" y="5"/>
                </a:lnTo>
                <a:lnTo>
                  <a:pt x="111" y="7"/>
                </a:lnTo>
                <a:lnTo>
                  <a:pt x="115" y="11"/>
                </a:lnTo>
                <a:lnTo>
                  <a:pt x="118" y="15"/>
                </a:lnTo>
                <a:lnTo>
                  <a:pt x="121" y="19"/>
                </a:lnTo>
                <a:lnTo>
                  <a:pt x="125" y="2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5" name="Freeform 131">
            <a:extLst>
              <a:ext uri="{FF2B5EF4-FFF2-40B4-BE49-F238E27FC236}">
                <a16:creationId xmlns:a16="http://schemas.microsoft.com/office/drawing/2014/main" id="{3BD0685E-044C-D940-8DC0-6768F53C1702}"/>
              </a:ext>
            </a:extLst>
          </p:cNvPr>
          <p:cNvSpPr>
            <a:spLocks/>
          </p:cNvSpPr>
          <p:nvPr/>
        </p:nvSpPr>
        <p:spPr bwMode="auto">
          <a:xfrm>
            <a:off x="7623175" y="5618163"/>
            <a:ext cx="160338" cy="95250"/>
          </a:xfrm>
          <a:custGeom>
            <a:avLst/>
            <a:gdLst>
              <a:gd name="T0" fmla="*/ 0 w 101"/>
              <a:gd name="T1" fmla="*/ 59 h 60"/>
              <a:gd name="T2" fmla="*/ 4 w 101"/>
              <a:gd name="T3" fmla="*/ 56 h 60"/>
              <a:gd name="T4" fmla="*/ 8 w 101"/>
              <a:gd name="T5" fmla="*/ 52 h 60"/>
              <a:gd name="T6" fmla="*/ 12 w 101"/>
              <a:gd name="T7" fmla="*/ 47 h 60"/>
              <a:gd name="T8" fmla="*/ 18 w 101"/>
              <a:gd name="T9" fmla="*/ 44 h 60"/>
              <a:gd name="T10" fmla="*/ 23 w 101"/>
              <a:gd name="T11" fmla="*/ 39 h 60"/>
              <a:gd name="T12" fmla="*/ 28 w 101"/>
              <a:gd name="T13" fmla="*/ 34 h 60"/>
              <a:gd name="T14" fmla="*/ 33 w 101"/>
              <a:gd name="T15" fmla="*/ 30 h 60"/>
              <a:gd name="T16" fmla="*/ 39 w 101"/>
              <a:gd name="T17" fmla="*/ 25 h 60"/>
              <a:gd name="T18" fmla="*/ 44 w 101"/>
              <a:gd name="T19" fmla="*/ 21 h 60"/>
              <a:gd name="T20" fmla="*/ 49 w 101"/>
              <a:gd name="T21" fmla="*/ 17 h 60"/>
              <a:gd name="T22" fmla="*/ 54 w 101"/>
              <a:gd name="T23" fmla="*/ 13 h 60"/>
              <a:gd name="T24" fmla="*/ 58 w 101"/>
              <a:gd name="T25" fmla="*/ 10 h 60"/>
              <a:gd name="T26" fmla="*/ 62 w 101"/>
              <a:gd name="T27" fmla="*/ 6 h 60"/>
              <a:gd name="T28" fmla="*/ 66 w 101"/>
              <a:gd name="T29" fmla="*/ 4 h 60"/>
              <a:gd name="T30" fmla="*/ 69 w 101"/>
              <a:gd name="T31" fmla="*/ 2 h 60"/>
              <a:gd name="T32" fmla="*/ 71 w 101"/>
              <a:gd name="T33" fmla="*/ 0 h 60"/>
              <a:gd name="T34" fmla="*/ 73 w 101"/>
              <a:gd name="T35" fmla="*/ 0 h 60"/>
              <a:gd name="T36" fmla="*/ 75 w 101"/>
              <a:gd name="T37" fmla="*/ 0 h 60"/>
              <a:gd name="T38" fmla="*/ 77 w 101"/>
              <a:gd name="T39" fmla="*/ 0 h 60"/>
              <a:gd name="T40" fmla="*/ 79 w 101"/>
              <a:gd name="T41" fmla="*/ 0 h 60"/>
              <a:gd name="T42" fmla="*/ 82 w 101"/>
              <a:gd name="T43" fmla="*/ 0 h 60"/>
              <a:gd name="T44" fmla="*/ 84 w 101"/>
              <a:gd name="T45" fmla="*/ 1 h 60"/>
              <a:gd name="T46" fmla="*/ 87 w 101"/>
              <a:gd name="T47" fmla="*/ 2 h 60"/>
              <a:gd name="T48" fmla="*/ 89 w 101"/>
              <a:gd name="T49" fmla="*/ 2 h 60"/>
              <a:gd name="T50" fmla="*/ 92 w 101"/>
              <a:gd name="T51" fmla="*/ 3 h 60"/>
              <a:gd name="T52" fmla="*/ 93 w 101"/>
              <a:gd name="T53" fmla="*/ 4 h 60"/>
              <a:gd name="T54" fmla="*/ 95 w 101"/>
              <a:gd name="T55" fmla="*/ 5 h 60"/>
              <a:gd name="T56" fmla="*/ 96 w 101"/>
              <a:gd name="T57" fmla="*/ 5 h 60"/>
              <a:gd name="T58" fmla="*/ 98 w 101"/>
              <a:gd name="T59" fmla="*/ 5 h 60"/>
              <a:gd name="T60" fmla="*/ 99 w 101"/>
              <a:gd name="T61" fmla="*/ 6 h 60"/>
              <a:gd name="T62" fmla="*/ 100 w 101"/>
              <a:gd name="T63" fmla="*/ 6 h 60"/>
              <a:gd name="T64" fmla="*/ 97 w 101"/>
              <a:gd name="T65" fmla="*/ 7 h 60"/>
              <a:gd name="T66" fmla="*/ 94 w 101"/>
              <a:gd name="T67" fmla="*/ 8 h 60"/>
              <a:gd name="T68" fmla="*/ 89 w 101"/>
              <a:gd name="T69" fmla="*/ 10 h 60"/>
              <a:gd name="T70" fmla="*/ 86 w 101"/>
              <a:gd name="T71" fmla="*/ 11 h 60"/>
              <a:gd name="T72" fmla="*/ 83 w 101"/>
              <a:gd name="T73" fmla="*/ 11 h 60"/>
              <a:gd name="T74" fmla="*/ 77 w 101"/>
              <a:gd name="T75" fmla="*/ 13 h 60"/>
              <a:gd name="T76" fmla="*/ 75 w 101"/>
              <a:gd name="T77" fmla="*/ 14 h 60"/>
              <a:gd name="T78" fmla="*/ 73 w 101"/>
              <a:gd name="T79" fmla="*/ 15 h 60"/>
              <a:gd name="T80" fmla="*/ 70 w 101"/>
              <a:gd name="T81" fmla="*/ 15 h 60"/>
              <a:gd name="T82" fmla="*/ 68 w 101"/>
              <a:gd name="T83" fmla="*/ 16 h 60"/>
              <a:gd name="T84" fmla="*/ 65 w 101"/>
              <a:gd name="T85" fmla="*/ 18 h 60"/>
              <a:gd name="T86" fmla="*/ 62 w 101"/>
              <a:gd name="T87" fmla="*/ 20 h 60"/>
              <a:gd name="T88" fmla="*/ 60 w 101"/>
              <a:gd name="T89" fmla="*/ 23 h 60"/>
              <a:gd name="T90" fmla="*/ 58 w 101"/>
              <a:gd name="T91" fmla="*/ 25 h 60"/>
              <a:gd name="T92" fmla="*/ 56 w 101"/>
              <a:gd name="T93" fmla="*/ 27 h 60"/>
              <a:gd name="T94" fmla="*/ 54 w 101"/>
              <a:gd name="T95" fmla="*/ 29 h 60"/>
              <a:gd name="T96" fmla="*/ 52 w 101"/>
              <a:gd name="T97" fmla="*/ 31 h 60"/>
              <a:gd name="T98" fmla="*/ 50 w 101"/>
              <a:gd name="T99" fmla="*/ 32 h 60"/>
              <a:gd name="T100" fmla="*/ 48 w 101"/>
              <a:gd name="T101" fmla="*/ 33 h 60"/>
              <a:gd name="T102" fmla="*/ 45 w 101"/>
              <a:gd name="T103" fmla="*/ 34 h 60"/>
              <a:gd name="T104" fmla="*/ 42 w 101"/>
              <a:gd name="T105" fmla="*/ 35 h 60"/>
              <a:gd name="T106" fmla="*/ 40 w 101"/>
              <a:gd name="T107" fmla="*/ 36 h 60"/>
              <a:gd name="T108" fmla="*/ 36 w 101"/>
              <a:gd name="T109" fmla="*/ 38 h 60"/>
              <a:gd name="T110" fmla="*/ 32 w 101"/>
              <a:gd name="T111" fmla="*/ 40 h 60"/>
              <a:gd name="T112" fmla="*/ 28 w 101"/>
              <a:gd name="T113" fmla="*/ 42 h 60"/>
              <a:gd name="T114" fmla="*/ 24 w 101"/>
              <a:gd name="T115" fmla="*/ 44 h 60"/>
              <a:gd name="T116" fmla="*/ 19 w 101"/>
              <a:gd name="T117" fmla="*/ 47 h 60"/>
              <a:gd name="T118" fmla="*/ 13 w 101"/>
              <a:gd name="T119" fmla="*/ 51 h 60"/>
              <a:gd name="T120" fmla="*/ 7 w 101"/>
              <a:gd name="T121" fmla="*/ 54 h 60"/>
              <a:gd name="T122" fmla="*/ 0 w 101"/>
              <a:gd name="T123"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60">
                <a:moveTo>
                  <a:pt x="0" y="59"/>
                </a:moveTo>
                <a:lnTo>
                  <a:pt x="4" y="56"/>
                </a:lnTo>
                <a:lnTo>
                  <a:pt x="8" y="52"/>
                </a:lnTo>
                <a:lnTo>
                  <a:pt x="12" y="47"/>
                </a:lnTo>
                <a:lnTo>
                  <a:pt x="18" y="44"/>
                </a:lnTo>
                <a:lnTo>
                  <a:pt x="23" y="39"/>
                </a:lnTo>
                <a:lnTo>
                  <a:pt x="28" y="34"/>
                </a:lnTo>
                <a:lnTo>
                  <a:pt x="33" y="30"/>
                </a:lnTo>
                <a:lnTo>
                  <a:pt x="39" y="25"/>
                </a:lnTo>
                <a:lnTo>
                  <a:pt x="44" y="21"/>
                </a:lnTo>
                <a:lnTo>
                  <a:pt x="49" y="17"/>
                </a:lnTo>
                <a:lnTo>
                  <a:pt x="54" y="13"/>
                </a:lnTo>
                <a:lnTo>
                  <a:pt x="58" y="10"/>
                </a:lnTo>
                <a:lnTo>
                  <a:pt x="62" y="6"/>
                </a:lnTo>
                <a:lnTo>
                  <a:pt x="66" y="4"/>
                </a:lnTo>
                <a:lnTo>
                  <a:pt x="69" y="2"/>
                </a:lnTo>
                <a:lnTo>
                  <a:pt x="71" y="0"/>
                </a:lnTo>
                <a:lnTo>
                  <a:pt x="73" y="0"/>
                </a:lnTo>
                <a:lnTo>
                  <a:pt x="75" y="0"/>
                </a:lnTo>
                <a:lnTo>
                  <a:pt x="77" y="0"/>
                </a:lnTo>
                <a:lnTo>
                  <a:pt x="79" y="0"/>
                </a:lnTo>
                <a:lnTo>
                  <a:pt x="82" y="0"/>
                </a:lnTo>
                <a:lnTo>
                  <a:pt x="84" y="1"/>
                </a:lnTo>
                <a:lnTo>
                  <a:pt x="87" y="2"/>
                </a:lnTo>
                <a:lnTo>
                  <a:pt x="89" y="2"/>
                </a:lnTo>
                <a:lnTo>
                  <a:pt x="92" y="3"/>
                </a:lnTo>
                <a:lnTo>
                  <a:pt x="93" y="4"/>
                </a:lnTo>
                <a:lnTo>
                  <a:pt x="95" y="5"/>
                </a:lnTo>
                <a:lnTo>
                  <a:pt x="96" y="5"/>
                </a:lnTo>
                <a:lnTo>
                  <a:pt x="98" y="5"/>
                </a:lnTo>
                <a:lnTo>
                  <a:pt x="99" y="6"/>
                </a:lnTo>
                <a:lnTo>
                  <a:pt x="100" y="6"/>
                </a:lnTo>
                <a:lnTo>
                  <a:pt x="97" y="7"/>
                </a:lnTo>
                <a:lnTo>
                  <a:pt x="94" y="8"/>
                </a:lnTo>
                <a:lnTo>
                  <a:pt x="89" y="10"/>
                </a:lnTo>
                <a:lnTo>
                  <a:pt x="86" y="11"/>
                </a:lnTo>
                <a:lnTo>
                  <a:pt x="83" y="11"/>
                </a:lnTo>
                <a:lnTo>
                  <a:pt x="77" y="13"/>
                </a:lnTo>
                <a:lnTo>
                  <a:pt x="75" y="14"/>
                </a:lnTo>
                <a:lnTo>
                  <a:pt x="73" y="15"/>
                </a:lnTo>
                <a:lnTo>
                  <a:pt x="70" y="15"/>
                </a:lnTo>
                <a:lnTo>
                  <a:pt x="68" y="16"/>
                </a:lnTo>
                <a:lnTo>
                  <a:pt x="65" y="18"/>
                </a:lnTo>
                <a:lnTo>
                  <a:pt x="62" y="20"/>
                </a:lnTo>
                <a:lnTo>
                  <a:pt x="60" y="23"/>
                </a:lnTo>
                <a:lnTo>
                  <a:pt x="58" y="25"/>
                </a:lnTo>
                <a:lnTo>
                  <a:pt x="56" y="27"/>
                </a:lnTo>
                <a:lnTo>
                  <a:pt x="54" y="29"/>
                </a:lnTo>
                <a:lnTo>
                  <a:pt x="52" y="31"/>
                </a:lnTo>
                <a:lnTo>
                  <a:pt x="50" y="32"/>
                </a:lnTo>
                <a:lnTo>
                  <a:pt x="48" y="33"/>
                </a:lnTo>
                <a:lnTo>
                  <a:pt x="45" y="34"/>
                </a:lnTo>
                <a:lnTo>
                  <a:pt x="42" y="35"/>
                </a:lnTo>
                <a:lnTo>
                  <a:pt x="40" y="36"/>
                </a:lnTo>
                <a:lnTo>
                  <a:pt x="36" y="38"/>
                </a:lnTo>
                <a:lnTo>
                  <a:pt x="32" y="40"/>
                </a:lnTo>
                <a:lnTo>
                  <a:pt x="28" y="42"/>
                </a:lnTo>
                <a:lnTo>
                  <a:pt x="24" y="44"/>
                </a:lnTo>
                <a:lnTo>
                  <a:pt x="19" y="47"/>
                </a:lnTo>
                <a:lnTo>
                  <a:pt x="13" y="51"/>
                </a:lnTo>
                <a:lnTo>
                  <a:pt x="7" y="54"/>
                </a:lnTo>
                <a:lnTo>
                  <a:pt x="0" y="59"/>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6" name="Freeform 132">
            <a:extLst>
              <a:ext uri="{FF2B5EF4-FFF2-40B4-BE49-F238E27FC236}">
                <a16:creationId xmlns:a16="http://schemas.microsoft.com/office/drawing/2014/main" id="{1876C2B4-3484-8F49-A24B-DB45549EF05E}"/>
              </a:ext>
            </a:extLst>
          </p:cNvPr>
          <p:cNvSpPr>
            <a:spLocks/>
          </p:cNvSpPr>
          <p:nvPr/>
        </p:nvSpPr>
        <p:spPr bwMode="auto">
          <a:xfrm>
            <a:off x="7677151" y="5694364"/>
            <a:ext cx="144463" cy="85725"/>
          </a:xfrm>
          <a:custGeom>
            <a:avLst/>
            <a:gdLst>
              <a:gd name="T0" fmla="*/ 90 w 91"/>
              <a:gd name="T1" fmla="*/ 4 h 54"/>
              <a:gd name="T2" fmla="*/ 86 w 91"/>
              <a:gd name="T3" fmla="*/ 2 h 54"/>
              <a:gd name="T4" fmla="*/ 83 w 91"/>
              <a:gd name="T5" fmla="*/ 1 h 54"/>
              <a:gd name="T6" fmla="*/ 79 w 91"/>
              <a:gd name="T7" fmla="*/ 0 h 54"/>
              <a:gd name="T8" fmla="*/ 76 w 91"/>
              <a:gd name="T9" fmla="*/ 0 h 54"/>
              <a:gd name="T10" fmla="*/ 73 w 91"/>
              <a:gd name="T11" fmla="*/ 0 h 54"/>
              <a:gd name="T12" fmla="*/ 71 w 91"/>
              <a:gd name="T13" fmla="*/ 0 h 54"/>
              <a:gd name="T14" fmla="*/ 68 w 91"/>
              <a:gd name="T15" fmla="*/ 0 h 54"/>
              <a:gd name="T16" fmla="*/ 67 w 91"/>
              <a:gd name="T17" fmla="*/ 1 h 54"/>
              <a:gd name="T18" fmla="*/ 65 w 91"/>
              <a:gd name="T19" fmla="*/ 2 h 54"/>
              <a:gd name="T20" fmla="*/ 63 w 91"/>
              <a:gd name="T21" fmla="*/ 4 h 54"/>
              <a:gd name="T22" fmla="*/ 60 w 91"/>
              <a:gd name="T23" fmla="*/ 4 h 54"/>
              <a:gd name="T24" fmla="*/ 58 w 91"/>
              <a:gd name="T25" fmla="*/ 6 h 54"/>
              <a:gd name="T26" fmla="*/ 56 w 91"/>
              <a:gd name="T27" fmla="*/ 7 h 54"/>
              <a:gd name="T28" fmla="*/ 53 w 91"/>
              <a:gd name="T29" fmla="*/ 9 h 54"/>
              <a:gd name="T30" fmla="*/ 51 w 91"/>
              <a:gd name="T31" fmla="*/ 11 h 54"/>
              <a:gd name="T32" fmla="*/ 48 w 91"/>
              <a:gd name="T33" fmla="*/ 13 h 54"/>
              <a:gd name="T34" fmla="*/ 45 w 91"/>
              <a:gd name="T35" fmla="*/ 15 h 54"/>
              <a:gd name="T36" fmla="*/ 42 w 91"/>
              <a:gd name="T37" fmla="*/ 18 h 54"/>
              <a:gd name="T38" fmla="*/ 38 w 91"/>
              <a:gd name="T39" fmla="*/ 21 h 54"/>
              <a:gd name="T40" fmla="*/ 35 w 91"/>
              <a:gd name="T41" fmla="*/ 24 h 54"/>
              <a:gd name="T42" fmla="*/ 31 w 91"/>
              <a:gd name="T43" fmla="*/ 28 h 54"/>
              <a:gd name="T44" fmla="*/ 27 w 91"/>
              <a:gd name="T45" fmla="*/ 31 h 54"/>
              <a:gd name="T46" fmla="*/ 23 w 91"/>
              <a:gd name="T47" fmla="*/ 34 h 54"/>
              <a:gd name="T48" fmla="*/ 19 w 91"/>
              <a:gd name="T49" fmla="*/ 38 h 54"/>
              <a:gd name="T50" fmla="*/ 15 w 91"/>
              <a:gd name="T51" fmla="*/ 40 h 54"/>
              <a:gd name="T52" fmla="*/ 12 w 91"/>
              <a:gd name="T53" fmla="*/ 43 h 54"/>
              <a:gd name="T54" fmla="*/ 8 w 91"/>
              <a:gd name="T55" fmla="*/ 46 h 54"/>
              <a:gd name="T56" fmla="*/ 6 w 91"/>
              <a:gd name="T57" fmla="*/ 49 h 54"/>
              <a:gd name="T58" fmla="*/ 3 w 91"/>
              <a:gd name="T59" fmla="*/ 50 h 54"/>
              <a:gd name="T60" fmla="*/ 1 w 91"/>
              <a:gd name="T61" fmla="*/ 51 h 54"/>
              <a:gd name="T62" fmla="*/ 0 w 91"/>
              <a:gd name="T63" fmla="*/ 52 h 54"/>
              <a:gd name="T64" fmla="*/ 0 w 91"/>
              <a:gd name="T65" fmla="*/ 53 h 54"/>
              <a:gd name="T66" fmla="*/ 8 w 91"/>
              <a:gd name="T67" fmla="*/ 49 h 54"/>
              <a:gd name="T68" fmla="*/ 14 w 91"/>
              <a:gd name="T69" fmla="*/ 46 h 54"/>
              <a:gd name="T70" fmla="*/ 22 w 91"/>
              <a:gd name="T71" fmla="*/ 42 h 54"/>
              <a:gd name="T72" fmla="*/ 28 w 91"/>
              <a:gd name="T73" fmla="*/ 39 h 54"/>
              <a:gd name="T74" fmla="*/ 35 w 91"/>
              <a:gd name="T75" fmla="*/ 35 h 54"/>
              <a:gd name="T76" fmla="*/ 41 w 91"/>
              <a:gd name="T77" fmla="*/ 32 h 54"/>
              <a:gd name="T78" fmla="*/ 47 w 91"/>
              <a:gd name="T79" fmla="*/ 29 h 54"/>
              <a:gd name="T80" fmla="*/ 53 w 91"/>
              <a:gd name="T81" fmla="*/ 26 h 54"/>
              <a:gd name="T82" fmla="*/ 58 w 91"/>
              <a:gd name="T83" fmla="*/ 23 h 54"/>
              <a:gd name="T84" fmla="*/ 63 w 91"/>
              <a:gd name="T85" fmla="*/ 21 h 54"/>
              <a:gd name="T86" fmla="*/ 67 w 91"/>
              <a:gd name="T87" fmla="*/ 18 h 54"/>
              <a:gd name="T88" fmla="*/ 70 w 91"/>
              <a:gd name="T89" fmla="*/ 16 h 54"/>
              <a:gd name="T90" fmla="*/ 73 w 91"/>
              <a:gd name="T91" fmla="*/ 14 h 54"/>
              <a:gd name="T92" fmla="*/ 75 w 91"/>
              <a:gd name="T93" fmla="*/ 13 h 54"/>
              <a:gd name="T94" fmla="*/ 77 w 91"/>
              <a:gd name="T95" fmla="*/ 13 h 54"/>
              <a:gd name="T96" fmla="*/ 90 w 91"/>
              <a:gd name="T9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54">
                <a:moveTo>
                  <a:pt x="90" y="4"/>
                </a:moveTo>
                <a:lnTo>
                  <a:pt x="86" y="2"/>
                </a:lnTo>
                <a:lnTo>
                  <a:pt x="83" y="1"/>
                </a:lnTo>
                <a:lnTo>
                  <a:pt x="79" y="0"/>
                </a:lnTo>
                <a:lnTo>
                  <a:pt x="76" y="0"/>
                </a:lnTo>
                <a:lnTo>
                  <a:pt x="73" y="0"/>
                </a:lnTo>
                <a:lnTo>
                  <a:pt x="71" y="0"/>
                </a:lnTo>
                <a:lnTo>
                  <a:pt x="68" y="0"/>
                </a:lnTo>
                <a:lnTo>
                  <a:pt x="67" y="1"/>
                </a:lnTo>
                <a:lnTo>
                  <a:pt x="65" y="2"/>
                </a:lnTo>
                <a:lnTo>
                  <a:pt x="63" y="4"/>
                </a:lnTo>
                <a:lnTo>
                  <a:pt x="60" y="4"/>
                </a:lnTo>
                <a:lnTo>
                  <a:pt x="58" y="6"/>
                </a:lnTo>
                <a:lnTo>
                  <a:pt x="56" y="7"/>
                </a:lnTo>
                <a:lnTo>
                  <a:pt x="53" y="9"/>
                </a:lnTo>
                <a:lnTo>
                  <a:pt x="51" y="11"/>
                </a:lnTo>
                <a:lnTo>
                  <a:pt x="48" y="13"/>
                </a:lnTo>
                <a:lnTo>
                  <a:pt x="45" y="15"/>
                </a:lnTo>
                <a:lnTo>
                  <a:pt x="42" y="18"/>
                </a:lnTo>
                <a:lnTo>
                  <a:pt x="38" y="21"/>
                </a:lnTo>
                <a:lnTo>
                  <a:pt x="35" y="24"/>
                </a:lnTo>
                <a:lnTo>
                  <a:pt x="31" y="28"/>
                </a:lnTo>
                <a:lnTo>
                  <a:pt x="27" y="31"/>
                </a:lnTo>
                <a:lnTo>
                  <a:pt x="23" y="34"/>
                </a:lnTo>
                <a:lnTo>
                  <a:pt x="19" y="38"/>
                </a:lnTo>
                <a:lnTo>
                  <a:pt x="15" y="40"/>
                </a:lnTo>
                <a:lnTo>
                  <a:pt x="12" y="43"/>
                </a:lnTo>
                <a:lnTo>
                  <a:pt x="8" y="46"/>
                </a:lnTo>
                <a:lnTo>
                  <a:pt x="6" y="49"/>
                </a:lnTo>
                <a:lnTo>
                  <a:pt x="3" y="50"/>
                </a:lnTo>
                <a:lnTo>
                  <a:pt x="1" y="51"/>
                </a:lnTo>
                <a:lnTo>
                  <a:pt x="0" y="52"/>
                </a:lnTo>
                <a:lnTo>
                  <a:pt x="0" y="53"/>
                </a:lnTo>
                <a:lnTo>
                  <a:pt x="8" y="49"/>
                </a:lnTo>
                <a:lnTo>
                  <a:pt x="14" y="46"/>
                </a:lnTo>
                <a:lnTo>
                  <a:pt x="22" y="42"/>
                </a:lnTo>
                <a:lnTo>
                  <a:pt x="28" y="39"/>
                </a:lnTo>
                <a:lnTo>
                  <a:pt x="35" y="35"/>
                </a:lnTo>
                <a:lnTo>
                  <a:pt x="41" y="32"/>
                </a:lnTo>
                <a:lnTo>
                  <a:pt x="47" y="29"/>
                </a:lnTo>
                <a:lnTo>
                  <a:pt x="53" y="26"/>
                </a:lnTo>
                <a:lnTo>
                  <a:pt x="58" y="23"/>
                </a:lnTo>
                <a:lnTo>
                  <a:pt x="63" y="21"/>
                </a:lnTo>
                <a:lnTo>
                  <a:pt x="67" y="18"/>
                </a:lnTo>
                <a:lnTo>
                  <a:pt x="70" y="16"/>
                </a:lnTo>
                <a:lnTo>
                  <a:pt x="73" y="14"/>
                </a:lnTo>
                <a:lnTo>
                  <a:pt x="75" y="13"/>
                </a:lnTo>
                <a:lnTo>
                  <a:pt x="77" y="13"/>
                </a:lnTo>
                <a:lnTo>
                  <a:pt x="90" y="4"/>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7" name="Freeform 133">
            <a:extLst>
              <a:ext uri="{FF2B5EF4-FFF2-40B4-BE49-F238E27FC236}">
                <a16:creationId xmlns:a16="http://schemas.microsoft.com/office/drawing/2014/main" id="{84DAD549-9693-1B41-A4E8-212A23AC7EC3}"/>
              </a:ext>
            </a:extLst>
          </p:cNvPr>
          <p:cNvSpPr>
            <a:spLocks/>
          </p:cNvSpPr>
          <p:nvPr/>
        </p:nvSpPr>
        <p:spPr bwMode="auto">
          <a:xfrm>
            <a:off x="7345363" y="5770563"/>
            <a:ext cx="469900" cy="411162"/>
          </a:xfrm>
          <a:custGeom>
            <a:avLst/>
            <a:gdLst>
              <a:gd name="T0" fmla="*/ 35 w 296"/>
              <a:gd name="T1" fmla="*/ 250 h 259"/>
              <a:gd name="T2" fmla="*/ 53 w 296"/>
              <a:gd name="T3" fmla="*/ 234 h 259"/>
              <a:gd name="T4" fmla="*/ 74 w 296"/>
              <a:gd name="T5" fmla="*/ 214 h 259"/>
              <a:gd name="T6" fmla="*/ 96 w 296"/>
              <a:gd name="T7" fmla="*/ 194 h 259"/>
              <a:gd name="T8" fmla="*/ 115 w 296"/>
              <a:gd name="T9" fmla="*/ 178 h 259"/>
              <a:gd name="T10" fmla="*/ 127 w 296"/>
              <a:gd name="T11" fmla="*/ 169 h 259"/>
              <a:gd name="T12" fmla="*/ 138 w 296"/>
              <a:gd name="T13" fmla="*/ 164 h 259"/>
              <a:gd name="T14" fmla="*/ 148 w 296"/>
              <a:gd name="T15" fmla="*/ 161 h 259"/>
              <a:gd name="T16" fmla="*/ 158 w 296"/>
              <a:gd name="T17" fmla="*/ 157 h 259"/>
              <a:gd name="T18" fmla="*/ 169 w 296"/>
              <a:gd name="T19" fmla="*/ 151 h 259"/>
              <a:gd name="T20" fmla="*/ 181 w 296"/>
              <a:gd name="T21" fmla="*/ 141 h 259"/>
              <a:gd name="T22" fmla="*/ 192 w 296"/>
              <a:gd name="T23" fmla="*/ 129 h 259"/>
              <a:gd name="T24" fmla="*/ 200 w 296"/>
              <a:gd name="T25" fmla="*/ 119 h 259"/>
              <a:gd name="T26" fmla="*/ 205 w 296"/>
              <a:gd name="T27" fmla="*/ 110 h 259"/>
              <a:gd name="T28" fmla="*/ 210 w 296"/>
              <a:gd name="T29" fmla="*/ 103 h 259"/>
              <a:gd name="T30" fmla="*/ 216 w 296"/>
              <a:gd name="T31" fmla="*/ 94 h 259"/>
              <a:gd name="T32" fmla="*/ 223 w 296"/>
              <a:gd name="T33" fmla="*/ 84 h 259"/>
              <a:gd name="T34" fmla="*/ 232 w 296"/>
              <a:gd name="T35" fmla="*/ 70 h 259"/>
              <a:gd name="T36" fmla="*/ 237 w 296"/>
              <a:gd name="T37" fmla="*/ 61 h 259"/>
              <a:gd name="T38" fmla="*/ 243 w 296"/>
              <a:gd name="T39" fmla="*/ 52 h 259"/>
              <a:gd name="T40" fmla="*/ 247 w 296"/>
              <a:gd name="T41" fmla="*/ 45 h 259"/>
              <a:gd name="T42" fmla="*/ 252 w 296"/>
              <a:gd name="T43" fmla="*/ 40 h 259"/>
              <a:gd name="T44" fmla="*/ 262 w 296"/>
              <a:gd name="T45" fmla="*/ 29 h 259"/>
              <a:gd name="T46" fmla="*/ 271 w 296"/>
              <a:gd name="T47" fmla="*/ 21 h 259"/>
              <a:gd name="T48" fmla="*/ 282 w 296"/>
              <a:gd name="T49" fmla="*/ 12 h 259"/>
              <a:gd name="T50" fmla="*/ 295 w 296"/>
              <a:gd name="T51" fmla="*/ 0 h 259"/>
              <a:gd name="T52" fmla="*/ 285 w 296"/>
              <a:gd name="T53" fmla="*/ 6 h 259"/>
              <a:gd name="T54" fmla="*/ 274 w 296"/>
              <a:gd name="T55" fmla="*/ 13 h 259"/>
              <a:gd name="T56" fmla="*/ 262 w 296"/>
              <a:gd name="T57" fmla="*/ 22 h 259"/>
              <a:gd name="T58" fmla="*/ 249 w 296"/>
              <a:gd name="T59" fmla="*/ 34 h 259"/>
              <a:gd name="T60" fmla="*/ 236 w 296"/>
              <a:gd name="T61" fmla="*/ 46 h 259"/>
              <a:gd name="T62" fmla="*/ 223 w 296"/>
              <a:gd name="T63" fmla="*/ 59 h 259"/>
              <a:gd name="T64" fmla="*/ 215 w 296"/>
              <a:gd name="T65" fmla="*/ 70 h 259"/>
              <a:gd name="T66" fmla="*/ 209 w 296"/>
              <a:gd name="T67" fmla="*/ 82 h 259"/>
              <a:gd name="T68" fmla="*/ 204 w 296"/>
              <a:gd name="T69" fmla="*/ 93 h 259"/>
              <a:gd name="T70" fmla="*/ 200 w 296"/>
              <a:gd name="T71" fmla="*/ 103 h 259"/>
              <a:gd name="T72" fmla="*/ 196 w 296"/>
              <a:gd name="T73" fmla="*/ 111 h 259"/>
              <a:gd name="T74" fmla="*/ 187 w 296"/>
              <a:gd name="T75" fmla="*/ 122 h 259"/>
              <a:gd name="T76" fmla="*/ 173 w 296"/>
              <a:gd name="T77" fmla="*/ 135 h 259"/>
              <a:gd name="T78" fmla="*/ 157 w 296"/>
              <a:gd name="T79" fmla="*/ 147 h 259"/>
              <a:gd name="T80" fmla="*/ 141 w 296"/>
              <a:gd name="T81" fmla="*/ 154 h 259"/>
              <a:gd name="T82" fmla="*/ 127 w 296"/>
              <a:gd name="T83" fmla="*/ 157 h 259"/>
              <a:gd name="T84" fmla="*/ 113 w 296"/>
              <a:gd name="T85" fmla="*/ 162 h 259"/>
              <a:gd name="T86" fmla="*/ 95 w 296"/>
              <a:gd name="T87" fmla="*/ 172 h 259"/>
              <a:gd name="T88" fmla="*/ 75 w 296"/>
              <a:gd name="T89" fmla="*/ 186 h 259"/>
              <a:gd name="T90" fmla="*/ 58 w 296"/>
              <a:gd name="T91" fmla="*/ 199 h 259"/>
              <a:gd name="T92" fmla="*/ 46 w 296"/>
              <a:gd name="T93" fmla="*/ 209 h 259"/>
              <a:gd name="T94" fmla="*/ 38 w 296"/>
              <a:gd name="T95" fmla="*/ 214 h 259"/>
              <a:gd name="T96" fmla="*/ 30 w 296"/>
              <a:gd name="T97" fmla="*/ 215 h 259"/>
              <a:gd name="T98" fmla="*/ 22 w 296"/>
              <a:gd name="T99" fmla="*/ 211 h 259"/>
              <a:gd name="T100" fmla="*/ 13 w 296"/>
              <a:gd name="T101" fmla="*/ 200 h 259"/>
              <a:gd name="T102" fmla="*/ 5 w 296"/>
              <a:gd name="T103" fmla="*/ 184 h 259"/>
              <a:gd name="T104" fmla="*/ 1 w 296"/>
              <a:gd name="T105" fmla="*/ 177 h 259"/>
              <a:gd name="T106" fmla="*/ 6 w 296"/>
              <a:gd name="T107" fmla="*/ 199 h 259"/>
              <a:gd name="T108" fmla="*/ 12 w 296"/>
              <a:gd name="T109" fmla="*/ 219 h 259"/>
              <a:gd name="T110" fmla="*/ 17 w 296"/>
              <a:gd name="T111" fmla="*/ 235 h 259"/>
              <a:gd name="T112" fmla="*/ 23 w 296"/>
              <a:gd name="T113" fmla="*/ 248 h 259"/>
              <a:gd name="T114" fmla="*/ 26 w 296"/>
              <a:gd name="T115" fmla="*/ 25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 h="259">
                <a:moveTo>
                  <a:pt x="26" y="258"/>
                </a:moveTo>
                <a:lnTo>
                  <a:pt x="30" y="255"/>
                </a:lnTo>
                <a:lnTo>
                  <a:pt x="35" y="250"/>
                </a:lnTo>
                <a:lnTo>
                  <a:pt x="40" y="245"/>
                </a:lnTo>
                <a:lnTo>
                  <a:pt x="46" y="239"/>
                </a:lnTo>
                <a:lnTo>
                  <a:pt x="53" y="234"/>
                </a:lnTo>
                <a:lnTo>
                  <a:pt x="60" y="227"/>
                </a:lnTo>
                <a:lnTo>
                  <a:pt x="67" y="220"/>
                </a:lnTo>
                <a:lnTo>
                  <a:pt x="74" y="214"/>
                </a:lnTo>
                <a:lnTo>
                  <a:pt x="81" y="207"/>
                </a:lnTo>
                <a:lnTo>
                  <a:pt x="89" y="200"/>
                </a:lnTo>
                <a:lnTo>
                  <a:pt x="96" y="194"/>
                </a:lnTo>
                <a:lnTo>
                  <a:pt x="103" y="189"/>
                </a:lnTo>
                <a:lnTo>
                  <a:pt x="109" y="183"/>
                </a:lnTo>
                <a:lnTo>
                  <a:pt x="115" y="178"/>
                </a:lnTo>
                <a:lnTo>
                  <a:pt x="120" y="174"/>
                </a:lnTo>
                <a:lnTo>
                  <a:pt x="124" y="171"/>
                </a:lnTo>
                <a:lnTo>
                  <a:pt x="127" y="169"/>
                </a:lnTo>
                <a:lnTo>
                  <a:pt x="131" y="167"/>
                </a:lnTo>
                <a:lnTo>
                  <a:pt x="135" y="165"/>
                </a:lnTo>
                <a:lnTo>
                  <a:pt x="138" y="164"/>
                </a:lnTo>
                <a:lnTo>
                  <a:pt x="141" y="163"/>
                </a:lnTo>
                <a:lnTo>
                  <a:pt x="145" y="162"/>
                </a:lnTo>
                <a:lnTo>
                  <a:pt x="148" y="161"/>
                </a:lnTo>
                <a:lnTo>
                  <a:pt x="151" y="160"/>
                </a:lnTo>
                <a:lnTo>
                  <a:pt x="155" y="158"/>
                </a:lnTo>
                <a:lnTo>
                  <a:pt x="158" y="157"/>
                </a:lnTo>
                <a:lnTo>
                  <a:pt x="162" y="155"/>
                </a:lnTo>
                <a:lnTo>
                  <a:pt x="166" y="153"/>
                </a:lnTo>
                <a:lnTo>
                  <a:pt x="169" y="151"/>
                </a:lnTo>
                <a:lnTo>
                  <a:pt x="172" y="149"/>
                </a:lnTo>
                <a:lnTo>
                  <a:pt x="176" y="146"/>
                </a:lnTo>
                <a:lnTo>
                  <a:pt x="181" y="141"/>
                </a:lnTo>
                <a:lnTo>
                  <a:pt x="185" y="137"/>
                </a:lnTo>
                <a:lnTo>
                  <a:pt x="189" y="133"/>
                </a:lnTo>
                <a:lnTo>
                  <a:pt x="192" y="129"/>
                </a:lnTo>
                <a:lnTo>
                  <a:pt x="195" y="126"/>
                </a:lnTo>
                <a:lnTo>
                  <a:pt x="197" y="122"/>
                </a:lnTo>
                <a:lnTo>
                  <a:pt x="200" y="119"/>
                </a:lnTo>
                <a:lnTo>
                  <a:pt x="202" y="116"/>
                </a:lnTo>
                <a:lnTo>
                  <a:pt x="204" y="113"/>
                </a:lnTo>
                <a:lnTo>
                  <a:pt x="205" y="110"/>
                </a:lnTo>
                <a:lnTo>
                  <a:pt x="207" y="108"/>
                </a:lnTo>
                <a:lnTo>
                  <a:pt x="209" y="106"/>
                </a:lnTo>
                <a:lnTo>
                  <a:pt x="210" y="103"/>
                </a:lnTo>
                <a:lnTo>
                  <a:pt x="212" y="100"/>
                </a:lnTo>
                <a:lnTo>
                  <a:pt x="214" y="97"/>
                </a:lnTo>
                <a:lnTo>
                  <a:pt x="216" y="94"/>
                </a:lnTo>
                <a:lnTo>
                  <a:pt x="219" y="91"/>
                </a:lnTo>
                <a:lnTo>
                  <a:pt x="221" y="88"/>
                </a:lnTo>
                <a:lnTo>
                  <a:pt x="223" y="84"/>
                </a:lnTo>
                <a:lnTo>
                  <a:pt x="225" y="81"/>
                </a:lnTo>
                <a:lnTo>
                  <a:pt x="229" y="74"/>
                </a:lnTo>
                <a:lnTo>
                  <a:pt x="232" y="70"/>
                </a:lnTo>
                <a:lnTo>
                  <a:pt x="234" y="67"/>
                </a:lnTo>
                <a:lnTo>
                  <a:pt x="236" y="64"/>
                </a:lnTo>
                <a:lnTo>
                  <a:pt x="237" y="61"/>
                </a:lnTo>
                <a:lnTo>
                  <a:pt x="239" y="58"/>
                </a:lnTo>
                <a:lnTo>
                  <a:pt x="241" y="55"/>
                </a:lnTo>
                <a:lnTo>
                  <a:pt x="243" y="52"/>
                </a:lnTo>
                <a:lnTo>
                  <a:pt x="244" y="49"/>
                </a:lnTo>
                <a:lnTo>
                  <a:pt x="246" y="47"/>
                </a:lnTo>
                <a:lnTo>
                  <a:pt x="247" y="45"/>
                </a:lnTo>
                <a:lnTo>
                  <a:pt x="249" y="44"/>
                </a:lnTo>
                <a:lnTo>
                  <a:pt x="250" y="42"/>
                </a:lnTo>
                <a:lnTo>
                  <a:pt x="252" y="40"/>
                </a:lnTo>
                <a:lnTo>
                  <a:pt x="254" y="37"/>
                </a:lnTo>
                <a:lnTo>
                  <a:pt x="256" y="35"/>
                </a:lnTo>
                <a:lnTo>
                  <a:pt x="262" y="29"/>
                </a:lnTo>
                <a:lnTo>
                  <a:pt x="265" y="26"/>
                </a:lnTo>
                <a:lnTo>
                  <a:pt x="269" y="23"/>
                </a:lnTo>
                <a:lnTo>
                  <a:pt x="271" y="21"/>
                </a:lnTo>
                <a:lnTo>
                  <a:pt x="274" y="18"/>
                </a:lnTo>
                <a:lnTo>
                  <a:pt x="278" y="15"/>
                </a:lnTo>
                <a:lnTo>
                  <a:pt x="282" y="12"/>
                </a:lnTo>
                <a:lnTo>
                  <a:pt x="285" y="9"/>
                </a:lnTo>
                <a:lnTo>
                  <a:pt x="292" y="3"/>
                </a:lnTo>
                <a:lnTo>
                  <a:pt x="295" y="0"/>
                </a:lnTo>
                <a:lnTo>
                  <a:pt x="292" y="2"/>
                </a:lnTo>
                <a:lnTo>
                  <a:pt x="289" y="4"/>
                </a:lnTo>
                <a:lnTo>
                  <a:pt x="285" y="6"/>
                </a:lnTo>
                <a:lnTo>
                  <a:pt x="281" y="8"/>
                </a:lnTo>
                <a:lnTo>
                  <a:pt x="278" y="10"/>
                </a:lnTo>
                <a:lnTo>
                  <a:pt x="274" y="13"/>
                </a:lnTo>
                <a:lnTo>
                  <a:pt x="270" y="16"/>
                </a:lnTo>
                <a:lnTo>
                  <a:pt x="266" y="20"/>
                </a:lnTo>
                <a:lnTo>
                  <a:pt x="262" y="22"/>
                </a:lnTo>
                <a:lnTo>
                  <a:pt x="258" y="26"/>
                </a:lnTo>
                <a:lnTo>
                  <a:pt x="254" y="30"/>
                </a:lnTo>
                <a:lnTo>
                  <a:pt x="249" y="34"/>
                </a:lnTo>
                <a:lnTo>
                  <a:pt x="245" y="38"/>
                </a:lnTo>
                <a:lnTo>
                  <a:pt x="240" y="42"/>
                </a:lnTo>
                <a:lnTo>
                  <a:pt x="236" y="46"/>
                </a:lnTo>
                <a:lnTo>
                  <a:pt x="231" y="51"/>
                </a:lnTo>
                <a:lnTo>
                  <a:pt x="227" y="55"/>
                </a:lnTo>
                <a:lnTo>
                  <a:pt x="223" y="59"/>
                </a:lnTo>
                <a:lnTo>
                  <a:pt x="221" y="63"/>
                </a:lnTo>
                <a:lnTo>
                  <a:pt x="218" y="66"/>
                </a:lnTo>
                <a:lnTo>
                  <a:pt x="215" y="70"/>
                </a:lnTo>
                <a:lnTo>
                  <a:pt x="213" y="74"/>
                </a:lnTo>
                <a:lnTo>
                  <a:pt x="211" y="78"/>
                </a:lnTo>
                <a:lnTo>
                  <a:pt x="209" y="82"/>
                </a:lnTo>
                <a:lnTo>
                  <a:pt x="207" y="85"/>
                </a:lnTo>
                <a:lnTo>
                  <a:pt x="206" y="89"/>
                </a:lnTo>
                <a:lnTo>
                  <a:pt x="204" y="93"/>
                </a:lnTo>
                <a:lnTo>
                  <a:pt x="203" y="96"/>
                </a:lnTo>
                <a:lnTo>
                  <a:pt x="202" y="99"/>
                </a:lnTo>
                <a:lnTo>
                  <a:pt x="200" y="103"/>
                </a:lnTo>
                <a:lnTo>
                  <a:pt x="199" y="105"/>
                </a:lnTo>
                <a:lnTo>
                  <a:pt x="198" y="108"/>
                </a:lnTo>
                <a:lnTo>
                  <a:pt x="196" y="111"/>
                </a:lnTo>
                <a:lnTo>
                  <a:pt x="194" y="114"/>
                </a:lnTo>
                <a:lnTo>
                  <a:pt x="191" y="118"/>
                </a:lnTo>
                <a:lnTo>
                  <a:pt x="187" y="122"/>
                </a:lnTo>
                <a:lnTo>
                  <a:pt x="182" y="127"/>
                </a:lnTo>
                <a:lnTo>
                  <a:pt x="178" y="131"/>
                </a:lnTo>
                <a:lnTo>
                  <a:pt x="173" y="135"/>
                </a:lnTo>
                <a:lnTo>
                  <a:pt x="168" y="139"/>
                </a:lnTo>
                <a:lnTo>
                  <a:pt x="163" y="143"/>
                </a:lnTo>
                <a:lnTo>
                  <a:pt x="157" y="147"/>
                </a:lnTo>
                <a:lnTo>
                  <a:pt x="152" y="150"/>
                </a:lnTo>
                <a:lnTo>
                  <a:pt x="146" y="152"/>
                </a:lnTo>
                <a:lnTo>
                  <a:pt x="141" y="154"/>
                </a:lnTo>
                <a:lnTo>
                  <a:pt x="136" y="156"/>
                </a:lnTo>
                <a:lnTo>
                  <a:pt x="131" y="157"/>
                </a:lnTo>
                <a:lnTo>
                  <a:pt x="127" y="157"/>
                </a:lnTo>
                <a:lnTo>
                  <a:pt x="123" y="158"/>
                </a:lnTo>
                <a:lnTo>
                  <a:pt x="119" y="159"/>
                </a:lnTo>
                <a:lnTo>
                  <a:pt x="113" y="162"/>
                </a:lnTo>
                <a:lnTo>
                  <a:pt x="107" y="165"/>
                </a:lnTo>
                <a:lnTo>
                  <a:pt x="101" y="168"/>
                </a:lnTo>
                <a:lnTo>
                  <a:pt x="95" y="172"/>
                </a:lnTo>
                <a:lnTo>
                  <a:pt x="88" y="177"/>
                </a:lnTo>
                <a:lnTo>
                  <a:pt x="81" y="181"/>
                </a:lnTo>
                <a:lnTo>
                  <a:pt x="75" y="186"/>
                </a:lnTo>
                <a:lnTo>
                  <a:pt x="70" y="191"/>
                </a:lnTo>
                <a:lnTo>
                  <a:pt x="64" y="194"/>
                </a:lnTo>
                <a:lnTo>
                  <a:pt x="58" y="199"/>
                </a:lnTo>
                <a:lnTo>
                  <a:pt x="53" y="203"/>
                </a:lnTo>
                <a:lnTo>
                  <a:pt x="49" y="206"/>
                </a:lnTo>
                <a:lnTo>
                  <a:pt x="46" y="209"/>
                </a:lnTo>
                <a:lnTo>
                  <a:pt x="43" y="211"/>
                </a:lnTo>
                <a:lnTo>
                  <a:pt x="41" y="213"/>
                </a:lnTo>
                <a:lnTo>
                  <a:pt x="38" y="214"/>
                </a:lnTo>
                <a:lnTo>
                  <a:pt x="35" y="215"/>
                </a:lnTo>
                <a:lnTo>
                  <a:pt x="33" y="215"/>
                </a:lnTo>
                <a:lnTo>
                  <a:pt x="30" y="215"/>
                </a:lnTo>
                <a:lnTo>
                  <a:pt x="27" y="215"/>
                </a:lnTo>
                <a:lnTo>
                  <a:pt x="25" y="213"/>
                </a:lnTo>
                <a:lnTo>
                  <a:pt x="22" y="211"/>
                </a:lnTo>
                <a:lnTo>
                  <a:pt x="19" y="208"/>
                </a:lnTo>
                <a:lnTo>
                  <a:pt x="16" y="205"/>
                </a:lnTo>
                <a:lnTo>
                  <a:pt x="13" y="200"/>
                </a:lnTo>
                <a:lnTo>
                  <a:pt x="11" y="196"/>
                </a:lnTo>
                <a:lnTo>
                  <a:pt x="8" y="191"/>
                </a:lnTo>
                <a:lnTo>
                  <a:pt x="5" y="184"/>
                </a:lnTo>
                <a:lnTo>
                  <a:pt x="2" y="176"/>
                </a:lnTo>
                <a:lnTo>
                  <a:pt x="0" y="168"/>
                </a:lnTo>
                <a:lnTo>
                  <a:pt x="1" y="177"/>
                </a:lnTo>
                <a:lnTo>
                  <a:pt x="3" y="185"/>
                </a:lnTo>
                <a:lnTo>
                  <a:pt x="4" y="193"/>
                </a:lnTo>
                <a:lnTo>
                  <a:pt x="6" y="199"/>
                </a:lnTo>
                <a:lnTo>
                  <a:pt x="8" y="206"/>
                </a:lnTo>
                <a:lnTo>
                  <a:pt x="10" y="213"/>
                </a:lnTo>
                <a:lnTo>
                  <a:pt x="12" y="219"/>
                </a:lnTo>
                <a:lnTo>
                  <a:pt x="14" y="225"/>
                </a:lnTo>
                <a:lnTo>
                  <a:pt x="15" y="230"/>
                </a:lnTo>
                <a:lnTo>
                  <a:pt x="17" y="235"/>
                </a:lnTo>
                <a:lnTo>
                  <a:pt x="19" y="239"/>
                </a:lnTo>
                <a:lnTo>
                  <a:pt x="21" y="243"/>
                </a:lnTo>
                <a:lnTo>
                  <a:pt x="23" y="248"/>
                </a:lnTo>
                <a:lnTo>
                  <a:pt x="24" y="251"/>
                </a:lnTo>
                <a:lnTo>
                  <a:pt x="25" y="255"/>
                </a:lnTo>
                <a:lnTo>
                  <a:pt x="26" y="258"/>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8" name="Freeform 134">
            <a:extLst>
              <a:ext uri="{FF2B5EF4-FFF2-40B4-BE49-F238E27FC236}">
                <a16:creationId xmlns:a16="http://schemas.microsoft.com/office/drawing/2014/main" id="{2EFEFB9C-C161-4F44-874C-5071F5278504}"/>
              </a:ext>
            </a:extLst>
          </p:cNvPr>
          <p:cNvSpPr>
            <a:spLocks/>
          </p:cNvSpPr>
          <p:nvPr/>
        </p:nvSpPr>
        <p:spPr bwMode="auto">
          <a:xfrm>
            <a:off x="7388226" y="5770564"/>
            <a:ext cx="436563" cy="420687"/>
          </a:xfrm>
          <a:custGeom>
            <a:avLst/>
            <a:gdLst>
              <a:gd name="T0" fmla="*/ 271 w 275"/>
              <a:gd name="T1" fmla="*/ 3 h 265"/>
              <a:gd name="T2" fmla="*/ 264 w 275"/>
              <a:gd name="T3" fmla="*/ 9 h 265"/>
              <a:gd name="T4" fmla="*/ 257 w 275"/>
              <a:gd name="T5" fmla="*/ 15 h 265"/>
              <a:gd name="T6" fmla="*/ 250 w 275"/>
              <a:gd name="T7" fmla="*/ 21 h 265"/>
              <a:gd name="T8" fmla="*/ 243 w 275"/>
              <a:gd name="T9" fmla="*/ 27 h 265"/>
              <a:gd name="T10" fmla="*/ 237 w 275"/>
              <a:gd name="T11" fmla="*/ 33 h 265"/>
              <a:gd name="T12" fmla="*/ 232 w 275"/>
              <a:gd name="T13" fmla="*/ 38 h 265"/>
              <a:gd name="T14" fmla="*/ 228 w 275"/>
              <a:gd name="T15" fmla="*/ 43 h 265"/>
              <a:gd name="T16" fmla="*/ 225 w 275"/>
              <a:gd name="T17" fmla="*/ 46 h 265"/>
              <a:gd name="T18" fmla="*/ 222 w 275"/>
              <a:gd name="T19" fmla="*/ 50 h 265"/>
              <a:gd name="T20" fmla="*/ 219 w 275"/>
              <a:gd name="T21" fmla="*/ 56 h 265"/>
              <a:gd name="T22" fmla="*/ 215 w 275"/>
              <a:gd name="T23" fmla="*/ 62 h 265"/>
              <a:gd name="T24" fmla="*/ 212 w 275"/>
              <a:gd name="T25" fmla="*/ 69 h 265"/>
              <a:gd name="T26" fmla="*/ 207 w 275"/>
              <a:gd name="T27" fmla="*/ 76 h 265"/>
              <a:gd name="T28" fmla="*/ 203 w 275"/>
              <a:gd name="T29" fmla="*/ 83 h 265"/>
              <a:gd name="T30" fmla="*/ 198 w 275"/>
              <a:gd name="T31" fmla="*/ 90 h 265"/>
              <a:gd name="T32" fmla="*/ 193 w 275"/>
              <a:gd name="T33" fmla="*/ 96 h 265"/>
              <a:gd name="T34" fmla="*/ 189 w 275"/>
              <a:gd name="T35" fmla="*/ 102 h 265"/>
              <a:gd name="T36" fmla="*/ 186 w 275"/>
              <a:gd name="T37" fmla="*/ 108 h 265"/>
              <a:gd name="T38" fmla="*/ 182 w 275"/>
              <a:gd name="T39" fmla="*/ 113 h 265"/>
              <a:gd name="T40" fmla="*/ 179 w 275"/>
              <a:gd name="T41" fmla="*/ 119 h 265"/>
              <a:gd name="T42" fmla="*/ 174 w 275"/>
              <a:gd name="T43" fmla="*/ 125 h 265"/>
              <a:gd name="T44" fmla="*/ 169 w 275"/>
              <a:gd name="T45" fmla="*/ 132 h 265"/>
              <a:gd name="T46" fmla="*/ 162 w 275"/>
              <a:gd name="T47" fmla="*/ 140 h 265"/>
              <a:gd name="T48" fmla="*/ 153 w 275"/>
              <a:gd name="T49" fmla="*/ 149 h 265"/>
              <a:gd name="T50" fmla="*/ 145 w 275"/>
              <a:gd name="T51" fmla="*/ 155 h 265"/>
              <a:gd name="T52" fmla="*/ 138 w 275"/>
              <a:gd name="T53" fmla="*/ 159 h 265"/>
              <a:gd name="T54" fmla="*/ 131 w 275"/>
              <a:gd name="T55" fmla="*/ 162 h 265"/>
              <a:gd name="T56" fmla="*/ 124 w 275"/>
              <a:gd name="T57" fmla="*/ 165 h 265"/>
              <a:gd name="T58" fmla="*/ 117 w 275"/>
              <a:gd name="T59" fmla="*/ 167 h 265"/>
              <a:gd name="T60" fmla="*/ 111 w 275"/>
              <a:gd name="T61" fmla="*/ 169 h 265"/>
              <a:gd name="T62" fmla="*/ 103 w 275"/>
              <a:gd name="T63" fmla="*/ 173 h 265"/>
              <a:gd name="T64" fmla="*/ 95 w 275"/>
              <a:gd name="T65" fmla="*/ 178 h 265"/>
              <a:gd name="T66" fmla="*/ 84 w 275"/>
              <a:gd name="T67" fmla="*/ 187 h 265"/>
              <a:gd name="T68" fmla="*/ 71 w 275"/>
              <a:gd name="T69" fmla="*/ 198 h 265"/>
              <a:gd name="T70" fmla="*/ 56 w 275"/>
              <a:gd name="T71" fmla="*/ 212 h 265"/>
              <a:gd name="T72" fmla="*/ 41 w 275"/>
              <a:gd name="T73" fmla="*/ 225 h 265"/>
              <a:gd name="T74" fmla="*/ 27 w 275"/>
              <a:gd name="T75" fmla="*/ 239 h 265"/>
              <a:gd name="T76" fmla="*/ 14 w 275"/>
              <a:gd name="T77" fmla="*/ 251 h 265"/>
              <a:gd name="T78" fmla="*/ 4 w 275"/>
              <a:gd name="T79" fmla="*/ 261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5" h="265">
                <a:moveTo>
                  <a:pt x="274" y="0"/>
                </a:moveTo>
                <a:lnTo>
                  <a:pt x="271" y="3"/>
                </a:lnTo>
                <a:lnTo>
                  <a:pt x="268" y="6"/>
                </a:lnTo>
                <a:lnTo>
                  <a:pt x="264" y="9"/>
                </a:lnTo>
                <a:lnTo>
                  <a:pt x="261" y="12"/>
                </a:lnTo>
                <a:lnTo>
                  <a:pt x="257" y="15"/>
                </a:lnTo>
                <a:lnTo>
                  <a:pt x="253" y="18"/>
                </a:lnTo>
                <a:lnTo>
                  <a:pt x="250" y="21"/>
                </a:lnTo>
                <a:lnTo>
                  <a:pt x="247" y="24"/>
                </a:lnTo>
                <a:lnTo>
                  <a:pt x="243" y="27"/>
                </a:lnTo>
                <a:lnTo>
                  <a:pt x="240" y="30"/>
                </a:lnTo>
                <a:lnTo>
                  <a:pt x="237" y="33"/>
                </a:lnTo>
                <a:lnTo>
                  <a:pt x="234" y="36"/>
                </a:lnTo>
                <a:lnTo>
                  <a:pt x="232" y="38"/>
                </a:lnTo>
                <a:lnTo>
                  <a:pt x="230" y="41"/>
                </a:lnTo>
                <a:lnTo>
                  <a:pt x="228" y="43"/>
                </a:lnTo>
                <a:lnTo>
                  <a:pt x="227" y="45"/>
                </a:lnTo>
                <a:lnTo>
                  <a:pt x="225" y="46"/>
                </a:lnTo>
                <a:lnTo>
                  <a:pt x="224" y="48"/>
                </a:lnTo>
                <a:lnTo>
                  <a:pt x="222" y="50"/>
                </a:lnTo>
                <a:lnTo>
                  <a:pt x="221" y="53"/>
                </a:lnTo>
                <a:lnTo>
                  <a:pt x="219" y="56"/>
                </a:lnTo>
                <a:lnTo>
                  <a:pt x="217" y="59"/>
                </a:lnTo>
                <a:lnTo>
                  <a:pt x="215" y="62"/>
                </a:lnTo>
                <a:lnTo>
                  <a:pt x="214" y="65"/>
                </a:lnTo>
                <a:lnTo>
                  <a:pt x="212" y="69"/>
                </a:lnTo>
                <a:lnTo>
                  <a:pt x="210" y="72"/>
                </a:lnTo>
                <a:lnTo>
                  <a:pt x="207" y="76"/>
                </a:lnTo>
                <a:lnTo>
                  <a:pt x="205" y="79"/>
                </a:lnTo>
                <a:lnTo>
                  <a:pt x="203" y="83"/>
                </a:lnTo>
                <a:lnTo>
                  <a:pt x="201" y="86"/>
                </a:lnTo>
                <a:lnTo>
                  <a:pt x="198" y="90"/>
                </a:lnTo>
                <a:lnTo>
                  <a:pt x="196" y="93"/>
                </a:lnTo>
                <a:lnTo>
                  <a:pt x="193" y="96"/>
                </a:lnTo>
                <a:lnTo>
                  <a:pt x="191" y="99"/>
                </a:lnTo>
                <a:lnTo>
                  <a:pt x="189" y="102"/>
                </a:lnTo>
                <a:lnTo>
                  <a:pt x="187" y="105"/>
                </a:lnTo>
                <a:lnTo>
                  <a:pt x="186" y="108"/>
                </a:lnTo>
                <a:lnTo>
                  <a:pt x="184" y="110"/>
                </a:lnTo>
                <a:lnTo>
                  <a:pt x="182" y="113"/>
                </a:lnTo>
                <a:lnTo>
                  <a:pt x="181" y="116"/>
                </a:lnTo>
                <a:lnTo>
                  <a:pt x="179" y="119"/>
                </a:lnTo>
                <a:lnTo>
                  <a:pt x="177" y="122"/>
                </a:lnTo>
                <a:lnTo>
                  <a:pt x="174" y="125"/>
                </a:lnTo>
                <a:lnTo>
                  <a:pt x="172" y="129"/>
                </a:lnTo>
                <a:lnTo>
                  <a:pt x="169" y="132"/>
                </a:lnTo>
                <a:lnTo>
                  <a:pt x="166" y="136"/>
                </a:lnTo>
                <a:lnTo>
                  <a:pt x="162" y="140"/>
                </a:lnTo>
                <a:lnTo>
                  <a:pt x="158" y="144"/>
                </a:lnTo>
                <a:lnTo>
                  <a:pt x="153" y="149"/>
                </a:lnTo>
                <a:lnTo>
                  <a:pt x="149" y="152"/>
                </a:lnTo>
                <a:lnTo>
                  <a:pt x="145" y="155"/>
                </a:lnTo>
                <a:lnTo>
                  <a:pt x="142" y="157"/>
                </a:lnTo>
                <a:lnTo>
                  <a:pt x="138" y="159"/>
                </a:lnTo>
                <a:lnTo>
                  <a:pt x="134" y="161"/>
                </a:lnTo>
                <a:lnTo>
                  <a:pt x="131" y="162"/>
                </a:lnTo>
                <a:lnTo>
                  <a:pt x="127" y="164"/>
                </a:lnTo>
                <a:lnTo>
                  <a:pt x="124" y="165"/>
                </a:lnTo>
                <a:lnTo>
                  <a:pt x="121" y="166"/>
                </a:lnTo>
                <a:lnTo>
                  <a:pt x="117" y="167"/>
                </a:lnTo>
                <a:lnTo>
                  <a:pt x="114" y="168"/>
                </a:lnTo>
                <a:lnTo>
                  <a:pt x="111" y="169"/>
                </a:lnTo>
                <a:lnTo>
                  <a:pt x="107" y="171"/>
                </a:lnTo>
                <a:lnTo>
                  <a:pt x="103" y="173"/>
                </a:lnTo>
                <a:lnTo>
                  <a:pt x="100" y="175"/>
                </a:lnTo>
                <a:lnTo>
                  <a:pt x="95" y="178"/>
                </a:lnTo>
                <a:lnTo>
                  <a:pt x="90" y="182"/>
                </a:lnTo>
                <a:lnTo>
                  <a:pt x="84" y="187"/>
                </a:lnTo>
                <a:lnTo>
                  <a:pt x="78" y="193"/>
                </a:lnTo>
                <a:lnTo>
                  <a:pt x="71" y="198"/>
                </a:lnTo>
                <a:lnTo>
                  <a:pt x="64" y="205"/>
                </a:lnTo>
                <a:lnTo>
                  <a:pt x="56" y="212"/>
                </a:lnTo>
                <a:lnTo>
                  <a:pt x="49" y="219"/>
                </a:lnTo>
                <a:lnTo>
                  <a:pt x="41" y="225"/>
                </a:lnTo>
                <a:lnTo>
                  <a:pt x="34" y="232"/>
                </a:lnTo>
                <a:lnTo>
                  <a:pt x="27" y="239"/>
                </a:lnTo>
                <a:lnTo>
                  <a:pt x="20" y="245"/>
                </a:lnTo>
                <a:lnTo>
                  <a:pt x="14" y="251"/>
                </a:lnTo>
                <a:lnTo>
                  <a:pt x="9" y="256"/>
                </a:lnTo>
                <a:lnTo>
                  <a:pt x="4" y="261"/>
                </a:lnTo>
                <a:lnTo>
                  <a:pt x="0" y="26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79" name="Freeform 135">
            <a:extLst>
              <a:ext uri="{FF2B5EF4-FFF2-40B4-BE49-F238E27FC236}">
                <a16:creationId xmlns:a16="http://schemas.microsoft.com/office/drawing/2014/main" id="{DDBBB23F-6EB4-A14B-B51C-DCD7E0A6F043}"/>
              </a:ext>
            </a:extLst>
          </p:cNvPr>
          <p:cNvSpPr>
            <a:spLocks/>
          </p:cNvSpPr>
          <p:nvPr/>
        </p:nvSpPr>
        <p:spPr bwMode="auto">
          <a:xfrm>
            <a:off x="8515351" y="4654551"/>
            <a:ext cx="61913" cy="74613"/>
          </a:xfrm>
          <a:custGeom>
            <a:avLst/>
            <a:gdLst>
              <a:gd name="T0" fmla="*/ 38 w 39"/>
              <a:gd name="T1" fmla="*/ 4 h 47"/>
              <a:gd name="T2" fmla="*/ 36 w 39"/>
              <a:gd name="T3" fmla="*/ 4 h 47"/>
              <a:gd name="T4" fmla="*/ 35 w 39"/>
              <a:gd name="T5" fmla="*/ 6 h 47"/>
              <a:gd name="T6" fmla="*/ 32 w 39"/>
              <a:gd name="T7" fmla="*/ 8 h 47"/>
              <a:gd name="T8" fmla="*/ 29 w 39"/>
              <a:gd name="T9" fmla="*/ 10 h 47"/>
              <a:gd name="T10" fmla="*/ 27 w 39"/>
              <a:gd name="T11" fmla="*/ 12 h 47"/>
              <a:gd name="T12" fmla="*/ 23 w 39"/>
              <a:gd name="T13" fmla="*/ 14 h 47"/>
              <a:gd name="T14" fmla="*/ 21 w 39"/>
              <a:gd name="T15" fmla="*/ 17 h 47"/>
              <a:gd name="T16" fmla="*/ 18 w 39"/>
              <a:gd name="T17" fmla="*/ 19 h 47"/>
              <a:gd name="T18" fmla="*/ 15 w 39"/>
              <a:gd name="T19" fmla="*/ 22 h 47"/>
              <a:gd name="T20" fmla="*/ 12 w 39"/>
              <a:gd name="T21" fmla="*/ 25 h 47"/>
              <a:gd name="T22" fmla="*/ 10 w 39"/>
              <a:gd name="T23" fmla="*/ 28 h 47"/>
              <a:gd name="T24" fmla="*/ 7 w 39"/>
              <a:gd name="T25" fmla="*/ 31 h 47"/>
              <a:gd name="T26" fmla="*/ 4 w 39"/>
              <a:gd name="T27" fmla="*/ 35 h 47"/>
              <a:gd name="T28" fmla="*/ 3 w 39"/>
              <a:gd name="T29" fmla="*/ 38 h 47"/>
              <a:gd name="T30" fmla="*/ 1 w 39"/>
              <a:gd name="T31" fmla="*/ 42 h 47"/>
              <a:gd name="T32" fmla="*/ 0 w 39"/>
              <a:gd name="T33" fmla="*/ 46 h 47"/>
              <a:gd name="T34" fmla="*/ 0 w 39"/>
              <a:gd name="T35" fmla="*/ 40 h 47"/>
              <a:gd name="T36" fmla="*/ 2 w 39"/>
              <a:gd name="T37" fmla="*/ 34 h 47"/>
              <a:gd name="T38" fmla="*/ 3 w 39"/>
              <a:gd name="T39" fmla="*/ 28 h 47"/>
              <a:gd name="T40" fmla="*/ 6 w 39"/>
              <a:gd name="T41" fmla="*/ 24 h 47"/>
              <a:gd name="T42" fmla="*/ 9 w 39"/>
              <a:gd name="T43" fmla="*/ 19 h 47"/>
              <a:gd name="T44" fmla="*/ 12 w 39"/>
              <a:gd name="T45" fmla="*/ 15 h 47"/>
              <a:gd name="T46" fmla="*/ 16 w 39"/>
              <a:gd name="T47" fmla="*/ 11 h 47"/>
              <a:gd name="T48" fmla="*/ 19 w 39"/>
              <a:gd name="T49" fmla="*/ 8 h 47"/>
              <a:gd name="T50" fmla="*/ 22 w 39"/>
              <a:gd name="T51" fmla="*/ 5 h 47"/>
              <a:gd name="T52" fmla="*/ 26 w 39"/>
              <a:gd name="T53" fmla="*/ 3 h 47"/>
              <a:gd name="T54" fmla="*/ 29 w 39"/>
              <a:gd name="T55" fmla="*/ 1 h 47"/>
              <a:gd name="T56" fmla="*/ 32 w 39"/>
              <a:gd name="T57" fmla="*/ 0 h 47"/>
              <a:gd name="T58" fmla="*/ 35 w 39"/>
              <a:gd name="T59" fmla="*/ 0 h 47"/>
              <a:gd name="T60" fmla="*/ 36 w 39"/>
              <a:gd name="T61" fmla="*/ 1 h 47"/>
              <a:gd name="T62" fmla="*/ 38 w 39"/>
              <a:gd name="T63" fmla="*/ 2 h 47"/>
              <a:gd name="T64" fmla="*/ 38 w 39"/>
              <a:gd name="T65"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7">
                <a:moveTo>
                  <a:pt x="38" y="4"/>
                </a:moveTo>
                <a:lnTo>
                  <a:pt x="36" y="4"/>
                </a:lnTo>
                <a:lnTo>
                  <a:pt x="35" y="6"/>
                </a:lnTo>
                <a:lnTo>
                  <a:pt x="32" y="8"/>
                </a:lnTo>
                <a:lnTo>
                  <a:pt x="29" y="10"/>
                </a:lnTo>
                <a:lnTo>
                  <a:pt x="27" y="12"/>
                </a:lnTo>
                <a:lnTo>
                  <a:pt x="23" y="14"/>
                </a:lnTo>
                <a:lnTo>
                  <a:pt x="21" y="17"/>
                </a:lnTo>
                <a:lnTo>
                  <a:pt x="18" y="19"/>
                </a:lnTo>
                <a:lnTo>
                  <a:pt x="15" y="22"/>
                </a:lnTo>
                <a:lnTo>
                  <a:pt x="12" y="25"/>
                </a:lnTo>
                <a:lnTo>
                  <a:pt x="10" y="28"/>
                </a:lnTo>
                <a:lnTo>
                  <a:pt x="7" y="31"/>
                </a:lnTo>
                <a:lnTo>
                  <a:pt x="4" y="35"/>
                </a:lnTo>
                <a:lnTo>
                  <a:pt x="3" y="38"/>
                </a:lnTo>
                <a:lnTo>
                  <a:pt x="1" y="42"/>
                </a:lnTo>
                <a:lnTo>
                  <a:pt x="0" y="46"/>
                </a:lnTo>
                <a:lnTo>
                  <a:pt x="0" y="40"/>
                </a:lnTo>
                <a:lnTo>
                  <a:pt x="2" y="34"/>
                </a:lnTo>
                <a:lnTo>
                  <a:pt x="3" y="28"/>
                </a:lnTo>
                <a:lnTo>
                  <a:pt x="6" y="24"/>
                </a:lnTo>
                <a:lnTo>
                  <a:pt x="9" y="19"/>
                </a:lnTo>
                <a:lnTo>
                  <a:pt x="12" y="15"/>
                </a:lnTo>
                <a:lnTo>
                  <a:pt x="16" y="11"/>
                </a:lnTo>
                <a:lnTo>
                  <a:pt x="19" y="8"/>
                </a:lnTo>
                <a:lnTo>
                  <a:pt x="22" y="5"/>
                </a:lnTo>
                <a:lnTo>
                  <a:pt x="26" y="3"/>
                </a:lnTo>
                <a:lnTo>
                  <a:pt x="29" y="1"/>
                </a:lnTo>
                <a:lnTo>
                  <a:pt x="32" y="0"/>
                </a:lnTo>
                <a:lnTo>
                  <a:pt x="35" y="0"/>
                </a:lnTo>
                <a:lnTo>
                  <a:pt x="36" y="1"/>
                </a:lnTo>
                <a:lnTo>
                  <a:pt x="38" y="2"/>
                </a:lnTo>
                <a:lnTo>
                  <a:pt x="38" y="4"/>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0" name="Freeform 136">
            <a:extLst>
              <a:ext uri="{FF2B5EF4-FFF2-40B4-BE49-F238E27FC236}">
                <a16:creationId xmlns:a16="http://schemas.microsoft.com/office/drawing/2014/main" id="{5F77EB6E-5DD6-234F-BC1B-B04090061719}"/>
              </a:ext>
            </a:extLst>
          </p:cNvPr>
          <p:cNvSpPr>
            <a:spLocks/>
          </p:cNvSpPr>
          <p:nvPr/>
        </p:nvSpPr>
        <p:spPr bwMode="auto">
          <a:xfrm>
            <a:off x="8558213" y="4675188"/>
            <a:ext cx="80962" cy="87312"/>
          </a:xfrm>
          <a:custGeom>
            <a:avLst/>
            <a:gdLst>
              <a:gd name="T0" fmla="*/ 49 w 51"/>
              <a:gd name="T1" fmla="*/ 5 h 55"/>
              <a:gd name="T2" fmla="*/ 47 w 51"/>
              <a:gd name="T3" fmla="*/ 5 h 55"/>
              <a:gd name="T4" fmla="*/ 45 w 51"/>
              <a:gd name="T5" fmla="*/ 6 h 55"/>
              <a:gd name="T6" fmla="*/ 41 w 51"/>
              <a:gd name="T7" fmla="*/ 9 h 55"/>
              <a:gd name="T8" fmla="*/ 38 w 51"/>
              <a:gd name="T9" fmla="*/ 12 h 55"/>
              <a:gd name="T10" fmla="*/ 34 w 51"/>
              <a:gd name="T11" fmla="*/ 14 h 55"/>
              <a:gd name="T12" fmla="*/ 30 w 51"/>
              <a:gd name="T13" fmla="*/ 18 h 55"/>
              <a:gd name="T14" fmla="*/ 26 w 51"/>
              <a:gd name="T15" fmla="*/ 22 h 55"/>
              <a:gd name="T16" fmla="*/ 22 w 51"/>
              <a:gd name="T17" fmla="*/ 25 h 55"/>
              <a:gd name="T18" fmla="*/ 19 w 51"/>
              <a:gd name="T19" fmla="*/ 30 h 55"/>
              <a:gd name="T20" fmla="*/ 14 w 51"/>
              <a:gd name="T21" fmla="*/ 33 h 55"/>
              <a:gd name="T22" fmla="*/ 11 w 51"/>
              <a:gd name="T23" fmla="*/ 37 h 55"/>
              <a:gd name="T24" fmla="*/ 8 w 51"/>
              <a:gd name="T25" fmla="*/ 41 h 55"/>
              <a:gd name="T26" fmla="*/ 5 w 51"/>
              <a:gd name="T27" fmla="*/ 45 h 55"/>
              <a:gd name="T28" fmla="*/ 3 w 51"/>
              <a:gd name="T29" fmla="*/ 48 h 55"/>
              <a:gd name="T30" fmla="*/ 1 w 51"/>
              <a:gd name="T31" fmla="*/ 51 h 55"/>
              <a:gd name="T32" fmla="*/ 0 w 51"/>
              <a:gd name="T33" fmla="*/ 54 h 55"/>
              <a:gd name="T34" fmla="*/ 4 w 51"/>
              <a:gd name="T35" fmla="*/ 47 h 55"/>
              <a:gd name="T36" fmla="*/ 7 w 51"/>
              <a:gd name="T37" fmla="*/ 41 h 55"/>
              <a:gd name="T38" fmla="*/ 11 w 51"/>
              <a:gd name="T39" fmla="*/ 34 h 55"/>
              <a:gd name="T40" fmla="*/ 15 w 51"/>
              <a:gd name="T41" fmla="*/ 28 h 55"/>
              <a:gd name="T42" fmla="*/ 20 w 51"/>
              <a:gd name="T43" fmla="*/ 23 h 55"/>
              <a:gd name="T44" fmla="*/ 24 w 51"/>
              <a:gd name="T45" fmla="*/ 18 h 55"/>
              <a:gd name="T46" fmla="*/ 29 w 51"/>
              <a:gd name="T47" fmla="*/ 14 h 55"/>
              <a:gd name="T48" fmla="*/ 33 w 51"/>
              <a:gd name="T49" fmla="*/ 9 h 55"/>
              <a:gd name="T50" fmla="*/ 37 w 51"/>
              <a:gd name="T51" fmla="*/ 6 h 55"/>
              <a:gd name="T52" fmla="*/ 40 w 51"/>
              <a:gd name="T53" fmla="*/ 4 h 55"/>
              <a:gd name="T54" fmla="*/ 44 w 51"/>
              <a:gd name="T55" fmla="*/ 1 h 55"/>
              <a:gd name="T56" fmla="*/ 46 w 51"/>
              <a:gd name="T57" fmla="*/ 0 h 55"/>
              <a:gd name="T58" fmla="*/ 48 w 51"/>
              <a:gd name="T59" fmla="*/ 0 h 55"/>
              <a:gd name="T60" fmla="*/ 49 w 51"/>
              <a:gd name="T61" fmla="*/ 0 h 55"/>
              <a:gd name="T62" fmla="*/ 50 w 51"/>
              <a:gd name="T63" fmla="*/ 2 h 55"/>
              <a:gd name="T64" fmla="*/ 49 w 51"/>
              <a:gd name="T65" fmla="*/ 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5">
                <a:moveTo>
                  <a:pt x="49" y="5"/>
                </a:moveTo>
                <a:lnTo>
                  <a:pt x="47" y="5"/>
                </a:lnTo>
                <a:lnTo>
                  <a:pt x="45" y="6"/>
                </a:lnTo>
                <a:lnTo>
                  <a:pt x="41" y="9"/>
                </a:lnTo>
                <a:lnTo>
                  <a:pt x="38" y="12"/>
                </a:lnTo>
                <a:lnTo>
                  <a:pt x="34" y="14"/>
                </a:lnTo>
                <a:lnTo>
                  <a:pt x="30" y="18"/>
                </a:lnTo>
                <a:lnTo>
                  <a:pt x="26" y="22"/>
                </a:lnTo>
                <a:lnTo>
                  <a:pt x="22" y="25"/>
                </a:lnTo>
                <a:lnTo>
                  <a:pt x="19" y="30"/>
                </a:lnTo>
                <a:lnTo>
                  <a:pt x="14" y="33"/>
                </a:lnTo>
                <a:lnTo>
                  <a:pt x="11" y="37"/>
                </a:lnTo>
                <a:lnTo>
                  <a:pt x="8" y="41"/>
                </a:lnTo>
                <a:lnTo>
                  <a:pt x="5" y="45"/>
                </a:lnTo>
                <a:lnTo>
                  <a:pt x="3" y="48"/>
                </a:lnTo>
                <a:lnTo>
                  <a:pt x="1" y="51"/>
                </a:lnTo>
                <a:lnTo>
                  <a:pt x="0" y="54"/>
                </a:lnTo>
                <a:lnTo>
                  <a:pt x="4" y="47"/>
                </a:lnTo>
                <a:lnTo>
                  <a:pt x="7" y="41"/>
                </a:lnTo>
                <a:lnTo>
                  <a:pt x="11" y="34"/>
                </a:lnTo>
                <a:lnTo>
                  <a:pt x="15" y="28"/>
                </a:lnTo>
                <a:lnTo>
                  <a:pt x="20" y="23"/>
                </a:lnTo>
                <a:lnTo>
                  <a:pt x="24" y="18"/>
                </a:lnTo>
                <a:lnTo>
                  <a:pt x="29" y="14"/>
                </a:lnTo>
                <a:lnTo>
                  <a:pt x="33" y="9"/>
                </a:lnTo>
                <a:lnTo>
                  <a:pt x="37" y="6"/>
                </a:lnTo>
                <a:lnTo>
                  <a:pt x="40" y="4"/>
                </a:lnTo>
                <a:lnTo>
                  <a:pt x="44" y="1"/>
                </a:lnTo>
                <a:lnTo>
                  <a:pt x="46" y="0"/>
                </a:lnTo>
                <a:lnTo>
                  <a:pt x="48" y="0"/>
                </a:lnTo>
                <a:lnTo>
                  <a:pt x="49" y="0"/>
                </a:lnTo>
                <a:lnTo>
                  <a:pt x="50" y="2"/>
                </a:lnTo>
                <a:lnTo>
                  <a:pt x="49" y="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1" name="Freeform 137">
            <a:extLst>
              <a:ext uri="{FF2B5EF4-FFF2-40B4-BE49-F238E27FC236}">
                <a16:creationId xmlns:a16="http://schemas.microsoft.com/office/drawing/2014/main" id="{C589F26C-82DB-4141-B6A4-FCCBA27FA58C}"/>
              </a:ext>
            </a:extLst>
          </p:cNvPr>
          <p:cNvSpPr>
            <a:spLocks/>
          </p:cNvSpPr>
          <p:nvPr/>
        </p:nvSpPr>
        <p:spPr bwMode="auto">
          <a:xfrm>
            <a:off x="8580439" y="4737101"/>
            <a:ext cx="128587" cy="263525"/>
          </a:xfrm>
          <a:custGeom>
            <a:avLst/>
            <a:gdLst>
              <a:gd name="T0" fmla="*/ 1 w 81"/>
              <a:gd name="T1" fmla="*/ 152 h 166"/>
              <a:gd name="T2" fmla="*/ 6 w 81"/>
              <a:gd name="T3" fmla="*/ 143 h 166"/>
              <a:gd name="T4" fmla="*/ 12 w 81"/>
              <a:gd name="T5" fmla="*/ 127 h 166"/>
              <a:gd name="T6" fmla="*/ 20 w 81"/>
              <a:gd name="T7" fmla="*/ 108 h 166"/>
              <a:gd name="T8" fmla="*/ 25 w 81"/>
              <a:gd name="T9" fmla="*/ 85 h 166"/>
              <a:gd name="T10" fmla="*/ 29 w 81"/>
              <a:gd name="T11" fmla="*/ 67 h 166"/>
              <a:gd name="T12" fmla="*/ 27 w 81"/>
              <a:gd name="T13" fmla="*/ 60 h 166"/>
              <a:gd name="T14" fmla="*/ 24 w 81"/>
              <a:gd name="T15" fmla="*/ 52 h 166"/>
              <a:gd name="T16" fmla="*/ 20 w 81"/>
              <a:gd name="T17" fmla="*/ 44 h 166"/>
              <a:gd name="T18" fmla="*/ 18 w 81"/>
              <a:gd name="T19" fmla="*/ 40 h 166"/>
              <a:gd name="T20" fmla="*/ 22 w 81"/>
              <a:gd name="T21" fmla="*/ 31 h 166"/>
              <a:gd name="T22" fmla="*/ 33 w 81"/>
              <a:gd name="T23" fmla="*/ 24 h 166"/>
              <a:gd name="T24" fmla="*/ 48 w 81"/>
              <a:gd name="T25" fmla="*/ 14 h 166"/>
              <a:gd name="T26" fmla="*/ 57 w 81"/>
              <a:gd name="T27" fmla="*/ 8 h 166"/>
              <a:gd name="T28" fmla="*/ 63 w 81"/>
              <a:gd name="T29" fmla="*/ 2 h 166"/>
              <a:gd name="T30" fmla="*/ 63 w 81"/>
              <a:gd name="T31" fmla="*/ 4 h 166"/>
              <a:gd name="T32" fmla="*/ 62 w 81"/>
              <a:gd name="T33" fmla="*/ 9 h 166"/>
              <a:gd name="T34" fmla="*/ 60 w 81"/>
              <a:gd name="T35" fmla="*/ 14 h 166"/>
              <a:gd name="T36" fmla="*/ 57 w 81"/>
              <a:gd name="T37" fmla="*/ 18 h 166"/>
              <a:gd name="T38" fmla="*/ 53 w 81"/>
              <a:gd name="T39" fmla="*/ 21 h 166"/>
              <a:gd name="T40" fmla="*/ 53 w 81"/>
              <a:gd name="T41" fmla="*/ 23 h 166"/>
              <a:gd name="T42" fmla="*/ 60 w 81"/>
              <a:gd name="T43" fmla="*/ 24 h 166"/>
              <a:gd name="T44" fmla="*/ 68 w 81"/>
              <a:gd name="T45" fmla="*/ 23 h 166"/>
              <a:gd name="T46" fmla="*/ 73 w 81"/>
              <a:gd name="T47" fmla="*/ 21 h 166"/>
              <a:gd name="T48" fmla="*/ 78 w 81"/>
              <a:gd name="T49" fmla="*/ 20 h 166"/>
              <a:gd name="T50" fmla="*/ 77 w 81"/>
              <a:gd name="T51" fmla="*/ 22 h 166"/>
              <a:gd name="T52" fmla="*/ 73 w 81"/>
              <a:gd name="T53" fmla="*/ 27 h 166"/>
              <a:gd name="T54" fmla="*/ 67 w 81"/>
              <a:gd name="T55" fmla="*/ 32 h 166"/>
              <a:gd name="T56" fmla="*/ 58 w 81"/>
              <a:gd name="T57" fmla="*/ 41 h 166"/>
              <a:gd name="T58" fmla="*/ 53 w 81"/>
              <a:gd name="T59" fmla="*/ 43 h 166"/>
              <a:gd name="T60" fmla="*/ 52 w 81"/>
              <a:gd name="T61" fmla="*/ 46 h 166"/>
              <a:gd name="T62" fmla="*/ 55 w 81"/>
              <a:gd name="T63" fmla="*/ 50 h 166"/>
              <a:gd name="T64" fmla="*/ 60 w 81"/>
              <a:gd name="T65" fmla="*/ 54 h 166"/>
              <a:gd name="T66" fmla="*/ 66 w 81"/>
              <a:gd name="T67" fmla="*/ 58 h 166"/>
              <a:gd name="T68" fmla="*/ 70 w 81"/>
              <a:gd name="T69" fmla="*/ 64 h 166"/>
              <a:gd name="T70" fmla="*/ 70 w 81"/>
              <a:gd name="T71" fmla="*/ 75 h 166"/>
              <a:gd name="T72" fmla="*/ 69 w 81"/>
              <a:gd name="T73" fmla="*/ 91 h 166"/>
              <a:gd name="T74" fmla="*/ 67 w 81"/>
              <a:gd name="T75" fmla="*/ 108 h 166"/>
              <a:gd name="T76" fmla="*/ 65 w 81"/>
              <a:gd name="T77" fmla="*/ 124 h 166"/>
              <a:gd name="T78" fmla="*/ 60 w 81"/>
              <a:gd name="T79" fmla="*/ 137 h 166"/>
              <a:gd name="T80" fmla="*/ 51 w 81"/>
              <a:gd name="T81" fmla="*/ 150 h 166"/>
              <a:gd name="T82" fmla="*/ 39 w 81"/>
              <a:gd name="T83" fmla="*/ 159 h 166"/>
              <a:gd name="T84" fmla="*/ 25 w 81"/>
              <a:gd name="T85" fmla="*/ 165 h 166"/>
              <a:gd name="T86" fmla="*/ 9 w 81"/>
              <a:gd name="T87" fmla="*/ 1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166">
                <a:moveTo>
                  <a:pt x="0" y="155"/>
                </a:moveTo>
                <a:lnTo>
                  <a:pt x="0" y="154"/>
                </a:lnTo>
                <a:lnTo>
                  <a:pt x="1" y="152"/>
                </a:lnTo>
                <a:lnTo>
                  <a:pt x="2" y="150"/>
                </a:lnTo>
                <a:lnTo>
                  <a:pt x="4" y="147"/>
                </a:lnTo>
                <a:lnTo>
                  <a:pt x="6" y="143"/>
                </a:lnTo>
                <a:lnTo>
                  <a:pt x="7" y="138"/>
                </a:lnTo>
                <a:lnTo>
                  <a:pt x="9" y="133"/>
                </a:lnTo>
                <a:lnTo>
                  <a:pt x="12" y="127"/>
                </a:lnTo>
                <a:lnTo>
                  <a:pt x="14" y="122"/>
                </a:lnTo>
                <a:lnTo>
                  <a:pt x="17" y="115"/>
                </a:lnTo>
                <a:lnTo>
                  <a:pt x="20" y="108"/>
                </a:lnTo>
                <a:lnTo>
                  <a:pt x="21" y="100"/>
                </a:lnTo>
                <a:lnTo>
                  <a:pt x="23" y="93"/>
                </a:lnTo>
                <a:lnTo>
                  <a:pt x="25" y="85"/>
                </a:lnTo>
                <a:lnTo>
                  <a:pt x="27" y="77"/>
                </a:lnTo>
                <a:lnTo>
                  <a:pt x="29" y="69"/>
                </a:lnTo>
                <a:lnTo>
                  <a:pt x="29" y="67"/>
                </a:lnTo>
                <a:lnTo>
                  <a:pt x="28" y="65"/>
                </a:lnTo>
                <a:lnTo>
                  <a:pt x="28" y="62"/>
                </a:lnTo>
                <a:lnTo>
                  <a:pt x="27" y="60"/>
                </a:lnTo>
                <a:lnTo>
                  <a:pt x="26" y="57"/>
                </a:lnTo>
                <a:lnTo>
                  <a:pt x="25" y="55"/>
                </a:lnTo>
                <a:lnTo>
                  <a:pt x="24" y="52"/>
                </a:lnTo>
                <a:lnTo>
                  <a:pt x="23" y="50"/>
                </a:lnTo>
                <a:lnTo>
                  <a:pt x="21" y="46"/>
                </a:lnTo>
                <a:lnTo>
                  <a:pt x="20" y="44"/>
                </a:lnTo>
                <a:lnTo>
                  <a:pt x="20" y="42"/>
                </a:lnTo>
                <a:lnTo>
                  <a:pt x="19" y="41"/>
                </a:lnTo>
                <a:lnTo>
                  <a:pt x="18" y="40"/>
                </a:lnTo>
                <a:lnTo>
                  <a:pt x="16" y="37"/>
                </a:lnTo>
                <a:lnTo>
                  <a:pt x="19" y="34"/>
                </a:lnTo>
                <a:lnTo>
                  <a:pt x="22" y="31"/>
                </a:lnTo>
                <a:lnTo>
                  <a:pt x="26" y="29"/>
                </a:lnTo>
                <a:lnTo>
                  <a:pt x="30" y="26"/>
                </a:lnTo>
                <a:lnTo>
                  <a:pt x="33" y="24"/>
                </a:lnTo>
                <a:lnTo>
                  <a:pt x="41" y="19"/>
                </a:lnTo>
                <a:lnTo>
                  <a:pt x="45" y="16"/>
                </a:lnTo>
                <a:lnTo>
                  <a:pt x="48" y="14"/>
                </a:lnTo>
                <a:lnTo>
                  <a:pt x="51" y="13"/>
                </a:lnTo>
                <a:lnTo>
                  <a:pt x="54" y="10"/>
                </a:lnTo>
                <a:lnTo>
                  <a:pt x="57" y="8"/>
                </a:lnTo>
                <a:lnTo>
                  <a:pt x="60" y="6"/>
                </a:lnTo>
                <a:lnTo>
                  <a:pt x="61" y="4"/>
                </a:lnTo>
                <a:lnTo>
                  <a:pt x="63" y="2"/>
                </a:lnTo>
                <a:lnTo>
                  <a:pt x="64" y="0"/>
                </a:lnTo>
                <a:lnTo>
                  <a:pt x="63" y="2"/>
                </a:lnTo>
                <a:lnTo>
                  <a:pt x="63" y="4"/>
                </a:lnTo>
                <a:lnTo>
                  <a:pt x="63" y="6"/>
                </a:lnTo>
                <a:lnTo>
                  <a:pt x="62" y="8"/>
                </a:lnTo>
                <a:lnTo>
                  <a:pt x="62" y="9"/>
                </a:lnTo>
                <a:lnTo>
                  <a:pt x="61" y="11"/>
                </a:lnTo>
                <a:lnTo>
                  <a:pt x="60" y="13"/>
                </a:lnTo>
                <a:lnTo>
                  <a:pt x="60" y="14"/>
                </a:lnTo>
                <a:lnTo>
                  <a:pt x="59" y="15"/>
                </a:lnTo>
                <a:lnTo>
                  <a:pt x="58" y="17"/>
                </a:lnTo>
                <a:lnTo>
                  <a:pt x="57" y="18"/>
                </a:lnTo>
                <a:lnTo>
                  <a:pt x="56" y="19"/>
                </a:lnTo>
                <a:lnTo>
                  <a:pt x="55" y="20"/>
                </a:lnTo>
                <a:lnTo>
                  <a:pt x="53" y="21"/>
                </a:lnTo>
                <a:lnTo>
                  <a:pt x="52" y="22"/>
                </a:lnTo>
                <a:lnTo>
                  <a:pt x="51" y="23"/>
                </a:lnTo>
                <a:lnTo>
                  <a:pt x="53" y="23"/>
                </a:lnTo>
                <a:lnTo>
                  <a:pt x="56" y="24"/>
                </a:lnTo>
                <a:lnTo>
                  <a:pt x="59" y="24"/>
                </a:lnTo>
                <a:lnTo>
                  <a:pt x="60" y="24"/>
                </a:lnTo>
                <a:lnTo>
                  <a:pt x="63" y="24"/>
                </a:lnTo>
                <a:lnTo>
                  <a:pt x="65" y="23"/>
                </a:lnTo>
                <a:lnTo>
                  <a:pt x="68" y="23"/>
                </a:lnTo>
                <a:lnTo>
                  <a:pt x="70" y="23"/>
                </a:lnTo>
                <a:lnTo>
                  <a:pt x="72" y="22"/>
                </a:lnTo>
                <a:lnTo>
                  <a:pt x="73" y="21"/>
                </a:lnTo>
                <a:lnTo>
                  <a:pt x="75" y="21"/>
                </a:lnTo>
                <a:lnTo>
                  <a:pt x="77" y="21"/>
                </a:lnTo>
                <a:lnTo>
                  <a:pt x="78" y="20"/>
                </a:lnTo>
                <a:lnTo>
                  <a:pt x="79" y="20"/>
                </a:lnTo>
                <a:lnTo>
                  <a:pt x="80" y="20"/>
                </a:lnTo>
                <a:lnTo>
                  <a:pt x="77" y="22"/>
                </a:lnTo>
                <a:lnTo>
                  <a:pt x="75" y="24"/>
                </a:lnTo>
                <a:lnTo>
                  <a:pt x="74" y="25"/>
                </a:lnTo>
                <a:lnTo>
                  <a:pt x="73" y="27"/>
                </a:lnTo>
                <a:lnTo>
                  <a:pt x="71" y="28"/>
                </a:lnTo>
                <a:lnTo>
                  <a:pt x="69" y="30"/>
                </a:lnTo>
                <a:lnTo>
                  <a:pt x="67" y="32"/>
                </a:lnTo>
                <a:lnTo>
                  <a:pt x="61" y="37"/>
                </a:lnTo>
                <a:lnTo>
                  <a:pt x="60" y="39"/>
                </a:lnTo>
                <a:lnTo>
                  <a:pt x="58" y="41"/>
                </a:lnTo>
                <a:lnTo>
                  <a:pt x="56" y="41"/>
                </a:lnTo>
                <a:lnTo>
                  <a:pt x="54" y="43"/>
                </a:lnTo>
                <a:lnTo>
                  <a:pt x="53" y="43"/>
                </a:lnTo>
                <a:lnTo>
                  <a:pt x="52" y="44"/>
                </a:lnTo>
                <a:lnTo>
                  <a:pt x="52" y="45"/>
                </a:lnTo>
                <a:lnTo>
                  <a:pt x="52" y="46"/>
                </a:lnTo>
                <a:lnTo>
                  <a:pt x="53" y="47"/>
                </a:lnTo>
                <a:lnTo>
                  <a:pt x="54" y="49"/>
                </a:lnTo>
                <a:lnTo>
                  <a:pt x="55" y="50"/>
                </a:lnTo>
                <a:lnTo>
                  <a:pt x="56" y="51"/>
                </a:lnTo>
                <a:lnTo>
                  <a:pt x="58" y="52"/>
                </a:lnTo>
                <a:lnTo>
                  <a:pt x="60" y="54"/>
                </a:lnTo>
                <a:lnTo>
                  <a:pt x="60" y="55"/>
                </a:lnTo>
                <a:lnTo>
                  <a:pt x="64" y="57"/>
                </a:lnTo>
                <a:lnTo>
                  <a:pt x="66" y="58"/>
                </a:lnTo>
                <a:lnTo>
                  <a:pt x="68" y="59"/>
                </a:lnTo>
                <a:lnTo>
                  <a:pt x="70" y="60"/>
                </a:lnTo>
                <a:lnTo>
                  <a:pt x="70" y="64"/>
                </a:lnTo>
                <a:lnTo>
                  <a:pt x="70" y="67"/>
                </a:lnTo>
                <a:lnTo>
                  <a:pt x="70" y="71"/>
                </a:lnTo>
                <a:lnTo>
                  <a:pt x="70" y="75"/>
                </a:lnTo>
                <a:lnTo>
                  <a:pt x="70" y="80"/>
                </a:lnTo>
                <a:lnTo>
                  <a:pt x="69" y="86"/>
                </a:lnTo>
                <a:lnTo>
                  <a:pt x="69" y="91"/>
                </a:lnTo>
                <a:lnTo>
                  <a:pt x="69" y="96"/>
                </a:lnTo>
                <a:lnTo>
                  <a:pt x="68" y="102"/>
                </a:lnTo>
                <a:lnTo>
                  <a:pt x="67" y="108"/>
                </a:lnTo>
                <a:lnTo>
                  <a:pt x="67" y="114"/>
                </a:lnTo>
                <a:lnTo>
                  <a:pt x="66" y="120"/>
                </a:lnTo>
                <a:lnTo>
                  <a:pt x="65" y="124"/>
                </a:lnTo>
                <a:lnTo>
                  <a:pt x="64" y="129"/>
                </a:lnTo>
                <a:lnTo>
                  <a:pt x="62" y="133"/>
                </a:lnTo>
                <a:lnTo>
                  <a:pt x="60" y="137"/>
                </a:lnTo>
                <a:lnTo>
                  <a:pt x="58" y="141"/>
                </a:lnTo>
                <a:lnTo>
                  <a:pt x="55" y="145"/>
                </a:lnTo>
                <a:lnTo>
                  <a:pt x="51" y="150"/>
                </a:lnTo>
                <a:lnTo>
                  <a:pt x="47" y="153"/>
                </a:lnTo>
                <a:lnTo>
                  <a:pt x="44" y="156"/>
                </a:lnTo>
                <a:lnTo>
                  <a:pt x="39" y="159"/>
                </a:lnTo>
                <a:lnTo>
                  <a:pt x="34" y="162"/>
                </a:lnTo>
                <a:lnTo>
                  <a:pt x="30" y="164"/>
                </a:lnTo>
                <a:lnTo>
                  <a:pt x="25" y="165"/>
                </a:lnTo>
                <a:lnTo>
                  <a:pt x="20" y="165"/>
                </a:lnTo>
                <a:lnTo>
                  <a:pt x="15" y="165"/>
                </a:lnTo>
                <a:lnTo>
                  <a:pt x="9" y="163"/>
                </a:lnTo>
                <a:lnTo>
                  <a:pt x="5" y="159"/>
                </a:lnTo>
                <a:lnTo>
                  <a:pt x="0" y="15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2" name="Freeform 138">
            <a:extLst>
              <a:ext uri="{FF2B5EF4-FFF2-40B4-BE49-F238E27FC236}">
                <a16:creationId xmlns:a16="http://schemas.microsoft.com/office/drawing/2014/main" id="{86143719-E2A4-6B43-9433-481319170DA1}"/>
              </a:ext>
            </a:extLst>
          </p:cNvPr>
          <p:cNvSpPr>
            <a:spLocks/>
          </p:cNvSpPr>
          <p:nvPr/>
        </p:nvSpPr>
        <p:spPr bwMode="auto">
          <a:xfrm>
            <a:off x="9418638" y="6113464"/>
            <a:ext cx="19050" cy="128587"/>
          </a:xfrm>
          <a:custGeom>
            <a:avLst/>
            <a:gdLst>
              <a:gd name="T0" fmla="*/ 0 w 12"/>
              <a:gd name="T1" fmla="*/ 80 h 81"/>
              <a:gd name="T2" fmla="*/ 11 w 12"/>
              <a:gd name="T3" fmla="*/ 80 h 81"/>
              <a:gd name="T4" fmla="*/ 11 w 12"/>
              <a:gd name="T5" fmla="*/ 0 h 81"/>
              <a:gd name="T6" fmla="*/ 0 w 12"/>
              <a:gd name="T7" fmla="*/ 0 h 81"/>
              <a:gd name="T8" fmla="*/ 0 w 12"/>
              <a:gd name="T9" fmla="*/ 80 h 81"/>
            </a:gdLst>
            <a:ahLst/>
            <a:cxnLst>
              <a:cxn ang="0">
                <a:pos x="T0" y="T1"/>
              </a:cxn>
              <a:cxn ang="0">
                <a:pos x="T2" y="T3"/>
              </a:cxn>
              <a:cxn ang="0">
                <a:pos x="T4" y="T5"/>
              </a:cxn>
              <a:cxn ang="0">
                <a:pos x="T6" y="T7"/>
              </a:cxn>
              <a:cxn ang="0">
                <a:pos x="T8" y="T9"/>
              </a:cxn>
            </a:cxnLst>
            <a:rect l="0" t="0" r="r" b="b"/>
            <a:pathLst>
              <a:path w="12" h="81">
                <a:moveTo>
                  <a:pt x="0" y="80"/>
                </a:moveTo>
                <a:lnTo>
                  <a:pt x="11" y="80"/>
                </a:lnTo>
                <a:lnTo>
                  <a:pt x="11" y="0"/>
                </a:lnTo>
                <a:lnTo>
                  <a:pt x="0" y="0"/>
                </a:lnTo>
                <a:lnTo>
                  <a:pt x="0" y="8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3" name="Freeform 139">
            <a:extLst>
              <a:ext uri="{FF2B5EF4-FFF2-40B4-BE49-F238E27FC236}">
                <a16:creationId xmlns:a16="http://schemas.microsoft.com/office/drawing/2014/main" id="{52A7D829-BF00-3C48-9835-ACD24EA9F689}"/>
              </a:ext>
            </a:extLst>
          </p:cNvPr>
          <p:cNvSpPr>
            <a:spLocks/>
          </p:cNvSpPr>
          <p:nvPr/>
        </p:nvSpPr>
        <p:spPr bwMode="auto">
          <a:xfrm>
            <a:off x="8362950" y="4416425"/>
            <a:ext cx="19050" cy="39688"/>
          </a:xfrm>
          <a:custGeom>
            <a:avLst/>
            <a:gdLst>
              <a:gd name="T0" fmla="*/ 2 w 12"/>
              <a:gd name="T1" fmla="*/ 0 h 25"/>
              <a:gd name="T2" fmla="*/ 3 w 12"/>
              <a:gd name="T3" fmla="*/ 1 h 25"/>
              <a:gd name="T4" fmla="*/ 3 w 12"/>
              <a:gd name="T5" fmla="*/ 2 h 25"/>
              <a:gd name="T6" fmla="*/ 4 w 12"/>
              <a:gd name="T7" fmla="*/ 3 h 25"/>
              <a:gd name="T8" fmla="*/ 5 w 12"/>
              <a:gd name="T9" fmla="*/ 5 h 25"/>
              <a:gd name="T10" fmla="*/ 5 w 12"/>
              <a:gd name="T11" fmla="*/ 7 h 25"/>
              <a:gd name="T12" fmla="*/ 5 w 12"/>
              <a:gd name="T13" fmla="*/ 9 h 25"/>
              <a:gd name="T14" fmla="*/ 5 w 12"/>
              <a:gd name="T15" fmla="*/ 10 h 25"/>
              <a:gd name="T16" fmla="*/ 5 w 12"/>
              <a:gd name="T17" fmla="*/ 12 h 25"/>
              <a:gd name="T18" fmla="*/ 5 w 12"/>
              <a:gd name="T19" fmla="*/ 14 h 25"/>
              <a:gd name="T20" fmla="*/ 5 w 12"/>
              <a:gd name="T21" fmla="*/ 16 h 25"/>
              <a:gd name="T22" fmla="*/ 4 w 12"/>
              <a:gd name="T23" fmla="*/ 18 h 25"/>
              <a:gd name="T24" fmla="*/ 4 w 12"/>
              <a:gd name="T25" fmla="*/ 19 h 25"/>
              <a:gd name="T26" fmla="*/ 3 w 12"/>
              <a:gd name="T27" fmla="*/ 21 h 25"/>
              <a:gd name="T28" fmla="*/ 2 w 12"/>
              <a:gd name="T29" fmla="*/ 22 h 25"/>
              <a:gd name="T30" fmla="*/ 1 w 12"/>
              <a:gd name="T31" fmla="*/ 23 h 25"/>
              <a:gd name="T32" fmla="*/ 0 w 12"/>
              <a:gd name="T33" fmla="*/ 24 h 25"/>
              <a:gd name="T34" fmla="*/ 1 w 12"/>
              <a:gd name="T35" fmla="*/ 24 h 25"/>
              <a:gd name="T36" fmla="*/ 2 w 12"/>
              <a:gd name="T37" fmla="*/ 23 h 25"/>
              <a:gd name="T38" fmla="*/ 3 w 12"/>
              <a:gd name="T39" fmla="*/ 23 h 25"/>
              <a:gd name="T40" fmla="*/ 5 w 12"/>
              <a:gd name="T41" fmla="*/ 22 h 25"/>
              <a:gd name="T42" fmla="*/ 5 w 12"/>
              <a:gd name="T43" fmla="*/ 22 h 25"/>
              <a:gd name="T44" fmla="*/ 6 w 12"/>
              <a:gd name="T45" fmla="*/ 22 h 25"/>
              <a:gd name="T46" fmla="*/ 7 w 12"/>
              <a:gd name="T47" fmla="*/ 21 h 25"/>
              <a:gd name="T48" fmla="*/ 8 w 12"/>
              <a:gd name="T49" fmla="*/ 20 h 25"/>
              <a:gd name="T50" fmla="*/ 9 w 12"/>
              <a:gd name="T51" fmla="*/ 19 h 25"/>
              <a:gd name="T52" fmla="*/ 10 w 12"/>
              <a:gd name="T53" fmla="*/ 18 h 25"/>
              <a:gd name="T54" fmla="*/ 10 w 12"/>
              <a:gd name="T55" fmla="*/ 18 h 25"/>
              <a:gd name="T56" fmla="*/ 10 w 12"/>
              <a:gd name="T57" fmla="*/ 18 h 25"/>
              <a:gd name="T58" fmla="*/ 11 w 12"/>
              <a:gd name="T59" fmla="*/ 18 h 25"/>
              <a:gd name="T60" fmla="*/ 11 w 12"/>
              <a:gd name="T61" fmla="*/ 17 h 25"/>
              <a:gd name="T62" fmla="*/ 11 w 12"/>
              <a:gd name="T63" fmla="*/ 16 h 25"/>
              <a:gd name="T64" fmla="*/ 11 w 12"/>
              <a:gd name="T65" fmla="*/ 15 h 25"/>
              <a:gd name="T66" fmla="*/ 10 w 12"/>
              <a:gd name="T67" fmla="*/ 14 h 25"/>
              <a:gd name="T68" fmla="*/ 10 w 12"/>
              <a:gd name="T69" fmla="*/ 13 h 25"/>
              <a:gd name="T70" fmla="*/ 10 w 12"/>
              <a:gd name="T71" fmla="*/ 11 h 25"/>
              <a:gd name="T72" fmla="*/ 8 w 12"/>
              <a:gd name="T73" fmla="*/ 9 h 25"/>
              <a:gd name="T74" fmla="*/ 6 w 12"/>
              <a:gd name="T75" fmla="*/ 6 h 25"/>
              <a:gd name="T76" fmla="*/ 6 w 12"/>
              <a:gd name="T77" fmla="*/ 5 h 25"/>
              <a:gd name="T78" fmla="*/ 5 w 12"/>
              <a:gd name="T79" fmla="*/ 3 h 25"/>
              <a:gd name="T80" fmla="*/ 4 w 12"/>
              <a:gd name="T81" fmla="*/ 2 h 25"/>
              <a:gd name="T82" fmla="*/ 3 w 12"/>
              <a:gd name="T83" fmla="*/ 2 h 25"/>
              <a:gd name="T84" fmla="*/ 3 w 12"/>
              <a:gd name="T85" fmla="*/ 0 h 25"/>
              <a:gd name="T86" fmla="*/ 2 w 12"/>
              <a:gd name="T8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25">
                <a:moveTo>
                  <a:pt x="2" y="0"/>
                </a:moveTo>
                <a:lnTo>
                  <a:pt x="3" y="1"/>
                </a:lnTo>
                <a:lnTo>
                  <a:pt x="3" y="2"/>
                </a:lnTo>
                <a:lnTo>
                  <a:pt x="4" y="3"/>
                </a:lnTo>
                <a:lnTo>
                  <a:pt x="5" y="5"/>
                </a:lnTo>
                <a:lnTo>
                  <a:pt x="5" y="7"/>
                </a:lnTo>
                <a:lnTo>
                  <a:pt x="5" y="9"/>
                </a:lnTo>
                <a:lnTo>
                  <a:pt x="5" y="10"/>
                </a:lnTo>
                <a:lnTo>
                  <a:pt x="5" y="12"/>
                </a:lnTo>
                <a:lnTo>
                  <a:pt x="5" y="14"/>
                </a:lnTo>
                <a:lnTo>
                  <a:pt x="5" y="16"/>
                </a:lnTo>
                <a:lnTo>
                  <a:pt x="4" y="18"/>
                </a:lnTo>
                <a:lnTo>
                  <a:pt x="4" y="19"/>
                </a:lnTo>
                <a:lnTo>
                  <a:pt x="3" y="21"/>
                </a:lnTo>
                <a:lnTo>
                  <a:pt x="2" y="22"/>
                </a:lnTo>
                <a:lnTo>
                  <a:pt x="1" y="23"/>
                </a:lnTo>
                <a:lnTo>
                  <a:pt x="0" y="24"/>
                </a:lnTo>
                <a:lnTo>
                  <a:pt x="1" y="24"/>
                </a:lnTo>
                <a:lnTo>
                  <a:pt x="2" y="23"/>
                </a:lnTo>
                <a:lnTo>
                  <a:pt x="3" y="23"/>
                </a:lnTo>
                <a:lnTo>
                  <a:pt x="5" y="22"/>
                </a:lnTo>
                <a:lnTo>
                  <a:pt x="5" y="22"/>
                </a:lnTo>
                <a:lnTo>
                  <a:pt x="6" y="22"/>
                </a:lnTo>
                <a:lnTo>
                  <a:pt x="7" y="21"/>
                </a:lnTo>
                <a:lnTo>
                  <a:pt x="8" y="20"/>
                </a:lnTo>
                <a:lnTo>
                  <a:pt x="9" y="19"/>
                </a:lnTo>
                <a:lnTo>
                  <a:pt x="10" y="18"/>
                </a:lnTo>
                <a:lnTo>
                  <a:pt x="10" y="18"/>
                </a:lnTo>
                <a:lnTo>
                  <a:pt x="10" y="18"/>
                </a:lnTo>
                <a:lnTo>
                  <a:pt x="11" y="18"/>
                </a:lnTo>
                <a:lnTo>
                  <a:pt x="11" y="17"/>
                </a:lnTo>
                <a:lnTo>
                  <a:pt x="11" y="16"/>
                </a:lnTo>
                <a:lnTo>
                  <a:pt x="11" y="15"/>
                </a:lnTo>
                <a:lnTo>
                  <a:pt x="10" y="14"/>
                </a:lnTo>
                <a:lnTo>
                  <a:pt x="10" y="13"/>
                </a:lnTo>
                <a:lnTo>
                  <a:pt x="10" y="11"/>
                </a:lnTo>
                <a:lnTo>
                  <a:pt x="8" y="9"/>
                </a:lnTo>
                <a:lnTo>
                  <a:pt x="6" y="6"/>
                </a:lnTo>
                <a:lnTo>
                  <a:pt x="6" y="5"/>
                </a:lnTo>
                <a:lnTo>
                  <a:pt x="5" y="3"/>
                </a:lnTo>
                <a:lnTo>
                  <a:pt x="4" y="2"/>
                </a:lnTo>
                <a:lnTo>
                  <a:pt x="3" y="2"/>
                </a:lnTo>
                <a:lnTo>
                  <a:pt x="3" y="0"/>
                </a:lnTo>
                <a:lnTo>
                  <a:pt x="2"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A1BE444A-38F2-3F46-8550-CEC6C3174F02}"/>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3516992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9B56A5E-3432-7349-BFCE-FAE0ABEF016C}"/>
              </a:ext>
            </a:extLst>
          </p:cNvPr>
          <p:cNvSpPr>
            <a:spLocks noGrp="1"/>
          </p:cNvSpPr>
          <p:nvPr>
            <p:ph type="title"/>
          </p:nvPr>
        </p:nvSpPr>
        <p:spPr/>
        <p:txBody>
          <a:bodyPr/>
          <a:lstStyle/>
          <a:p>
            <a:pPr eaLnBrk="1" hangingPunct="1"/>
            <a:r>
              <a:rPr lang="sk-SK" altLang="en-US"/>
              <a:t>Statistics</a:t>
            </a:r>
          </a:p>
        </p:txBody>
      </p:sp>
      <p:sp>
        <p:nvSpPr>
          <p:cNvPr id="15363" name="Content Placeholder 2">
            <a:extLst>
              <a:ext uri="{FF2B5EF4-FFF2-40B4-BE49-F238E27FC236}">
                <a16:creationId xmlns:a16="http://schemas.microsoft.com/office/drawing/2014/main" id="{69AC7ABF-5152-CC44-9837-444F0B2FEA11}"/>
              </a:ext>
            </a:extLst>
          </p:cNvPr>
          <p:cNvSpPr>
            <a:spLocks noGrp="1"/>
          </p:cNvSpPr>
          <p:nvPr>
            <p:ph sz="quarter" idx="1"/>
          </p:nvPr>
        </p:nvSpPr>
        <p:spPr/>
        <p:txBody>
          <a:bodyPr>
            <a:normAutofit/>
          </a:bodyPr>
          <a:lstStyle/>
          <a:p>
            <a:pPr eaLnBrk="1" hangingPunct="1"/>
            <a:r>
              <a:rPr lang="sk-SK" altLang="en-US" dirty="0" err="1"/>
              <a:t>The</a:t>
            </a:r>
            <a:r>
              <a:rPr lang="sk-SK" altLang="en-US" dirty="0"/>
              <a:t> </a:t>
            </a:r>
            <a:r>
              <a:rPr lang="sk-SK" altLang="en-US" dirty="0" err="1"/>
              <a:t>science</a:t>
            </a:r>
            <a:r>
              <a:rPr lang="sk-SK" altLang="en-US" dirty="0"/>
              <a:t> of </a:t>
            </a:r>
            <a:r>
              <a:rPr lang="sk-SK" altLang="en-US" dirty="0" err="1"/>
              <a:t>collectiong</a:t>
            </a:r>
            <a:r>
              <a:rPr lang="sk-SK" altLang="en-US" dirty="0"/>
              <a:t>, </a:t>
            </a:r>
            <a:r>
              <a:rPr lang="sk-SK" altLang="en-US" dirty="0" err="1"/>
              <a:t>organizing</a:t>
            </a:r>
            <a:r>
              <a:rPr lang="sk-SK" altLang="en-US" dirty="0"/>
              <a:t>, </a:t>
            </a:r>
            <a:r>
              <a:rPr lang="sk-SK" altLang="en-US" dirty="0" err="1"/>
              <a:t>presenting</a:t>
            </a:r>
            <a:r>
              <a:rPr lang="sk-SK" altLang="en-US" dirty="0"/>
              <a:t>, </a:t>
            </a:r>
            <a:r>
              <a:rPr lang="sk-SK" altLang="en-US" dirty="0" err="1"/>
              <a:t>analyzing</a:t>
            </a:r>
            <a:r>
              <a:rPr lang="sk-SK" altLang="en-US" dirty="0"/>
              <a:t>, and </a:t>
            </a:r>
            <a:r>
              <a:rPr lang="sk-SK" altLang="en-US" dirty="0" err="1"/>
              <a:t>interpreting</a:t>
            </a:r>
            <a:r>
              <a:rPr lang="sk-SK" altLang="en-US" dirty="0"/>
              <a:t> </a:t>
            </a:r>
            <a:r>
              <a:rPr lang="sk-SK" altLang="en-US" dirty="0" err="1"/>
              <a:t>data</a:t>
            </a:r>
            <a:r>
              <a:rPr lang="sk-SK" altLang="en-US" dirty="0"/>
              <a:t> to </a:t>
            </a:r>
            <a:r>
              <a:rPr lang="sk-SK" altLang="en-US" dirty="0" err="1"/>
              <a:t>assist</a:t>
            </a:r>
            <a:r>
              <a:rPr lang="sk-SK" altLang="en-US" dirty="0"/>
              <a:t> in </a:t>
            </a:r>
            <a:r>
              <a:rPr lang="sk-SK" altLang="en-US" dirty="0" err="1"/>
              <a:t>making</a:t>
            </a:r>
            <a:r>
              <a:rPr lang="sk-SK" altLang="en-US" dirty="0"/>
              <a:t> more </a:t>
            </a:r>
            <a:r>
              <a:rPr lang="sk-SK" altLang="en-US" dirty="0" err="1"/>
              <a:t>effective</a:t>
            </a:r>
            <a:r>
              <a:rPr lang="sk-SK" altLang="en-US" dirty="0"/>
              <a:t> </a:t>
            </a:r>
            <a:r>
              <a:rPr lang="sk-SK" altLang="en-US" dirty="0" err="1"/>
              <a:t>decisions</a:t>
            </a:r>
            <a:endParaRPr lang="sk-SK" altLang="en-US" dirty="0"/>
          </a:p>
          <a:p>
            <a:pPr eaLnBrk="1" hangingPunct="1"/>
            <a:r>
              <a:rPr lang="sk-SK" altLang="en-US" dirty="0" err="1"/>
              <a:t>Statistical</a:t>
            </a:r>
            <a:r>
              <a:rPr lang="sk-SK" altLang="en-US" dirty="0"/>
              <a:t> </a:t>
            </a:r>
            <a:r>
              <a:rPr lang="sk-SK" altLang="en-US" dirty="0" err="1"/>
              <a:t>analysis</a:t>
            </a:r>
            <a:r>
              <a:rPr lang="sk-SK" altLang="en-US" dirty="0"/>
              <a:t> – </a:t>
            </a:r>
            <a:r>
              <a:rPr lang="sk-SK" altLang="en-US" dirty="0" err="1"/>
              <a:t>used</a:t>
            </a:r>
            <a:r>
              <a:rPr lang="sk-SK" altLang="en-US" dirty="0"/>
              <a:t> to </a:t>
            </a:r>
            <a:r>
              <a:rPr lang="sk-SK" altLang="en-US" dirty="0" err="1"/>
              <a:t>manipulate</a:t>
            </a:r>
            <a:r>
              <a:rPr lang="sk-SK" altLang="en-US" dirty="0"/>
              <a:t>  </a:t>
            </a:r>
            <a:r>
              <a:rPr lang="sk-SK" altLang="en-US" dirty="0" err="1"/>
              <a:t>summarize</a:t>
            </a:r>
            <a:r>
              <a:rPr lang="sk-SK" altLang="en-US" dirty="0"/>
              <a:t>, and </a:t>
            </a:r>
            <a:r>
              <a:rPr lang="sk-SK" altLang="en-US" dirty="0" err="1"/>
              <a:t>investigate</a:t>
            </a:r>
            <a:r>
              <a:rPr lang="sk-SK" altLang="en-US" dirty="0"/>
              <a:t> </a:t>
            </a:r>
            <a:r>
              <a:rPr lang="sk-SK" altLang="en-US" dirty="0" err="1"/>
              <a:t>data</a:t>
            </a:r>
            <a:r>
              <a:rPr lang="sk-SK" altLang="en-US" dirty="0"/>
              <a:t>, so </a:t>
            </a:r>
            <a:r>
              <a:rPr lang="sk-SK" altLang="en-US" dirty="0" err="1"/>
              <a:t>that</a:t>
            </a:r>
            <a:r>
              <a:rPr lang="sk-SK" altLang="en-US" dirty="0"/>
              <a:t> </a:t>
            </a:r>
            <a:r>
              <a:rPr lang="sk-SK" altLang="en-US" dirty="0" err="1"/>
              <a:t>useful</a:t>
            </a:r>
            <a:r>
              <a:rPr lang="sk-SK" altLang="en-US" dirty="0"/>
              <a:t> </a:t>
            </a:r>
            <a:r>
              <a:rPr lang="sk-SK" altLang="en-US" dirty="0" err="1"/>
              <a:t>decision-making</a:t>
            </a:r>
            <a:r>
              <a:rPr lang="sk-SK" altLang="en-US" dirty="0"/>
              <a:t> </a:t>
            </a:r>
            <a:r>
              <a:rPr lang="sk-SK" altLang="en-US" dirty="0" err="1"/>
              <a:t>information</a:t>
            </a:r>
            <a:r>
              <a:rPr lang="sk-SK" altLang="en-US" dirty="0"/>
              <a:t> </a:t>
            </a:r>
            <a:r>
              <a:rPr lang="sk-SK" altLang="en-US" dirty="0" err="1"/>
              <a:t>results</a:t>
            </a:r>
            <a:r>
              <a:rPr lang="sk-SK" altLang="en-US" dirty="0"/>
              <a:t>.</a:t>
            </a:r>
          </a:p>
        </p:txBody>
      </p:sp>
      <p:sp>
        <p:nvSpPr>
          <p:cNvPr id="2" name="Date Placeholder 1">
            <a:extLst>
              <a:ext uri="{FF2B5EF4-FFF2-40B4-BE49-F238E27FC236}">
                <a16:creationId xmlns:a16="http://schemas.microsoft.com/office/drawing/2014/main" id="{AA53DC71-6B85-A448-9A14-CFA78055BA47}"/>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218439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A72CF1D-7C9A-8E48-A812-211FF42B3740}"/>
              </a:ext>
            </a:extLst>
          </p:cNvPr>
          <p:cNvSpPr>
            <a:spLocks noChangeArrowheads="1"/>
          </p:cNvSpPr>
          <p:nvPr/>
        </p:nvSpPr>
        <p:spPr bwMode="auto">
          <a:xfrm>
            <a:off x="2078039" y="2263775"/>
            <a:ext cx="4029075" cy="1951038"/>
          </a:xfrm>
          <a:prstGeom prst="rect">
            <a:avLst/>
          </a:prstGeom>
          <a:solidFill>
            <a:srgbClr val="FFE3A2"/>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5" name="Rectangle 3">
            <a:extLst>
              <a:ext uri="{FF2B5EF4-FFF2-40B4-BE49-F238E27FC236}">
                <a16:creationId xmlns:a16="http://schemas.microsoft.com/office/drawing/2014/main" id="{3B489B51-5A14-0749-AA52-FE9221E80D3C}"/>
              </a:ext>
            </a:extLst>
          </p:cNvPr>
          <p:cNvSpPr>
            <a:spLocks noChangeArrowheads="1"/>
          </p:cNvSpPr>
          <p:nvPr/>
        </p:nvSpPr>
        <p:spPr bwMode="auto">
          <a:xfrm>
            <a:off x="6096001" y="2263776"/>
            <a:ext cx="4029075" cy="1952625"/>
          </a:xfrm>
          <a:prstGeom prst="rect">
            <a:avLst/>
          </a:prstGeom>
          <a:solidFill>
            <a:srgbClr val="CFE4A1"/>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6" name="Rectangle 4">
            <a:extLst>
              <a:ext uri="{FF2B5EF4-FFF2-40B4-BE49-F238E27FC236}">
                <a16:creationId xmlns:a16="http://schemas.microsoft.com/office/drawing/2014/main" id="{7F7A8378-5DD9-414E-9D32-EE6AED65F133}"/>
              </a:ext>
            </a:extLst>
          </p:cNvPr>
          <p:cNvSpPr>
            <a:spLocks noChangeArrowheads="1"/>
          </p:cNvSpPr>
          <p:nvPr/>
        </p:nvSpPr>
        <p:spPr bwMode="auto">
          <a:xfrm>
            <a:off x="2078039" y="4225925"/>
            <a:ext cx="4029075" cy="1905000"/>
          </a:xfrm>
          <a:prstGeom prst="rect">
            <a:avLst/>
          </a:prstGeom>
          <a:solidFill>
            <a:srgbClr val="C5AED3"/>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7" name="Rectangle 5">
            <a:extLst>
              <a:ext uri="{FF2B5EF4-FFF2-40B4-BE49-F238E27FC236}">
                <a16:creationId xmlns:a16="http://schemas.microsoft.com/office/drawing/2014/main" id="{555FC6C6-996F-EF43-81BE-FE21F2E39537}"/>
              </a:ext>
            </a:extLst>
          </p:cNvPr>
          <p:cNvSpPr>
            <a:spLocks noChangeArrowheads="1"/>
          </p:cNvSpPr>
          <p:nvPr/>
        </p:nvSpPr>
        <p:spPr bwMode="auto">
          <a:xfrm>
            <a:off x="6096001" y="4221164"/>
            <a:ext cx="4029075" cy="1906587"/>
          </a:xfrm>
          <a:prstGeom prst="rect">
            <a:avLst/>
          </a:prstGeom>
          <a:solidFill>
            <a:srgbClr val="EDA07C"/>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8" name="Freeform 6">
            <a:extLst>
              <a:ext uri="{FF2B5EF4-FFF2-40B4-BE49-F238E27FC236}">
                <a16:creationId xmlns:a16="http://schemas.microsoft.com/office/drawing/2014/main" id="{C8FFD425-1480-8842-A502-0DDE718228C3}"/>
              </a:ext>
            </a:extLst>
          </p:cNvPr>
          <p:cNvSpPr>
            <a:spLocks/>
          </p:cNvSpPr>
          <p:nvPr/>
        </p:nvSpPr>
        <p:spPr bwMode="auto">
          <a:xfrm>
            <a:off x="2076450" y="1828800"/>
            <a:ext cx="4025900" cy="439738"/>
          </a:xfrm>
          <a:custGeom>
            <a:avLst/>
            <a:gdLst>
              <a:gd name="T0" fmla="*/ 443 w 2548"/>
              <a:gd name="T1" fmla="*/ 0 h 277"/>
              <a:gd name="T2" fmla="*/ 2547 w 2548"/>
              <a:gd name="T3" fmla="*/ 0 h 277"/>
              <a:gd name="T4" fmla="*/ 2547 w 2548"/>
              <a:gd name="T5" fmla="*/ 276 h 277"/>
              <a:gd name="T6" fmla="*/ 0 w 2548"/>
              <a:gd name="T7" fmla="*/ 276 h 277"/>
              <a:gd name="T8" fmla="*/ 443 w 2548"/>
              <a:gd name="T9" fmla="*/ 0 h 277"/>
            </a:gdLst>
            <a:ahLst/>
            <a:cxnLst>
              <a:cxn ang="0">
                <a:pos x="T0" y="T1"/>
              </a:cxn>
              <a:cxn ang="0">
                <a:pos x="T2" y="T3"/>
              </a:cxn>
              <a:cxn ang="0">
                <a:pos x="T4" y="T5"/>
              </a:cxn>
              <a:cxn ang="0">
                <a:pos x="T6" y="T7"/>
              </a:cxn>
              <a:cxn ang="0">
                <a:pos x="T8" y="T9"/>
              </a:cxn>
            </a:cxnLst>
            <a:rect l="0" t="0" r="r" b="b"/>
            <a:pathLst>
              <a:path w="2548" h="277">
                <a:moveTo>
                  <a:pt x="443" y="0"/>
                </a:moveTo>
                <a:lnTo>
                  <a:pt x="2547" y="0"/>
                </a:lnTo>
                <a:lnTo>
                  <a:pt x="2547" y="276"/>
                </a:lnTo>
                <a:lnTo>
                  <a:pt x="0" y="276"/>
                </a:lnTo>
                <a:lnTo>
                  <a:pt x="443" y="0"/>
                </a:lnTo>
              </a:path>
            </a:pathLst>
          </a:custGeom>
          <a:solidFill>
            <a:srgbClr val="FFE3A2">
              <a:alpha val="70000"/>
            </a:srgbClr>
          </a:solidFill>
          <a:ln w="25400"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 name="Freeform 7">
            <a:extLst>
              <a:ext uri="{FF2B5EF4-FFF2-40B4-BE49-F238E27FC236}">
                <a16:creationId xmlns:a16="http://schemas.microsoft.com/office/drawing/2014/main" id="{826BA921-0231-604E-B1F5-4F9AC29249D5}"/>
              </a:ext>
            </a:extLst>
          </p:cNvPr>
          <p:cNvSpPr>
            <a:spLocks/>
          </p:cNvSpPr>
          <p:nvPr/>
        </p:nvSpPr>
        <p:spPr bwMode="auto">
          <a:xfrm>
            <a:off x="6096000" y="1830388"/>
            <a:ext cx="4025900" cy="438150"/>
          </a:xfrm>
          <a:custGeom>
            <a:avLst/>
            <a:gdLst>
              <a:gd name="T0" fmla="*/ 2104 w 2548"/>
              <a:gd name="T1" fmla="*/ 0 h 277"/>
              <a:gd name="T2" fmla="*/ 0 w 2548"/>
              <a:gd name="T3" fmla="*/ 0 h 277"/>
              <a:gd name="T4" fmla="*/ 0 w 2548"/>
              <a:gd name="T5" fmla="*/ 276 h 277"/>
              <a:gd name="T6" fmla="*/ 2547 w 2548"/>
              <a:gd name="T7" fmla="*/ 276 h 277"/>
              <a:gd name="T8" fmla="*/ 2104 w 2548"/>
              <a:gd name="T9" fmla="*/ 0 h 277"/>
            </a:gdLst>
            <a:ahLst/>
            <a:cxnLst>
              <a:cxn ang="0">
                <a:pos x="T0" y="T1"/>
              </a:cxn>
              <a:cxn ang="0">
                <a:pos x="T2" y="T3"/>
              </a:cxn>
              <a:cxn ang="0">
                <a:pos x="T4" y="T5"/>
              </a:cxn>
              <a:cxn ang="0">
                <a:pos x="T6" y="T7"/>
              </a:cxn>
              <a:cxn ang="0">
                <a:pos x="T8" y="T9"/>
              </a:cxn>
            </a:cxnLst>
            <a:rect l="0" t="0" r="r" b="b"/>
            <a:pathLst>
              <a:path w="2548" h="277">
                <a:moveTo>
                  <a:pt x="2104" y="0"/>
                </a:moveTo>
                <a:lnTo>
                  <a:pt x="0" y="0"/>
                </a:lnTo>
                <a:lnTo>
                  <a:pt x="0" y="276"/>
                </a:lnTo>
                <a:lnTo>
                  <a:pt x="2547" y="276"/>
                </a:lnTo>
                <a:lnTo>
                  <a:pt x="2104" y="0"/>
                </a:lnTo>
              </a:path>
            </a:pathLst>
          </a:custGeom>
          <a:solidFill>
            <a:srgbClr val="CFE4A1">
              <a:alpha val="39999"/>
            </a:srgbClr>
          </a:solidFill>
          <a:ln w="25400"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0" name="Rectangle 8">
            <a:extLst>
              <a:ext uri="{FF2B5EF4-FFF2-40B4-BE49-F238E27FC236}">
                <a16:creationId xmlns:a16="http://schemas.microsoft.com/office/drawing/2014/main" id="{E095B525-FF77-F549-9DD2-66EB44988AE1}"/>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a:bodyPr>
          <a:lstStyle/>
          <a:p>
            <a:r>
              <a:rPr lang="en-US" altLang="en-US" b="1"/>
              <a:t>Application Areas</a:t>
            </a:r>
          </a:p>
        </p:txBody>
      </p:sp>
      <p:sp>
        <p:nvSpPr>
          <p:cNvPr id="8201" name="Rectangle 9">
            <a:extLst>
              <a:ext uri="{FF2B5EF4-FFF2-40B4-BE49-F238E27FC236}">
                <a16:creationId xmlns:a16="http://schemas.microsoft.com/office/drawing/2014/main" id="{28138165-3A77-DE47-AA1D-53863B3949DB}"/>
              </a:ext>
            </a:extLst>
          </p:cNvPr>
          <p:cNvSpPr>
            <a:spLocks noGrp="1" noChangeArrowheads="1"/>
          </p:cNvSpPr>
          <p:nvPr>
            <p:ph type="body" sz="half" idx="1"/>
          </p:nvPr>
        </p:nvSpPr>
        <p:spPr>
          <a:xfrm>
            <a:off x="2171700" y="2362200"/>
            <a:ext cx="38481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228600" indent="-228600"/>
            <a:r>
              <a:rPr lang="en-US" altLang="en-US" sz="2800" dirty="0">
                <a:latin typeface="Times New Roman" panose="02020603050405020304" pitchFamily="18" charset="0"/>
              </a:rPr>
              <a:t>Economics</a:t>
            </a:r>
          </a:p>
          <a:p>
            <a:pPr marL="692150" lvl="1" indent="-349250"/>
            <a:r>
              <a:rPr lang="en-US" altLang="en-US" sz="2400" dirty="0">
                <a:latin typeface="Times New Roman" panose="02020603050405020304" pitchFamily="18" charset="0"/>
              </a:rPr>
              <a:t>Forecasting</a:t>
            </a:r>
          </a:p>
          <a:p>
            <a:pPr marL="692150" lvl="1" indent="-349250"/>
            <a:r>
              <a:rPr lang="en-US" altLang="en-US" sz="2400" dirty="0">
                <a:latin typeface="Times New Roman" panose="02020603050405020304" pitchFamily="18" charset="0"/>
              </a:rPr>
              <a:t>Demographics</a:t>
            </a:r>
          </a:p>
          <a:p>
            <a:pPr marL="228600" indent="-228600">
              <a:spcBef>
                <a:spcPct val="140000"/>
              </a:spcBef>
            </a:pPr>
            <a:r>
              <a:rPr lang="en-US" altLang="en-US" sz="2800" dirty="0">
                <a:latin typeface="Times New Roman" panose="02020603050405020304" pitchFamily="18" charset="0"/>
              </a:rPr>
              <a:t>Sports</a:t>
            </a:r>
          </a:p>
          <a:p>
            <a:pPr marL="692150" lvl="1" indent="-349250"/>
            <a:r>
              <a:rPr lang="en-US" altLang="en-US" sz="2400" dirty="0">
                <a:latin typeface="Times New Roman" panose="02020603050405020304" pitchFamily="18" charset="0"/>
              </a:rPr>
              <a:t>Individual &amp; Team Performance</a:t>
            </a:r>
          </a:p>
          <a:p>
            <a:pPr marL="228600" indent="-228600"/>
            <a:endParaRPr lang="en-US" altLang="en-US" sz="2400" dirty="0">
              <a:latin typeface="Times New Roman" panose="02020603050405020304" pitchFamily="18" charset="0"/>
            </a:endParaRPr>
          </a:p>
        </p:txBody>
      </p:sp>
      <p:sp>
        <p:nvSpPr>
          <p:cNvPr id="8202" name="Rectangle 10">
            <a:extLst>
              <a:ext uri="{FF2B5EF4-FFF2-40B4-BE49-F238E27FC236}">
                <a16:creationId xmlns:a16="http://schemas.microsoft.com/office/drawing/2014/main" id="{876B5140-B646-9844-969F-CA59A12343CA}"/>
              </a:ext>
            </a:extLst>
          </p:cNvPr>
          <p:cNvSpPr>
            <a:spLocks noGrp="1" noChangeArrowheads="1"/>
          </p:cNvSpPr>
          <p:nvPr>
            <p:ph type="body" sz="half" idx="2"/>
          </p:nvPr>
        </p:nvSpPr>
        <p:spPr>
          <a:xfrm>
            <a:off x="6096000" y="2362200"/>
            <a:ext cx="37338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228600" indent="-228600"/>
            <a:r>
              <a:rPr lang="en-US" altLang="en-US" sz="2800">
                <a:latin typeface="Times New Roman" panose="02020603050405020304" pitchFamily="18" charset="0"/>
              </a:rPr>
              <a:t>Engineering</a:t>
            </a:r>
          </a:p>
          <a:p>
            <a:pPr marL="685800" lvl="1" indent="-342900"/>
            <a:r>
              <a:rPr lang="en-US" altLang="en-US" sz="2400">
                <a:latin typeface="Times New Roman" panose="02020603050405020304" pitchFamily="18" charset="0"/>
              </a:rPr>
              <a:t>Construction</a:t>
            </a:r>
          </a:p>
          <a:p>
            <a:pPr marL="685800" lvl="1" indent="-342900"/>
            <a:r>
              <a:rPr lang="en-US" altLang="en-US" sz="2400">
                <a:latin typeface="Times New Roman" panose="02020603050405020304" pitchFamily="18" charset="0"/>
              </a:rPr>
              <a:t>Materials</a:t>
            </a:r>
          </a:p>
          <a:p>
            <a:pPr marL="228600" indent="-228600">
              <a:spcBef>
                <a:spcPct val="140000"/>
              </a:spcBef>
            </a:pPr>
            <a:r>
              <a:rPr lang="en-US" altLang="en-US" sz="2800">
                <a:latin typeface="Times New Roman" panose="02020603050405020304" pitchFamily="18" charset="0"/>
              </a:rPr>
              <a:t>Business</a:t>
            </a:r>
          </a:p>
          <a:p>
            <a:pPr marL="685800" lvl="1" indent="-342900"/>
            <a:r>
              <a:rPr lang="en-US" altLang="en-US" sz="2400">
                <a:latin typeface="Times New Roman" panose="02020603050405020304" pitchFamily="18" charset="0"/>
              </a:rPr>
              <a:t>Consumer Preferences</a:t>
            </a:r>
          </a:p>
          <a:p>
            <a:pPr marL="685800" lvl="1" indent="-342900"/>
            <a:r>
              <a:rPr lang="en-US" altLang="en-US" sz="2400">
                <a:latin typeface="Times New Roman" panose="02020603050405020304" pitchFamily="18" charset="0"/>
              </a:rPr>
              <a:t>Financial Trends</a:t>
            </a:r>
          </a:p>
        </p:txBody>
      </p:sp>
      <p:sp>
        <p:nvSpPr>
          <p:cNvPr id="2" name="Date Placeholder 1">
            <a:extLst>
              <a:ext uri="{FF2B5EF4-FFF2-40B4-BE49-F238E27FC236}">
                <a16:creationId xmlns:a16="http://schemas.microsoft.com/office/drawing/2014/main" id="{0B66C1FA-BE9A-3546-A8C2-5E397528E2B6}"/>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172590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6B2F085-32BD-9346-8CB5-E65B9DAF1ED9}"/>
              </a:ext>
            </a:extLst>
          </p:cNvPr>
          <p:cNvSpPr>
            <a:spLocks noGrp="1" noChangeArrowheads="1"/>
          </p:cNvSpPr>
          <p:nvPr>
            <p:ph type="title"/>
          </p:nvPr>
        </p:nvSpPr>
        <p:spPr>
          <a:noFill/>
          <a:ln/>
        </p:spPr>
        <p:txBody>
          <a:bodyPr/>
          <a:lstStyle/>
          <a:p>
            <a:r>
              <a:rPr lang="en-US" altLang="en-US" dirty="0"/>
              <a:t>Two areas of statistics:</a:t>
            </a:r>
          </a:p>
        </p:txBody>
      </p:sp>
      <p:sp>
        <p:nvSpPr>
          <p:cNvPr id="5123" name="Rectangle 3">
            <a:extLst>
              <a:ext uri="{FF2B5EF4-FFF2-40B4-BE49-F238E27FC236}">
                <a16:creationId xmlns:a16="http://schemas.microsoft.com/office/drawing/2014/main" id="{6151DFEA-5F5F-574E-A475-096509E7D890}"/>
              </a:ext>
            </a:extLst>
          </p:cNvPr>
          <p:cNvSpPr>
            <a:spLocks noGrp="1" noChangeArrowheads="1"/>
          </p:cNvSpPr>
          <p:nvPr>
            <p:ph type="body" idx="1"/>
          </p:nvPr>
        </p:nvSpPr>
        <p:spPr>
          <a:noFill/>
          <a:ln/>
        </p:spPr>
        <p:txBody>
          <a:bodyPr/>
          <a:lstStyle/>
          <a:p>
            <a:pPr marL="0" indent="0">
              <a:buNone/>
            </a:pPr>
            <a:endParaRPr lang="en-US" altLang="en-US" dirty="0"/>
          </a:p>
          <a:p>
            <a:r>
              <a:rPr lang="en-US" altLang="en-US" b="1" dirty="0"/>
              <a:t>Descriptive Statistics</a:t>
            </a:r>
            <a:r>
              <a:rPr lang="en-US" altLang="en-US" dirty="0"/>
              <a:t>: collection, presentation, and description of sample data.</a:t>
            </a:r>
          </a:p>
          <a:p>
            <a:r>
              <a:rPr lang="en-US" altLang="en-US" b="1" dirty="0"/>
              <a:t>Inferential Statistics</a:t>
            </a:r>
            <a:r>
              <a:rPr lang="en-US" altLang="en-US" dirty="0"/>
              <a:t>: making decisions and drawing conclusions about populations.</a:t>
            </a:r>
          </a:p>
          <a:p>
            <a:pPr marL="0" indent="0">
              <a:buNone/>
            </a:pPr>
            <a:endParaRPr lang="en-US" altLang="en-US" dirty="0"/>
          </a:p>
        </p:txBody>
      </p:sp>
      <p:sp>
        <p:nvSpPr>
          <p:cNvPr id="2" name="Date Placeholder 1">
            <a:extLst>
              <a:ext uri="{FF2B5EF4-FFF2-40B4-BE49-F238E27FC236}">
                <a16:creationId xmlns:a16="http://schemas.microsoft.com/office/drawing/2014/main" id="{6C003B93-14DD-784F-8371-4030BA10C2A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651370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468C946-8DB1-9C42-B8CF-7086F2C58156}"/>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a:bodyPr>
          <a:lstStyle/>
          <a:p>
            <a:r>
              <a:rPr lang="en-US" altLang="en-US" b="1"/>
              <a:t>Descriptive Statistics</a:t>
            </a:r>
          </a:p>
        </p:txBody>
      </p:sp>
      <p:sp>
        <p:nvSpPr>
          <p:cNvPr id="11267" name="Rectangle 3">
            <a:extLst>
              <a:ext uri="{FF2B5EF4-FFF2-40B4-BE49-F238E27FC236}">
                <a16:creationId xmlns:a16="http://schemas.microsoft.com/office/drawing/2014/main" id="{797E275D-8B9F-B145-9093-EFCE4EBCDB9D}"/>
              </a:ext>
            </a:extLst>
          </p:cNvPr>
          <p:cNvSpPr>
            <a:spLocks noGrp="1" noChangeArrowheads="1"/>
          </p:cNvSpPr>
          <p:nvPr>
            <p:ph type="body" sz="half" idx="1"/>
          </p:nvPr>
        </p:nvSpPr>
        <p:spPr>
          <a:xfrm>
            <a:off x="445485" y="1600201"/>
            <a:ext cx="5571142" cy="45259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33400" indent="-533400">
              <a:buClr>
                <a:srgbClr val="8E0D30"/>
              </a:buClr>
              <a:buFontTx/>
              <a:buAutoNum type="arabicPeriod"/>
            </a:pPr>
            <a:r>
              <a:rPr lang="en-US" altLang="en-US" dirty="0">
                <a:latin typeface="Times New Roman" panose="02020603050405020304" pitchFamily="18" charset="0"/>
              </a:rPr>
              <a:t>Involves</a:t>
            </a:r>
          </a:p>
          <a:p>
            <a:pPr marL="914400" lvl="1" indent="-457200">
              <a:buClr>
                <a:srgbClr val="8E0D30"/>
              </a:buClr>
              <a:buFontTx/>
              <a:buChar char="•"/>
            </a:pPr>
            <a:r>
              <a:rPr lang="en-US" altLang="en-US" dirty="0">
                <a:latin typeface="Times New Roman" panose="02020603050405020304" pitchFamily="18" charset="0"/>
              </a:rPr>
              <a:t>Collecting Data</a:t>
            </a:r>
          </a:p>
          <a:p>
            <a:pPr marL="914400" lvl="1" indent="-457200">
              <a:buClr>
                <a:srgbClr val="8E0D30"/>
              </a:buClr>
              <a:buFontTx/>
              <a:buChar char="•"/>
            </a:pPr>
            <a:r>
              <a:rPr lang="en-US" altLang="en-US" dirty="0">
                <a:latin typeface="Times New Roman" panose="02020603050405020304" pitchFamily="18" charset="0"/>
              </a:rPr>
              <a:t>Presenting Data</a:t>
            </a:r>
          </a:p>
          <a:p>
            <a:pPr marL="914400" lvl="1" indent="-457200">
              <a:buClr>
                <a:srgbClr val="8E0D30"/>
              </a:buClr>
              <a:buFontTx/>
              <a:buChar char="•"/>
            </a:pPr>
            <a:r>
              <a:rPr lang="en-US" altLang="en-US" dirty="0">
                <a:latin typeface="Times New Roman" panose="02020603050405020304" pitchFamily="18" charset="0"/>
              </a:rPr>
              <a:t>Characterizing Data</a:t>
            </a:r>
          </a:p>
          <a:p>
            <a:pPr marL="533400" indent="-533400">
              <a:spcBef>
                <a:spcPct val="60000"/>
              </a:spcBef>
              <a:buClr>
                <a:srgbClr val="8E0D30"/>
              </a:buClr>
              <a:buFontTx/>
              <a:buAutoNum type="arabicPeriod"/>
            </a:pPr>
            <a:r>
              <a:rPr lang="en-US" altLang="en-US" dirty="0">
                <a:latin typeface="Times New Roman" panose="02020603050405020304" pitchFamily="18" charset="0"/>
              </a:rPr>
              <a:t>Purpose</a:t>
            </a:r>
          </a:p>
          <a:p>
            <a:pPr marL="914400" lvl="1" indent="-457200">
              <a:buClr>
                <a:srgbClr val="8E0D30"/>
              </a:buClr>
              <a:buFontTx/>
              <a:buChar char="•"/>
            </a:pPr>
            <a:r>
              <a:rPr lang="en-US" altLang="en-US" dirty="0">
                <a:latin typeface="Times New Roman" panose="02020603050405020304" pitchFamily="18" charset="0"/>
              </a:rPr>
              <a:t>Describe Data</a:t>
            </a:r>
          </a:p>
        </p:txBody>
      </p:sp>
      <p:grpSp>
        <p:nvGrpSpPr>
          <p:cNvPr id="11291" name="Group 27">
            <a:extLst>
              <a:ext uri="{FF2B5EF4-FFF2-40B4-BE49-F238E27FC236}">
                <a16:creationId xmlns:a16="http://schemas.microsoft.com/office/drawing/2014/main" id="{5096E2A1-0AA3-E94C-8B31-A654AB8240CF}"/>
              </a:ext>
            </a:extLst>
          </p:cNvPr>
          <p:cNvGrpSpPr>
            <a:grpSpLocks/>
          </p:cNvGrpSpPr>
          <p:nvPr/>
        </p:nvGrpSpPr>
        <p:grpSpPr bwMode="auto">
          <a:xfrm>
            <a:off x="6196013" y="2181225"/>
            <a:ext cx="4019550" cy="3663950"/>
            <a:chOff x="2943" y="1374"/>
            <a:chExt cx="2532" cy="2308"/>
          </a:xfrm>
        </p:grpSpPr>
        <p:sp>
          <p:nvSpPr>
            <p:cNvPr id="11268" name="Rectangle 4">
              <a:extLst>
                <a:ext uri="{FF2B5EF4-FFF2-40B4-BE49-F238E27FC236}">
                  <a16:creationId xmlns:a16="http://schemas.microsoft.com/office/drawing/2014/main" id="{4F389C94-4EFB-1840-AE6E-66E8022A2252}"/>
                </a:ext>
              </a:extLst>
            </p:cNvPr>
            <p:cNvSpPr>
              <a:spLocks noChangeArrowheads="1"/>
            </p:cNvSpPr>
            <p:nvPr/>
          </p:nvSpPr>
          <p:spPr bwMode="auto">
            <a:xfrm>
              <a:off x="2943" y="3357"/>
              <a:ext cx="2532"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altLang="en-US" sz="2800" b="1">
                  <a:latin typeface="Symbol" pitchFamily="2" charset="2"/>
                </a:rPr>
                <a:t></a:t>
              </a:r>
              <a:r>
                <a:rPr lang="en-US" altLang="en-US" sz="2800" b="1"/>
                <a:t>X = 30.5   S</a:t>
              </a:r>
              <a:r>
                <a:rPr lang="en-US" altLang="en-US" sz="2800" b="1" baseline="30000"/>
                <a:t>2</a:t>
              </a:r>
              <a:r>
                <a:rPr lang="en-US" altLang="en-US" sz="2800" b="1"/>
                <a:t> = 113</a:t>
              </a:r>
            </a:p>
          </p:txBody>
        </p:sp>
        <p:sp>
          <p:nvSpPr>
            <p:cNvPr id="11269" name="Freeform 5">
              <a:extLst>
                <a:ext uri="{FF2B5EF4-FFF2-40B4-BE49-F238E27FC236}">
                  <a16:creationId xmlns:a16="http://schemas.microsoft.com/office/drawing/2014/main" id="{659DFFCD-A500-3E4D-A7F2-BB8716BE1422}"/>
                </a:ext>
              </a:extLst>
            </p:cNvPr>
            <p:cNvSpPr>
              <a:spLocks/>
            </p:cNvSpPr>
            <p:nvPr/>
          </p:nvSpPr>
          <p:spPr bwMode="auto">
            <a:xfrm>
              <a:off x="3510" y="2285"/>
              <a:ext cx="332" cy="396"/>
            </a:xfrm>
            <a:custGeom>
              <a:avLst/>
              <a:gdLst>
                <a:gd name="T0" fmla="*/ 0 w 332"/>
                <a:gd name="T1" fmla="*/ 0 h 396"/>
                <a:gd name="T2" fmla="*/ 331 w 332"/>
                <a:gd name="T3" fmla="*/ 0 h 396"/>
                <a:gd name="T4" fmla="*/ 331 w 332"/>
                <a:gd name="T5" fmla="*/ 395 h 396"/>
                <a:gd name="T6" fmla="*/ 0 w 332"/>
                <a:gd name="T7" fmla="*/ 395 h 396"/>
                <a:gd name="T8" fmla="*/ 0 w 332"/>
                <a:gd name="T9" fmla="*/ 0 h 396"/>
              </a:gdLst>
              <a:ahLst/>
              <a:cxnLst>
                <a:cxn ang="0">
                  <a:pos x="T0" y="T1"/>
                </a:cxn>
                <a:cxn ang="0">
                  <a:pos x="T2" y="T3"/>
                </a:cxn>
                <a:cxn ang="0">
                  <a:pos x="T4" y="T5"/>
                </a:cxn>
                <a:cxn ang="0">
                  <a:pos x="T6" y="T7"/>
                </a:cxn>
                <a:cxn ang="0">
                  <a:pos x="T8" y="T9"/>
                </a:cxn>
              </a:cxnLst>
              <a:rect l="0" t="0" r="r" b="b"/>
              <a:pathLst>
                <a:path w="332" h="396">
                  <a:moveTo>
                    <a:pt x="0" y="0"/>
                  </a:moveTo>
                  <a:lnTo>
                    <a:pt x="331" y="0"/>
                  </a:lnTo>
                  <a:lnTo>
                    <a:pt x="331" y="395"/>
                  </a:lnTo>
                  <a:lnTo>
                    <a:pt x="0" y="395"/>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0" name="Freeform 6">
              <a:extLst>
                <a:ext uri="{FF2B5EF4-FFF2-40B4-BE49-F238E27FC236}">
                  <a16:creationId xmlns:a16="http://schemas.microsoft.com/office/drawing/2014/main" id="{EC8F3357-3842-D34D-AB32-639123ED60A9}"/>
                </a:ext>
              </a:extLst>
            </p:cNvPr>
            <p:cNvSpPr>
              <a:spLocks/>
            </p:cNvSpPr>
            <p:nvPr/>
          </p:nvSpPr>
          <p:spPr bwMode="auto">
            <a:xfrm>
              <a:off x="4006" y="2150"/>
              <a:ext cx="329" cy="531"/>
            </a:xfrm>
            <a:custGeom>
              <a:avLst/>
              <a:gdLst>
                <a:gd name="T0" fmla="*/ 0 w 329"/>
                <a:gd name="T1" fmla="*/ 0 h 531"/>
                <a:gd name="T2" fmla="*/ 328 w 329"/>
                <a:gd name="T3" fmla="*/ 0 h 531"/>
                <a:gd name="T4" fmla="*/ 328 w 329"/>
                <a:gd name="T5" fmla="*/ 530 h 531"/>
                <a:gd name="T6" fmla="*/ 0 w 329"/>
                <a:gd name="T7" fmla="*/ 530 h 531"/>
                <a:gd name="T8" fmla="*/ 0 w 329"/>
                <a:gd name="T9" fmla="*/ 0 h 531"/>
              </a:gdLst>
              <a:ahLst/>
              <a:cxnLst>
                <a:cxn ang="0">
                  <a:pos x="T0" y="T1"/>
                </a:cxn>
                <a:cxn ang="0">
                  <a:pos x="T2" y="T3"/>
                </a:cxn>
                <a:cxn ang="0">
                  <a:pos x="T4" y="T5"/>
                </a:cxn>
                <a:cxn ang="0">
                  <a:pos x="T6" y="T7"/>
                </a:cxn>
                <a:cxn ang="0">
                  <a:pos x="T8" y="T9"/>
                </a:cxn>
              </a:cxnLst>
              <a:rect l="0" t="0" r="r" b="b"/>
              <a:pathLst>
                <a:path w="329" h="531">
                  <a:moveTo>
                    <a:pt x="0" y="0"/>
                  </a:moveTo>
                  <a:lnTo>
                    <a:pt x="328" y="0"/>
                  </a:lnTo>
                  <a:lnTo>
                    <a:pt x="328" y="530"/>
                  </a:lnTo>
                  <a:lnTo>
                    <a:pt x="0" y="530"/>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1" name="Freeform 7">
              <a:extLst>
                <a:ext uri="{FF2B5EF4-FFF2-40B4-BE49-F238E27FC236}">
                  <a16:creationId xmlns:a16="http://schemas.microsoft.com/office/drawing/2014/main" id="{191E0C00-7C05-2941-B6E8-4192709E97C5}"/>
                </a:ext>
              </a:extLst>
            </p:cNvPr>
            <p:cNvSpPr>
              <a:spLocks/>
            </p:cNvSpPr>
            <p:nvPr/>
          </p:nvSpPr>
          <p:spPr bwMode="auto">
            <a:xfrm>
              <a:off x="4498" y="1811"/>
              <a:ext cx="332" cy="870"/>
            </a:xfrm>
            <a:custGeom>
              <a:avLst/>
              <a:gdLst>
                <a:gd name="T0" fmla="*/ 0 w 332"/>
                <a:gd name="T1" fmla="*/ 0 h 870"/>
                <a:gd name="T2" fmla="*/ 331 w 332"/>
                <a:gd name="T3" fmla="*/ 0 h 870"/>
                <a:gd name="T4" fmla="*/ 331 w 332"/>
                <a:gd name="T5" fmla="*/ 869 h 870"/>
                <a:gd name="T6" fmla="*/ 0 w 332"/>
                <a:gd name="T7" fmla="*/ 869 h 870"/>
                <a:gd name="T8" fmla="*/ 0 w 332"/>
                <a:gd name="T9" fmla="*/ 0 h 870"/>
              </a:gdLst>
              <a:ahLst/>
              <a:cxnLst>
                <a:cxn ang="0">
                  <a:pos x="T0" y="T1"/>
                </a:cxn>
                <a:cxn ang="0">
                  <a:pos x="T2" y="T3"/>
                </a:cxn>
                <a:cxn ang="0">
                  <a:pos x="T4" y="T5"/>
                </a:cxn>
                <a:cxn ang="0">
                  <a:pos x="T6" y="T7"/>
                </a:cxn>
                <a:cxn ang="0">
                  <a:pos x="T8" y="T9"/>
                </a:cxn>
              </a:cxnLst>
              <a:rect l="0" t="0" r="r" b="b"/>
              <a:pathLst>
                <a:path w="332" h="870">
                  <a:moveTo>
                    <a:pt x="0" y="0"/>
                  </a:moveTo>
                  <a:lnTo>
                    <a:pt x="331" y="0"/>
                  </a:lnTo>
                  <a:lnTo>
                    <a:pt x="331" y="869"/>
                  </a:lnTo>
                  <a:lnTo>
                    <a:pt x="0" y="869"/>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2" name="Freeform 8">
              <a:extLst>
                <a:ext uri="{FF2B5EF4-FFF2-40B4-BE49-F238E27FC236}">
                  <a16:creationId xmlns:a16="http://schemas.microsoft.com/office/drawing/2014/main" id="{664A6CF0-E44E-DF4B-BE13-8EE58E50C4FA}"/>
                </a:ext>
              </a:extLst>
            </p:cNvPr>
            <p:cNvSpPr>
              <a:spLocks/>
            </p:cNvSpPr>
            <p:nvPr/>
          </p:nvSpPr>
          <p:spPr bwMode="auto">
            <a:xfrm>
              <a:off x="4993" y="2285"/>
              <a:ext cx="329" cy="396"/>
            </a:xfrm>
            <a:custGeom>
              <a:avLst/>
              <a:gdLst>
                <a:gd name="T0" fmla="*/ 0 w 329"/>
                <a:gd name="T1" fmla="*/ 0 h 396"/>
                <a:gd name="T2" fmla="*/ 328 w 329"/>
                <a:gd name="T3" fmla="*/ 0 h 396"/>
                <a:gd name="T4" fmla="*/ 328 w 329"/>
                <a:gd name="T5" fmla="*/ 395 h 396"/>
                <a:gd name="T6" fmla="*/ 0 w 329"/>
                <a:gd name="T7" fmla="*/ 395 h 396"/>
                <a:gd name="T8" fmla="*/ 0 w 329"/>
                <a:gd name="T9" fmla="*/ 0 h 396"/>
              </a:gdLst>
              <a:ahLst/>
              <a:cxnLst>
                <a:cxn ang="0">
                  <a:pos x="T0" y="T1"/>
                </a:cxn>
                <a:cxn ang="0">
                  <a:pos x="T2" y="T3"/>
                </a:cxn>
                <a:cxn ang="0">
                  <a:pos x="T4" y="T5"/>
                </a:cxn>
                <a:cxn ang="0">
                  <a:pos x="T6" y="T7"/>
                </a:cxn>
                <a:cxn ang="0">
                  <a:pos x="T8" y="T9"/>
                </a:cxn>
              </a:cxnLst>
              <a:rect l="0" t="0" r="r" b="b"/>
              <a:pathLst>
                <a:path w="329" h="396">
                  <a:moveTo>
                    <a:pt x="0" y="0"/>
                  </a:moveTo>
                  <a:lnTo>
                    <a:pt x="328" y="0"/>
                  </a:lnTo>
                  <a:lnTo>
                    <a:pt x="328" y="395"/>
                  </a:lnTo>
                  <a:lnTo>
                    <a:pt x="0" y="395"/>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3" name="Line 9">
              <a:extLst>
                <a:ext uri="{FF2B5EF4-FFF2-40B4-BE49-F238E27FC236}">
                  <a16:creationId xmlns:a16="http://schemas.microsoft.com/office/drawing/2014/main" id="{7181FEAD-8FED-0144-8F1A-68E8330C4B62}"/>
                </a:ext>
              </a:extLst>
            </p:cNvPr>
            <p:cNvSpPr>
              <a:spLocks noChangeShapeType="1"/>
            </p:cNvSpPr>
            <p:nvPr/>
          </p:nvSpPr>
          <p:spPr bwMode="auto">
            <a:xfrm>
              <a:off x="3430" y="1722"/>
              <a:ext cx="0" cy="9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4" name="Line 10">
              <a:extLst>
                <a:ext uri="{FF2B5EF4-FFF2-40B4-BE49-F238E27FC236}">
                  <a16:creationId xmlns:a16="http://schemas.microsoft.com/office/drawing/2014/main" id="{78A1A67E-53CB-AF4B-BE4F-C33D14C63686}"/>
                </a:ext>
              </a:extLst>
            </p:cNvPr>
            <p:cNvSpPr>
              <a:spLocks noChangeShapeType="1"/>
            </p:cNvSpPr>
            <p:nvPr/>
          </p:nvSpPr>
          <p:spPr bwMode="auto">
            <a:xfrm>
              <a:off x="3373" y="2680"/>
              <a:ext cx="4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5" name="Line 11">
              <a:extLst>
                <a:ext uri="{FF2B5EF4-FFF2-40B4-BE49-F238E27FC236}">
                  <a16:creationId xmlns:a16="http://schemas.microsoft.com/office/drawing/2014/main" id="{D979A5A9-BACC-3847-AB8F-EF75763E22A2}"/>
                </a:ext>
              </a:extLst>
            </p:cNvPr>
            <p:cNvSpPr>
              <a:spLocks noChangeShapeType="1"/>
            </p:cNvSpPr>
            <p:nvPr/>
          </p:nvSpPr>
          <p:spPr bwMode="auto">
            <a:xfrm>
              <a:off x="3373" y="2197"/>
              <a:ext cx="4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6" name="Line 12">
              <a:extLst>
                <a:ext uri="{FF2B5EF4-FFF2-40B4-BE49-F238E27FC236}">
                  <a16:creationId xmlns:a16="http://schemas.microsoft.com/office/drawing/2014/main" id="{0647F322-6854-004B-9E97-D792E18EF63C}"/>
                </a:ext>
              </a:extLst>
            </p:cNvPr>
            <p:cNvSpPr>
              <a:spLocks noChangeShapeType="1"/>
            </p:cNvSpPr>
            <p:nvPr/>
          </p:nvSpPr>
          <p:spPr bwMode="auto">
            <a:xfrm>
              <a:off x="3373" y="1714"/>
              <a:ext cx="4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7" name="Line 13">
              <a:extLst>
                <a:ext uri="{FF2B5EF4-FFF2-40B4-BE49-F238E27FC236}">
                  <a16:creationId xmlns:a16="http://schemas.microsoft.com/office/drawing/2014/main" id="{616D66A6-4415-1F4A-A917-3D44130911A0}"/>
                </a:ext>
              </a:extLst>
            </p:cNvPr>
            <p:cNvSpPr>
              <a:spLocks noChangeShapeType="1"/>
            </p:cNvSpPr>
            <p:nvPr/>
          </p:nvSpPr>
          <p:spPr bwMode="auto">
            <a:xfrm>
              <a:off x="3438" y="2680"/>
              <a:ext cx="195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8" name="Line 14">
              <a:extLst>
                <a:ext uri="{FF2B5EF4-FFF2-40B4-BE49-F238E27FC236}">
                  <a16:creationId xmlns:a16="http://schemas.microsoft.com/office/drawing/2014/main" id="{AF12DA88-78E5-8547-8322-C1EF510E0C0E}"/>
                </a:ext>
              </a:extLst>
            </p:cNvPr>
            <p:cNvSpPr>
              <a:spLocks noChangeShapeType="1"/>
            </p:cNvSpPr>
            <p:nvPr/>
          </p:nvSpPr>
          <p:spPr bwMode="auto">
            <a:xfrm flipV="1">
              <a:off x="3430"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9" name="Line 15">
              <a:extLst>
                <a:ext uri="{FF2B5EF4-FFF2-40B4-BE49-F238E27FC236}">
                  <a16:creationId xmlns:a16="http://schemas.microsoft.com/office/drawing/2014/main" id="{30D5CAAF-4D8D-A641-B5AC-0E21289DD071}"/>
                </a:ext>
              </a:extLst>
            </p:cNvPr>
            <p:cNvSpPr>
              <a:spLocks noChangeShapeType="1"/>
            </p:cNvSpPr>
            <p:nvPr/>
          </p:nvSpPr>
          <p:spPr bwMode="auto">
            <a:xfrm flipV="1">
              <a:off x="3925"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0" name="Line 16">
              <a:extLst>
                <a:ext uri="{FF2B5EF4-FFF2-40B4-BE49-F238E27FC236}">
                  <a16:creationId xmlns:a16="http://schemas.microsoft.com/office/drawing/2014/main" id="{DDC94F8F-26F9-D446-B438-4C55D798AD33}"/>
                </a:ext>
              </a:extLst>
            </p:cNvPr>
            <p:cNvSpPr>
              <a:spLocks noChangeShapeType="1"/>
            </p:cNvSpPr>
            <p:nvPr/>
          </p:nvSpPr>
          <p:spPr bwMode="auto">
            <a:xfrm flipV="1">
              <a:off x="4417"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1" name="Line 17">
              <a:extLst>
                <a:ext uri="{FF2B5EF4-FFF2-40B4-BE49-F238E27FC236}">
                  <a16:creationId xmlns:a16="http://schemas.microsoft.com/office/drawing/2014/main" id="{52B2CF6B-7973-584E-A5A3-E99D94A20503}"/>
                </a:ext>
              </a:extLst>
            </p:cNvPr>
            <p:cNvSpPr>
              <a:spLocks noChangeShapeType="1"/>
            </p:cNvSpPr>
            <p:nvPr/>
          </p:nvSpPr>
          <p:spPr bwMode="auto">
            <a:xfrm flipV="1">
              <a:off x="4913"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2" name="Line 18">
              <a:extLst>
                <a:ext uri="{FF2B5EF4-FFF2-40B4-BE49-F238E27FC236}">
                  <a16:creationId xmlns:a16="http://schemas.microsoft.com/office/drawing/2014/main" id="{98675D7A-5178-4D45-80E5-41033A181D46}"/>
                </a:ext>
              </a:extLst>
            </p:cNvPr>
            <p:cNvSpPr>
              <a:spLocks noChangeShapeType="1"/>
            </p:cNvSpPr>
            <p:nvPr/>
          </p:nvSpPr>
          <p:spPr bwMode="auto">
            <a:xfrm flipV="1">
              <a:off x="5405"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3" name="Rectangle 19">
              <a:extLst>
                <a:ext uri="{FF2B5EF4-FFF2-40B4-BE49-F238E27FC236}">
                  <a16:creationId xmlns:a16="http://schemas.microsoft.com/office/drawing/2014/main" id="{5060FE1B-C17B-FD42-BE3B-B77A2B3126B4}"/>
                </a:ext>
              </a:extLst>
            </p:cNvPr>
            <p:cNvSpPr>
              <a:spLocks noChangeArrowheads="1"/>
            </p:cNvSpPr>
            <p:nvPr/>
          </p:nvSpPr>
          <p:spPr bwMode="auto">
            <a:xfrm>
              <a:off x="3093" y="2530"/>
              <a:ext cx="23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0</a:t>
              </a:r>
            </a:p>
          </p:txBody>
        </p:sp>
        <p:sp>
          <p:nvSpPr>
            <p:cNvPr id="11284" name="Rectangle 20">
              <a:extLst>
                <a:ext uri="{FF2B5EF4-FFF2-40B4-BE49-F238E27FC236}">
                  <a16:creationId xmlns:a16="http://schemas.microsoft.com/office/drawing/2014/main" id="{C911004A-5B35-A343-830B-8BB828FB7E9D}"/>
                </a:ext>
              </a:extLst>
            </p:cNvPr>
            <p:cNvSpPr>
              <a:spLocks noChangeArrowheads="1"/>
            </p:cNvSpPr>
            <p:nvPr/>
          </p:nvSpPr>
          <p:spPr bwMode="auto">
            <a:xfrm>
              <a:off x="2979" y="2046"/>
              <a:ext cx="34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25</a:t>
              </a:r>
            </a:p>
          </p:txBody>
        </p:sp>
        <p:sp>
          <p:nvSpPr>
            <p:cNvPr id="11285" name="Rectangle 21">
              <a:extLst>
                <a:ext uri="{FF2B5EF4-FFF2-40B4-BE49-F238E27FC236}">
                  <a16:creationId xmlns:a16="http://schemas.microsoft.com/office/drawing/2014/main" id="{A83A6DCA-0A0C-7D46-A32D-556B6C9C30D4}"/>
                </a:ext>
              </a:extLst>
            </p:cNvPr>
            <p:cNvSpPr>
              <a:spLocks noChangeArrowheads="1"/>
            </p:cNvSpPr>
            <p:nvPr/>
          </p:nvSpPr>
          <p:spPr bwMode="auto">
            <a:xfrm>
              <a:off x="2979" y="1563"/>
              <a:ext cx="34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50</a:t>
              </a:r>
            </a:p>
          </p:txBody>
        </p:sp>
        <p:sp>
          <p:nvSpPr>
            <p:cNvPr id="11286" name="Rectangle 22">
              <a:extLst>
                <a:ext uri="{FF2B5EF4-FFF2-40B4-BE49-F238E27FC236}">
                  <a16:creationId xmlns:a16="http://schemas.microsoft.com/office/drawing/2014/main" id="{611C534D-DFE1-824C-8892-863C330D9FE4}"/>
                </a:ext>
              </a:extLst>
            </p:cNvPr>
            <p:cNvSpPr>
              <a:spLocks noChangeArrowheads="1"/>
            </p:cNvSpPr>
            <p:nvPr/>
          </p:nvSpPr>
          <p:spPr bwMode="auto">
            <a:xfrm>
              <a:off x="3480" y="2843"/>
              <a:ext cx="41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Q1</a:t>
              </a:r>
            </a:p>
          </p:txBody>
        </p:sp>
        <p:sp>
          <p:nvSpPr>
            <p:cNvPr id="11287" name="Rectangle 23">
              <a:extLst>
                <a:ext uri="{FF2B5EF4-FFF2-40B4-BE49-F238E27FC236}">
                  <a16:creationId xmlns:a16="http://schemas.microsoft.com/office/drawing/2014/main" id="{A76D6057-2907-724F-9C80-770F7764EF8E}"/>
                </a:ext>
              </a:extLst>
            </p:cNvPr>
            <p:cNvSpPr>
              <a:spLocks noChangeArrowheads="1"/>
            </p:cNvSpPr>
            <p:nvPr/>
          </p:nvSpPr>
          <p:spPr bwMode="auto">
            <a:xfrm>
              <a:off x="3972" y="2843"/>
              <a:ext cx="41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Q2</a:t>
              </a:r>
            </a:p>
          </p:txBody>
        </p:sp>
        <p:sp>
          <p:nvSpPr>
            <p:cNvPr id="11288" name="Rectangle 24">
              <a:extLst>
                <a:ext uri="{FF2B5EF4-FFF2-40B4-BE49-F238E27FC236}">
                  <a16:creationId xmlns:a16="http://schemas.microsoft.com/office/drawing/2014/main" id="{4C4A3AC2-8ACC-2A41-8050-24F7FA589333}"/>
                </a:ext>
              </a:extLst>
            </p:cNvPr>
            <p:cNvSpPr>
              <a:spLocks noChangeArrowheads="1"/>
            </p:cNvSpPr>
            <p:nvPr/>
          </p:nvSpPr>
          <p:spPr bwMode="auto">
            <a:xfrm>
              <a:off x="4468" y="2843"/>
              <a:ext cx="41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Q3</a:t>
              </a:r>
            </a:p>
          </p:txBody>
        </p:sp>
        <p:sp>
          <p:nvSpPr>
            <p:cNvPr id="11289" name="Rectangle 25">
              <a:extLst>
                <a:ext uri="{FF2B5EF4-FFF2-40B4-BE49-F238E27FC236}">
                  <a16:creationId xmlns:a16="http://schemas.microsoft.com/office/drawing/2014/main" id="{A8A4C11B-8F37-8548-B889-9946C15DDFEF}"/>
                </a:ext>
              </a:extLst>
            </p:cNvPr>
            <p:cNvSpPr>
              <a:spLocks noChangeArrowheads="1"/>
            </p:cNvSpPr>
            <p:nvPr/>
          </p:nvSpPr>
          <p:spPr bwMode="auto">
            <a:xfrm>
              <a:off x="4960" y="2843"/>
              <a:ext cx="41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600" b="1"/>
                <a:t>Q4</a:t>
              </a:r>
            </a:p>
          </p:txBody>
        </p:sp>
        <p:sp>
          <p:nvSpPr>
            <p:cNvPr id="11290" name="Rectangle 26">
              <a:extLst>
                <a:ext uri="{FF2B5EF4-FFF2-40B4-BE49-F238E27FC236}">
                  <a16:creationId xmlns:a16="http://schemas.microsoft.com/office/drawing/2014/main" id="{2AA5705A-7239-8344-8E58-147A37E25171}"/>
                </a:ext>
              </a:extLst>
            </p:cNvPr>
            <p:cNvSpPr>
              <a:spLocks noChangeArrowheads="1"/>
            </p:cNvSpPr>
            <p:nvPr/>
          </p:nvSpPr>
          <p:spPr bwMode="auto">
            <a:xfrm>
              <a:off x="3304" y="1374"/>
              <a:ext cx="247"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spcBef>
                  <a:spcPct val="0"/>
                </a:spcBef>
              </a:pPr>
              <a:r>
                <a:rPr lang="en-US" altLang="en-US" sz="2900" b="1"/>
                <a:t>$</a:t>
              </a:r>
            </a:p>
          </p:txBody>
        </p:sp>
      </p:grpSp>
      <p:sp>
        <p:nvSpPr>
          <p:cNvPr id="2" name="Date Placeholder 1">
            <a:extLst>
              <a:ext uri="{FF2B5EF4-FFF2-40B4-BE49-F238E27FC236}">
                <a16:creationId xmlns:a16="http://schemas.microsoft.com/office/drawing/2014/main" id="{FE489195-9D4D-A748-9F92-6274AA8FA19D}"/>
              </a:ext>
            </a:extLst>
          </p:cNvPr>
          <p:cNvSpPr>
            <a:spLocks noGrp="1"/>
          </p:cNvSpPr>
          <p:nvPr>
            <p:ph type="dt" sz="half" idx="10"/>
          </p:nvPr>
        </p:nvSpPr>
        <p:spPr/>
        <p:txBody>
          <a:bodyPr/>
          <a:lstStyle/>
          <a:p>
            <a:r>
              <a:rPr lang="en-US" altLang="en-US"/>
              <a:t>First Semester 2021-2022</a:t>
            </a:r>
          </a:p>
        </p:txBody>
      </p:sp>
    </p:spTree>
    <p:extLst>
      <p:ext uri="{BB962C8B-B14F-4D97-AF65-F5344CB8AC3E}">
        <p14:creationId xmlns:p14="http://schemas.microsoft.com/office/powerpoint/2010/main" val="41328604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1291"/>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1267">
                                            <p:txEl>
                                              <p:pRg st="0" end="0"/>
                                            </p:txEl>
                                          </p:spTgt>
                                        </p:tgtEl>
                                        <p:attrNameLst>
                                          <p:attrName>style.visibility</p:attrName>
                                        </p:attrNameLst>
                                      </p:cBhvr>
                                      <p:to>
                                        <p:strVal val="visible"/>
                                      </p:to>
                                    </p:set>
                                    <p:animEffect transition="in" filter="wipe(left)">
                                      <p:cBhvr>
                                        <p:cTn id="9" dur="500"/>
                                        <p:tgtEl>
                                          <p:spTgt spid="11267">
                                            <p:txEl>
                                              <p:pRg st="0" end="0"/>
                                            </p:txEl>
                                          </p:spTgt>
                                        </p:tgtEl>
                                      </p:cBhvr>
                                    </p:animEffect>
                                  </p:childTnLst>
                                  <p:subTnLst>
                                    <p:animClr clrSpc="rgb" dir="cw">
                                      <p:cBhvr override="childStyle">
                                        <p:cTn dur="1" fill="hold" display="0" masterRel="nextClick" afterEffect="1"/>
                                        <p:tgtEl>
                                          <p:spTgt spid="11267">
                                            <p:txEl>
                                              <p:pRg st="0" end="0"/>
                                            </p:txEl>
                                          </p:spTgt>
                                        </p:tgtEl>
                                        <p:attrNameLst>
                                          <p:attrName>ppt_c</p:attrName>
                                        </p:attrNameLst>
                                      </p:cBhvr>
                                      <p:to>
                                        <a:srgbClr val="B0D460"/>
                                      </p:to>
                                    </p:animClr>
                                  </p:subTnLst>
                                </p:cTn>
                              </p:par>
                              <p:par>
                                <p:cTn id="10" presetID="22" presetClass="entr" presetSubtype="8" fill="hold" grpId="0" nodeType="with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subTnLst>
                                    <p:animClr clrSpc="rgb" dir="cw">
                                      <p:cBhvr override="childStyle">
                                        <p:cTn dur="1" fill="hold" display="0" masterRel="nextClick" afterEffect="1"/>
                                        <p:tgtEl>
                                          <p:spTgt spid="11267">
                                            <p:txEl>
                                              <p:pRg st="1" end="1"/>
                                            </p:txEl>
                                          </p:spTgt>
                                        </p:tgtEl>
                                        <p:attrNameLst>
                                          <p:attrName>ppt_c</p:attrName>
                                        </p:attrNameLst>
                                      </p:cBhvr>
                                      <p:to>
                                        <a:srgbClr val="B0D460"/>
                                      </p:to>
                                    </p:animClr>
                                  </p:subTnLst>
                                </p:cTn>
                              </p:par>
                              <p:par>
                                <p:cTn id="13" presetID="22" presetClass="entr" presetSubtype="8" fill="hold" grpId="0" nodeType="with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Effect transition="in" filter="wipe(left)">
                                      <p:cBhvr>
                                        <p:cTn id="15" dur="500"/>
                                        <p:tgtEl>
                                          <p:spTgt spid="11267">
                                            <p:txEl>
                                              <p:pRg st="2" end="2"/>
                                            </p:txEl>
                                          </p:spTgt>
                                        </p:tgtEl>
                                      </p:cBhvr>
                                    </p:animEffect>
                                  </p:childTnLst>
                                  <p:subTnLst>
                                    <p:animClr clrSpc="rgb" dir="cw">
                                      <p:cBhvr override="childStyle">
                                        <p:cTn dur="1" fill="hold" display="0" masterRel="nextClick" afterEffect="1"/>
                                        <p:tgtEl>
                                          <p:spTgt spid="11267">
                                            <p:txEl>
                                              <p:pRg st="2" end="2"/>
                                            </p:txEl>
                                          </p:spTgt>
                                        </p:tgtEl>
                                        <p:attrNameLst>
                                          <p:attrName>ppt_c</p:attrName>
                                        </p:attrNameLst>
                                      </p:cBhvr>
                                      <p:to>
                                        <a:srgbClr val="B0D460"/>
                                      </p:to>
                                    </p:animClr>
                                  </p:subTnLst>
                                </p:cTn>
                              </p:par>
                              <p:par>
                                <p:cTn id="16" presetID="22" presetClass="entr" presetSubtype="8" fill="hold" grpId="0" nodeType="withEffect">
                                  <p:stCondLst>
                                    <p:cond delay="0"/>
                                  </p:stCondLst>
                                  <p:childTnLst>
                                    <p:set>
                                      <p:cBhvr>
                                        <p:cTn id="17" dur="1" fill="hold">
                                          <p:stCondLst>
                                            <p:cond delay="0"/>
                                          </p:stCondLst>
                                        </p:cTn>
                                        <p:tgtEl>
                                          <p:spTgt spid="11267">
                                            <p:txEl>
                                              <p:pRg st="3" end="3"/>
                                            </p:txEl>
                                          </p:spTgt>
                                        </p:tgtEl>
                                        <p:attrNameLst>
                                          <p:attrName>style.visibility</p:attrName>
                                        </p:attrNameLst>
                                      </p:cBhvr>
                                      <p:to>
                                        <p:strVal val="visible"/>
                                      </p:to>
                                    </p:set>
                                    <p:animEffect transition="in" filter="wipe(left)">
                                      <p:cBhvr>
                                        <p:cTn id="18" dur="500"/>
                                        <p:tgtEl>
                                          <p:spTgt spid="11267">
                                            <p:txEl>
                                              <p:pRg st="3" end="3"/>
                                            </p:txEl>
                                          </p:spTgt>
                                        </p:tgtEl>
                                      </p:cBhvr>
                                    </p:animEffect>
                                  </p:childTnLst>
                                  <p:subTnLst>
                                    <p:animClr clrSpc="rgb" dir="cw">
                                      <p:cBhvr override="childStyle">
                                        <p:cTn dur="1" fill="hold" display="0" masterRel="nextClick" afterEffect="1"/>
                                        <p:tgtEl>
                                          <p:spTgt spid="11267">
                                            <p:txEl>
                                              <p:pRg st="3" end="3"/>
                                            </p:txEl>
                                          </p:spTgt>
                                        </p:tgtEl>
                                        <p:attrNameLst>
                                          <p:attrName>ppt_c</p:attrName>
                                        </p:attrNameLst>
                                      </p:cBhvr>
                                      <p:to>
                                        <a:srgbClr val="B0D46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animEffect transition="in" filter="wipe(left)">
                                      <p:cBhvr>
                                        <p:cTn id="23" dur="500"/>
                                        <p:tgtEl>
                                          <p:spTgt spid="11267">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267">
                                            <p:txEl>
                                              <p:pRg st="5" end="5"/>
                                            </p:txEl>
                                          </p:spTgt>
                                        </p:tgtEl>
                                        <p:attrNameLst>
                                          <p:attrName>style.visibility</p:attrName>
                                        </p:attrNameLst>
                                      </p:cBhvr>
                                      <p:to>
                                        <p:strVal val="visible"/>
                                      </p:to>
                                    </p:set>
                                    <p:animEffect transition="in" filter="wipe(left)">
                                      <p:cBhvr>
                                        <p:cTn id="26" dur="500"/>
                                        <p:tgtEl>
                                          <p:spTgt spid="11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2EE9-F47A-1C49-B19B-AC4CDBD20E46}"/>
              </a:ext>
            </a:extLst>
          </p:cNvPr>
          <p:cNvSpPr>
            <a:spLocks noGrp="1"/>
          </p:cNvSpPr>
          <p:nvPr>
            <p:ph type="title"/>
          </p:nvPr>
        </p:nvSpPr>
        <p:spPr/>
        <p:txBody>
          <a:bodyPr/>
          <a:lstStyle/>
          <a:p>
            <a:r>
              <a:rPr lang="en-US" dirty="0"/>
              <a:t>A good video for </a:t>
            </a:r>
          </a:p>
        </p:txBody>
      </p:sp>
      <p:sp>
        <p:nvSpPr>
          <p:cNvPr id="3" name="Content Placeholder 2">
            <a:extLst>
              <a:ext uri="{FF2B5EF4-FFF2-40B4-BE49-F238E27FC236}">
                <a16:creationId xmlns:a16="http://schemas.microsoft.com/office/drawing/2014/main" id="{28A0E829-E32D-FC41-8BE9-191FB18668AB}"/>
              </a:ext>
            </a:extLst>
          </p:cNvPr>
          <p:cNvSpPr>
            <a:spLocks noGrp="1"/>
          </p:cNvSpPr>
          <p:nvPr>
            <p:ph idx="1"/>
          </p:nvPr>
        </p:nvSpPr>
        <p:spPr/>
        <p:txBody>
          <a:bodyPr/>
          <a:lstStyle/>
          <a:p>
            <a:r>
              <a:rPr lang="en-US" dirty="0"/>
              <a:t>Why Linear Algebra is important</a:t>
            </a:r>
          </a:p>
          <a:p>
            <a:r>
              <a:rPr lang="en-US" dirty="0">
                <a:hlinkClick r:id="rId2"/>
              </a:rPr>
              <a:t>https://www.youtube.com/watch?v=ozwodzD5bJM</a:t>
            </a:r>
            <a:endParaRPr lang="en-US" dirty="0"/>
          </a:p>
          <a:p>
            <a:endParaRPr lang="en-US" dirty="0"/>
          </a:p>
          <a:p>
            <a:r>
              <a:rPr lang="en-US" dirty="0">
                <a:hlinkClick r:id="rId3"/>
              </a:rPr>
              <a:t>https://www.youtube.com/watch?v=fNk_zzaMoSs&amp;feature=youtu.be</a:t>
            </a:r>
            <a:endParaRPr lang="en-US" dirty="0"/>
          </a:p>
          <a:p>
            <a:endParaRPr lang="en-US" dirty="0"/>
          </a:p>
        </p:txBody>
      </p:sp>
      <p:sp>
        <p:nvSpPr>
          <p:cNvPr id="4" name="Date Placeholder 3">
            <a:extLst>
              <a:ext uri="{FF2B5EF4-FFF2-40B4-BE49-F238E27FC236}">
                <a16:creationId xmlns:a16="http://schemas.microsoft.com/office/drawing/2014/main" id="{76B728AF-9AFA-F247-B2B0-ACA692561ECD}"/>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612878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29" name="Rectangle 41">
            <a:extLst>
              <a:ext uri="{FF2B5EF4-FFF2-40B4-BE49-F238E27FC236}">
                <a16:creationId xmlns:a16="http://schemas.microsoft.com/office/drawing/2014/main" id="{1F26D8DC-90E7-8A4D-BB4C-078211B36D09}"/>
              </a:ext>
            </a:extLst>
          </p:cNvPr>
          <p:cNvSpPr>
            <a:spLocks noGrp="1" noChangeArrowheads="1"/>
          </p:cNvSpPr>
          <p:nvPr>
            <p:ph type="body" sz="half" idx="1"/>
          </p:nvPr>
        </p:nvSpPr>
        <p:spPr>
          <a:xfrm>
            <a:off x="415926" y="1575594"/>
            <a:ext cx="4999037" cy="45259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pPr marL="533400" indent="-533400">
              <a:buClr>
                <a:srgbClr val="8E0D30"/>
              </a:buClr>
              <a:buFontTx/>
              <a:buAutoNum type="arabicPeriod"/>
            </a:pPr>
            <a:r>
              <a:rPr lang="en-US" altLang="en-US" dirty="0">
                <a:latin typeface="Times New Roman" panose="02020603050405020304" pitchFamily="18" charset="0"/>
              </a:rPr>
              <a:t>Involves</a:t>
            </a:r>
          </a:p>
          <a:p>
            <a:pPr marL="914400" lvl="1" indent="-457200">
              <a:buClr>
                <a:srgbClr val="8E0D30"/>
              </a:buClr>
              <a:buFontTx/>
              <a:buChar char="•"/>
            </a:pPr>
            <a:r>
              <a:rPr lang="en-US" altLang="en-US" dirty="0">
                <a:latin typeface="Times New Roman" panose="02020603050405020304" pitchFamily="18" charset="0"/>
              </a:rPr>
              <a:t>Estimation</a:t>
            </a:r>
          </a:p>
          <a:p>
            <a:pPr marL="914400" lvl="1" indent="-457200">
              <a:buClr>
                <a:srgbClr val="8E0D30"/>
              </a:buClr>
              <a:buFontTx/>
              <a:buChar char="•"/>
            </a:pPr>
            <a:r>
              <a:rPr lang="en-US" altLang="en-US" dirty="0">
                <a:latin typeface="Times New Roman" panose="02020603050405020304" pitchFamily="18" charset="0"/>
              </a:rPr>
              <a:t>Hypothesis </a:t>
            </a:r>
            <a:br>
              <a:rPr lang="en-US" altLang="en-US" dirty="0">
                <a:latin typeface="Times New Roman" panose="02020603050405020304" pitchFamily="18" charset="0"/>
              </a:rPr>
            </a:br>
            <a:r>
              <a:rPr lang="en-US" altLang="en-US" dirty="0">
                <a:latin typeface="Times New Roman" panose="02020603050405020304" pitchFamily="18" charset="0"/>
              </a:rPr>
              <a:t>Testing</a:t>
            </a:r>
          </a:p>
          <a:p>
            <a:pPr marL="533400" indent="-533400">
              <a:spcBef>
                <a:spcPct val="60000"/>
              </a:spcBef>
              <a:buClr>
                <a:srgbClr val="8E0D30"/>
              </a:buClr>
              <a:buFontTx/>
              <a:buAutoNum type="arabicPeriod"/>
            </a:pPr>
            <a:r>
              <a:rPr lang="en-US" altLang="en-US" dirty="0">
                <a:latin typeface="Times New Roman" panose="02020603050405020304" pitchFamily="18" charset="0"/>
              </a:rPr>
              <a:t>Purpose</a:t>
            </a:r>
          </a:p>
          <a:p>
            <a:pPr marL="914400" lvl="1" indent="-457200">
              <a:buClr>
                <a:srgbClr val="8E0D30"/>
              </a:buClr>
              <a:buFontTx/>
              <a:buChar char="•"/>
            </a:pPr>
            <a:r>
              <a:rPr lang="en-US" altLang="en-US" dirty="0">
                <a:latin typeface="Times New Roman" panose="02020603050405020304" pitchFamily="18" charset="0"/>
              </a:rPr>
              <a:t>Make decisions about population characteristics</a:t>
            </a:r>
          </a:p>
        </p:txBody>
      </p:sp>
      <p:sp>
        <p:nvSpPr>
          <p:cNvPr id="12328" name="Rectangle 40">
            <a:extLst>
              <a:ext uri="{FF2B5EF4-FFF2-40B4-BE49-F238E27FC236}">
                <a16:creationId xmlns:a16="http://schemas.microsoft.com/office/drawing/2014/main" id="{A4FE242A-DD79-FF4A-BC9C-A751A56741C3}"/>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ctr" anchorCtr="1">
            <a:normAutofit/>
          </a:bodyPr>
          <a:lstStyle/>
          <a:p>
            <a:r>
              <a:rPr lang="en-US" altLang="en-US" b="1"/>
              <a:t>Inferential Statistics</a:t>
            </a:r>
          </a:p>
        </p:txBody>
      </p:sp>
      <p:grpSp>
        <p:nvGrpSpPr>
          <p:cNvPr id="12375" name="Group 87">
            <a:extLst>
              <a:ext uri="{FF2B5EF4-FFF2-40B4-BE49-F238E27FC236}">
                <a16:creationId xmlns:a16="http://schemas.microsoft.com/office/drawing/2014/main" id="{652E0AC2-DDFE-5C44-8976-9B51CA6B48A4}"/>
              </a:ext>
            </a:extLst>
          </p:cNvPr>
          <p:cNvGrpSpPr>
            <a:grpSpLocks/>
          </p:cNvGrpSpPr>
          <p:nvPr/>
        </p:nvGrpSpPr>
        <p:grpSpPr bwMode="auto">
          <a:xfrm>
            <a:off x="4648200" y="1981200"/>
            <a:ext cx="5867400" cy="4344988"/>
            <a:chOff x="1968" y="1248"/>
            <a:chExt cx="3696" cy="2737"/>
          </a:xfrm>
        </p:grpSpPr>
        <p:grpSp>
          <p:nvGrpSpPr>
            <p:cNvPr id="12302" name="Group 14">
              <a:extLst>
                <a:ext uri="{FF2B5EF4-FFF2-40B4-BE49-F238E27FC236}">
                  <a16:creationId xmlns:a16="http://schemas.microsoft.com/office/drawing/2014/main" id="{3E2232E6-C5A7-2D44-BF4A-CE41B85FEE30}"/>
                </a:ext>
              </a:extLst>
            </p:cNvPr>
            <p:cNvGrpSpPr>
              <a:grpSpLocks/>
            </p:cNvGrpSpPr>
            <p:nvPr/>
          </p:nvGrpSpPr>
          <p:grpSpPr bwMode="auto">
            <a:xfrm>
              <a:off x="2296" y="1584"/>
              <a:ext cx="1976" cy="327"/>
              <a:chOff x="2580" y="1923"/>
              <a:chExt cx="1976" cy="327"/>
            </a:xfrm>
          </p:grpSpPr>
          <p:sp>
            <p:nvSpPr>
              <p:cNvPr id="12290" name="Freeform 2">
                <a:extLst>
                  <a:ext uri="{FF2B5EF4-FFF2-40B4-BE49-F238E27FC236}">
                    <a16:creationId xmlns:a16="http://schemas.microsoft.com/office/drawing/2014/main" id="{F9FDA0CC-C88A-034D-8C71-141D89A9BC37}"/>
                  </a:ext>
                </a:extLst>
              </p:cNvPr>
              <p:cNvSpPr>
                <a:spLocks/>
              </p:cNvSpPr>
              <p:nvPr/>
            </p:nvSpPr>
            <p:spPr bwMode="auto">
              <a:xfrm>
                <a:off x="2759" y="1992"/>
                <a:ext cx="38" cy="210"/>
              </a:xfrm>
              <a:custGeom>
                <a:avLst/>
                <a:gdLst>
                  <a:gd name="T0" fmla="*/ 24 w 38"/>
                  <a:gd name="T1" fmla="*/ 2 h 210"/>
                  <a:gd name="T2" fmla="*/ 16 w 38"/>
                  <a:gd name="T3" fmla="*/ 0 h 210"/>
                  <a:gd name="T4" fmla="*/ 8 w 38"/>
                  <a:gd name="T5" fmla="*/ 0 h 210"/>
                  <a:gd name="T6" fmla="*/ 2 w 38"/>
                  <a:gd name="T7" fmla="*/ 1 h 210"/>
                  <a:gd name="T8" fmla="*/ 1 w 38"/>
                  <a:gd name="T9" fmla="*/ 9 h 210"/>
                  <a:gd name="T10" fmla="*/ 1 w 38"/>
                  <a:gd name="T11" fmla="*/ 14 h 210"/>
                  <a:gd name="T12" fmla="*/ 4 w 38"/>
                  <a:gd name="T13" fmla="*/ 22 h 210"/>
                  <a:gd name="T14" fmla="*/ 7 w 38"/>
                  <a:gd name="T15" fmla="*/ 22 h 210"/>
                  <a:gd name="T16" fmla="*/ 2 w 38"/>
                  <a:gd name="T17" fmla="*/ 31 h 210"/>
                  <a:gd name="T18" fmla="*/ 0 w 38"/>
                  <a:gd name="T19" fmla="*/ 44 h 210"/>
                  <a:gd name="T20" fmla="*/ 0 w 38"/>
                  <a:gd name="T21" fmla="*/ 57 h 210"/>
                  <a:gd name="T22" fmla="*/ 1 w 38"/>
                  <a:gd name="T23" fmla="*/ 72 h 210"/>
                  <a:gd name="T24" fmla="*/ 2 w 38"/>
                  <a:gd name="T25" fmla="*/ 87 h 210"/>
                  <a:gd name="T26" fmla="*/ 7 w 38"/>
                  <a:gd name="T27" fmla="*/ 88 h 210"/>
                  <a:gd name="T28" fmla="*/ 7 w 38"/>
                  <a:gd name="T29" fmla="*/ 92 h 210"/>
                  <a:gd name="T30" fmla="*/ 10 w 38"/>
                  <a:gd name="T31" fmla="*/ 94 h 210"/>
                  <a:gd name="T32" fmla="*/ 10 w 38"/>
                  <a:gd name="T33" fmla="*/ 110 h 210"/>
                  <a:gd name="T34" fmla="*/ 12 w 38"/>
                  <a:gd name="T35" fmla="*/ 112 h 210"/>
                  <a:gd name="T36" fmla="*/ 12 w 38"/>
                  <a:gd name="T37" fmla="*/ 141 h 210"/>
                  <a:gd name="T38" fmla="*/ 12 w 38"/>
                  <a:gd name="T39" fmla="*/ 158 h 210"/>
                  <a:gd name="T40" fmla="*/ 8 w 38"/>
                  <a:gd name="T41" fmla="*/ 178 h 210"/>
                  <a:gd name="T42" fmla="*/ 7 w 38"/>
                  <a:gd name="T43" fmla="*/ 204 h 210"/>
                  <a:gd name="T44" fmla="*/ 11 w 38"/>
                  <a:gd name="T45" fmla="*/ 206 h 210"/>
                  <a:gd name="T46" fmla="*/ 11 w 38"/>
                  <a:gd name="T47" fmla="*/ 209 h 210"/>
                  <a:gd name="T48" fmla="*/ 17 w 38"/>
                  <a:gd name="T49" fmla="*/ 209 h 210"/>
                  <a:gd name="T50" fmla="*/ 18 w 38"/>
                  <a:gd name="T51" fmla="*/ 208 h 210"/>
                  <a:gd name="T52" fmla="*/ 21 w 38"/>
                  <a:gd name="T53" fmla="*/ 208 h 210"/>
                  <a:gd name="T54" fmla="*/ 21 w 38"/>
                  <a:gd name="T55" fmla="*/ 209 h 210"/>
                  <a:gd name="T56" fmla="*/ 25 w 38"/>
                  <a:gd name="T57" fmla="*/ 209 h 210"/>
                  <a:gd name="T58" fmla="*/ 35 w 38"/>
                  <a:gd name="T59" fmla="*/ 208 h 210"/>
                  <a:gd name="T60" fmla="*/ 35 w 38"/>
                  <a:gd name="T61" fmla="*/ 206 h 210"/>
                  <a:gd name="T62" fmla="*/ 26 w 38"/>
                  <a:gd name="T63" fmla="*/ 202 h 210"/>
                  <a:gd name="T64" fmla="*/ 26 w 38"/>
                  <a:gd name="T65" fmla="*/ 198 h 210"/>
                  <a:gd name="T66" fmla="*/ 35 w 38"/>
                  <a:gd name="T67" fmla="*/ 196 h 210"/>
                  <a:gd name="T68" fmla="*/ 35 w 38"/>
                  <a:gd name="T69" fmla="*/ 194 h 210"/>
                  <a:gd name="T70" fmla="*/ 29 w 38"/>
                  <a:gd name="T71" fmla="*/ 190 h 210"/>
                  <a:gd name="T72" fmla="*/ 29 w 38"/>
                  <a:gd name="T73" fmla="*/ 161 h 210"/>
                  <a:gd name="T74" fmla="*/ 30 w 38"/>
                  <a:gd name="T75" fmla="*/ 135 h 210"/>
                  <a:gd name="T76" fmla="*/ 30 w 38"/>
                  <a:gd name="T77" fmla="*/ 109 h 210"/>
                  <a:gd name="T78" fmla="*/ 30 w 38"/>
                  <a:gd name="T79" fmla="*/ 94 h 210"/>
                  <a:gd name="T80" fmla="*/ 30 w 38"/>
                  <a:gd name="T81" fmla="*/ 90 h 210"/>
                  <a:gd name="T82" fmla="*/ 30 w 38"/>
                  <a:gd name="T83" fmla="*/ 69 h 210"/>
                  <a:gd name="T84" fmla="*/ 37 w 38"/>
                  <a:gd name="T85" fmla="*/ 64 h 210"/>
                  <a:gd name="T86" fmla="*/ 37 w 38"/>
                  <a:gd name="T87" fmla="*/ 62 h 210"/>
                  <a:gd name="T88" fmla="*/ 23 w 38"/>
                  <a:gd name="T89" fmla="*/ 33 h 210"/>
                  <a:gd name="T90" fmla="*/ 16 w 38"/>
                  <a:gd name="T91" fmla="*/ 30 h 210"/>
                  <a:gd name="T92" fmla="*/ 17 w 38"/>
                  <a:gd name="T93" fmla="*/ 28 h 210"/>
                  <a:gd name="T94" fmla="*/ 21 w 38"/>
                  <a:gd name="T95" fmla="*/ 26 h 210"/>
                  <a:gd name="T96" fmla="*/ 21 w 38"/>
                  <a:gd name="T97" fmla="*/ 25 h 210"/>
                  <a:gd name="T98" fmla="*/ 23 w 38"/>
                  <a:gd name="T99" fmla="*/ 24 h 210"/>
                  <a:gd name="T100" fmla="*/ 23 w 38"/>
                  <a:gd name="T101" fmla="*/ 22 h 210"/>
                  <a:gd name="T102" fmla="*/ 24 w 38"/>
                  <a:gd name="T103" fmla="*/ 21 h 210"/>
                  <a:gd name="T104" fmla="*/ 23 w 38"/>
                  <a:gd name="T105" fmla="*/ 20 h 210"/>
                  <a:gd name="T106" fmla="*/ 24 w 38"/>
                  <a:gd name="T107" fmla="*/ 19 h 210"/>
                  <a:gd name="T108" fmla="*/ 21 w 38"/>
                  <a:gd name="T109" fmla="*/ 14 h 210"/>
                  <a:gd name="T110" fmla="*/ 23 w 38"/>
                  <a:gd name="T111" fmla="*/ 12 h 210"/>
                  <a:gd name="T112" fmla="*/ 21 w 38"/>
                  <a:gd name="T113" fmla="*/ 9 h 210"/>
                  <a:gd name="T114" fmla="*/ 24 w 38"/>
                  <a:gd name="T115" fmla="*/ 7 h 210"/>
                  <a:gd name="T116" fmla="*/ 24 w 38"/>
                  <a:gd name="T117" fmla="*/ 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1" name="Freeform 3">
                <a:extLst>
                  <a:ext uri="{FF2B5EF4-FFF2-40B4-BE49-F238E27FC236}">
                    <a16:creationId xmlns:a16="http://schemas.microsoft.com/office/drawing/2014/main" id="{5F63A7ED-4CB1-7F4B-A6DB-82405CA6B67E}"/>
                  </a:ext>
                </a:extLst>
              </p:cNvPr>
              <p:cNvSpPr>
                <a:spLocks/>
              </p:cNvSpPr>
              <p:nvPr/>
            </p:nvSpPr>
            <p:spPr bwMode="auto">
              <a:xfrm>
                <a:off x="2580" y="1998"/>
                <a:ext cx="68" cy="241"/>
              </a:xfrm>
              <a:custGeom>
                <a:avLst/>
                <a:gdLst>
                  <a:gd name="T0" fmla="*/ 40 w 68"/>
                  <a:gd name="T1" fmla="*/ 3 h 241"/>
                  <a:gd name="T2" fmla="*/ 54 w 68"/>
                  <a:gd name="T3" fmla="*/ 0 h 241"/>
                  <a:gd name="T4" fmla="*/ 59 w 68"/>
                  <a:gd name="T5" fmla="*/ 5 h 241"/>
                  <a:gd name="T6" fmla="*/ 61 w 68"/>
                  <a:gd name="T7" fmla="*/ 3 h 241"/>
                  <a:gd name="T8" fmla="*/ 64 w 68"/>
                  <a:gd name="T9" fmla="*/ 14 h 241"/>
                  <a:gd name="T10" fmla="*/ 57 w 68"/>
                  <a:gd name="T11" fmla="*/ 20 h 241"/>
                  <a:gd name="T12" fmla="*/ 56 w 68"/>
                  <a:gd name="T13" fmla="*/ 26 h 241"/>
                  <a:gd name="T14" fmla="*/ 55 w 68"/>
                  <a:gd name="T15" fmla="*/ 27 h 241"/>
                  <a:gd name="T16" fmla="*/ 54 w 68"/>
                  <a:gd name="T17" fmla="*/ 32 h 241"/>
                  <a:gd name="T18" fmla="*/ 48 w 68"/>
                  <a:gd name="T19" fmla="*/ 34 h 241"/>
                  <a:gd name="T20" fmla="*/ 48 w 68"/>
                  <a:gd name="T21" fmla="*/ 36 h 241"/>
                  <a:gd name="T22" fmla="*/ 57 w 68"/>
                  <a:gd name="T23" fmla="*/ 43 h 241"/>
                  <a:gd name="T24" fmla="*/ 64 w 68"/>
                  <a:gd name="T25" fmla="*/ 77 h 241"/>
                  <a:gd name="T26" fmla="*/ 59 w 68"/>
                  <a:gd name="T27" fmla="*/ 86 h 241"/>
                  <a:gd name="T28" fmla="*/ 59 w 68"/>
                  <a:gd name="T29" fmla="*/ 149 h 241"/>
                  <a:gd name="T30" fmla="*/ 52 w 68"/>
                  <a:gd name="T31" fmla="*/ 151 h 241"/>
                  <a:gd name="T32" fmla="*/ 50 w 68"/>
                  <a:gd name="T33" fmla="*/ 162 h 241"/>
                  <a:gd name="T34" fmla="*/ 48 w 68"/>
                  <a:gd name="T35" fmla="*/ 189 h 241"/>
                  <a:gd name="T36" fmla="*/ 48 w 68"/>
                  <a:gd name="T37" fmla="*/ 202 h 241"/>
                  <a:gd name="T38" fmla="*/ 59 w 68"/>
                  <a:gd name="T39" fmla="*/ 211 h 241"/>
                  <a:gd name="T40" fmla="*/ 67 w 68"/>
                  <a:gd name="T41" fmla="*/ 216 h 241"/>
                  <a:gd name="T42" fmla="*/ 67 w 68"/>
                  <a:gd name="T43" fmla="*/ 219 h 241"/>
                  <a:gd name="T44" fmla="*/ 50 w 68"/>
                  <a:gd name="T45" fmla="*/ 215 h 241"/>
                  <a:gd name="T46" fmla="*/ 48 w 68"/>
                  <a:gd name="T47" fmla="*/ 212 h 241"/>
                  <a:gd name="T48" fmla="*/ 46 w 68"/>
                  <a:gd name="T49" fmla="*/ 215 h 241"/>
                  <a:gd name="T50" fmla="*/ 44 w 68"/>
                  <a:gd name="T51" fmla="*/ 215 h 241"/>
                  <a:gd name="T52" fmla="*/ 42 w 68"/>
                  <a:gd name="T53" fmla="*/ 204 h 241"/>
                  <a:gd name="T54" fmla="*/ 40 w 68"/>
                  <a:gd name="T55" fmla="*/ 159 h 241"/>
                  <a:gd name="T56" fmla="*/ 37 w 68"/>
                  <a:gd name="T57" fmla="*/ 159 h 241"/>
                  <a:gd name="T58" fmla="*/ 28 w 68"/>
                  <a:gd name="T59" fmla="*/ 199 h 241"/>
                  <a:gd name="T60" fmla="*/ 28 w 68"/>
                  <a:gd name="T61" fmla="*/ 225 h 241"/>
                  <a:gd name="T62" fmla="*/ 24 w 68"/>
                  <a:gd name="T63" fmla="*/ 237 h 241"/>
                  <a:gd name="T64" fmla="*/ 20 w 68"/>
                  <a:gd name="T65" fmla="*/ 240 h 241"/>
                  <a:gd name="T66" fmla="*/ 18 w 68"/>
                  <a:gd name="T67" fmla="*/ 233 h 241"/>
                  <a:gd name="T68" fmla="*/ 21 w 68"/>
                  <a:gd name="T69" fmla="*/ 226 h 241"/>
                  <a:gd name="T70" fmla="*/ 24 w 68"/>
                  <a:gd name="T71" fmla="*/ 210 h 241"/>
                  <a:gd name="T72" fmla="*/ 24 w 68"/>
                  <a:gd name="T73" fmla="*/ 152 h 241"/>
                  <a:gd name="T74" fmla="*/ 28 w 68"/>
                  <a:gd name="T75" fmla="*/ 96 h 241"/>
                  <a:gd name="T76" fmla="*/ 21 w 68"/>
                  <a:gd name="T77" fmla="*/ 91 h 241"/>
                  <a:gd name="T78" fmla="*/ 21 w 68"/>
                  <a:gd name="T79" fmla="*/ 83 h 241"/>
                  <a:gd name="T80" fmla="*/ 21 w 68"/>
                  <a:gd name="T81" fmla="*/ 68 h 241"/>
                  <a:gd name="T82" fmla="*/ 14 w 68"/>
                  <a:gd name="T83" fmla="*/ 72 h 241"/>
                  <a:gd name="T84" fmla="*/ 21 w 68"/>
                  <a:gd name="T85" fmla="*/ 81 h 241"/>
                  <a:gd name="T86" fmla="*/ 21 w 68"/>
                  <a:gd name="T87" fmla="*/ 90 h 241"/>
                  <a:gd name="T88" fmla="*/ 14 w 68"/>
                  <a:gd name="T89" fmla="*/ 85 h 241"/>
                  <a:gd name="T90" fmla="*/ 11 w 68"/>
                  <a:gd name="T91" fmla="*/ 79 h 241"/>
                  <a:gd name="T92" fmla="*/ 7 w 68"/>
                  <a:gd name="T93" fmla="*/ 80 h 241"/>
                  <a:gd name="T94" fmla="*/ 0 w 68"/>
                  <a:gd name="T95" fmla="*/ 72 h 241"/>
                  <a:gd name="T96" fmla="*/ 0 w 68"/>
                  <a:gd name="T97" fmla="*/ 68 h 241"/>
                  <a:gd name="T98" fmla="*/ 4 w 68"/>
                  <a:gd name="T99" fmla="*/ 67 h 241"/>
                  <a:gd name="T100" fmla="*/ 12 w 68"/>
                  <a:gd name="T101" fmla="*/ 56 h 241"/>
                  <a:gd name="T102" fmla="*/ 21 w 68"/>
                  <a:gd name="T103" fmla="*/ 47 h 241"/>
                  <a:gd name="T104" fmla="*/ 32 w 68"/>
                  <a:gd name="T105" fmla="*/ 36 h 241"/>
                  <a:gd name="T106" fmla="*/ 40 w 68"/>
                  <a:gd name="T107" fmla="*/ 32 h 241"/>
                  <a:gd name="T108" fmla="*/ 40 w 68"/>
                  <a:gd name="T109" fmla="*/ 25 h 241"/>
                  <a:gd name="T110" fmla="*/ 37 w 68"/>
                  <a:gd name="T111" fmla="*/ 21 h 241"/>
                  <a:gd name="T112" fmla="*/ 37 w 68"/>
                  <a:gd name="T113" fmla="*/ 12 h 241"/>
                  <a:gd name="T114" fmla="*/ 35 w 68"/>
                  <a:gd name="T115" fmla="*/ 10 h 241"/>
                  <a:gd name="T116" fmla="*/ 40 w 68"/>
                  <a:gd name="T117" fmla="*/ 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2" name="Freeform 4">
                <a:extLst>
                  <a:ext uri="{FF2B5EF4-FFF2-40B4-BE49-F238E27FC236}">
                    <a16:creationId xmlns:a16="http://schemas.microsoft.com/office/drawing/2014/main" id="{40D04AD5-CDEF-1A4A-B460-65040BD98DF7}"/>
                  </a:ext>
                </a:extLst>
              </p:cNvPr>
              <p:cNvSpPr>
                <a:spLocks/>
              </p:cNvSpPr>
              <p:nvPr/>
            </p:nvSpPr>
            <p:spPr bwMode="auto">
              <a:xfrm>
                <a:off x="2876" y="2006"/>
                <a:ext cx="46" cy="173"/>
              </a:xfrm>
              <a:custGeom>
                <a:avLst/>
                <a:gdLst>
                  <a:gd name="T0" fmla="*/ 27 w 46"/>
                  <a:gd name="T1" fmla="*/ 2 h 173"/>
                  <a:gd name="T2" fmla="*/ 37 w 46"/>
                  <a:gd name="T3" fmla="*/ 0 h 173"/>
                  <a:gd name="T4" fmla="*/ 41 w 46"/>
                  <a:gd name="T5" fmla="*/ 4 h 173"/>
                  <a:gd name="T6" fmla="*/ 42 w 46"/>
                  <a:gd name="T7" fmla="*/ 2 h 173"/>
                  <a:gd name="T8" fmla="*/ 44 w 46"/>
                  <a:gd name="T9" fmla="*/ 11 h 173"/>
                  <a:gd name="T10" fmla="*/ 39 w 46"/>
                  <a:gd name="T11" fmla="*/ 14 h 173"/>
                  <a:gd name="T12" fmla="*/ 39 w 46"/>
                  <a:gd name="T13" fmla="*/ 19 h 173"/>
                  <a:gd name="T14" fmla="*/ 38 w 46"/>
                  <a:gd name="T15" fmla="*/ 19 h 173"/>
                  <a:gd name="T16" fmla="*/ 37 w 46"/>
                  <a:gd name="T17" fmla="*/ 24 h 173"/>
                  <a:gd name="T18" fmla="*/ 33 w 46"/>
                  <a:gd name="T19" fmla="*/ 24 h 173"/>
                  <a:gd name="T20" fmla="*/ 33 w 46"/>
                  <a:gd name="T21" fmla="*/ 26 h 173"/>
                  <a:gd name="T22" fmla="*/ 39 w 46"/>
                  <a:gd name="T23" fmla="*/ 31 h 173"/>
                  <a:gd name="T24" fmla="*/ 44 w 46"/>
                  <a:gd name="T25" fmla="*/ 55 h 173"/>
                  <a:gd name="T26" fmla="*/ 41 w 46"/>
                  <a:gd name="T27" fmla="*/ 62 h 173"/>
                  <a:gd name="T28" fmla="*/ 41 w 46"/>
                  <a:gd name="T29" fmla="*/ 107 h 173"/>
                  <a:gd name="T30" fmla="*/ 36 w 46"/>
                  <a:gd name="T31" fmla="*/ 109 h 173"/>
                  <a:gd name="T32" fmla="*/ 35 w 46"/>
                  <a:gd name="T33" fmla="*/ 117 h 173"/>
                  <a:gd name="T34" fmla="*/ 33 w 46"/>
                  <a:gd name="T35" fmla="*/ 136 h 173"/>
                  <a:gd name="T36" fmla="*/ 33 w 46"/>
                  <a:gd name="T37" fmla="*/ 146 h 173"/>
                  <a:gd name="T38" fmla="*/ 41 w 46"/>
                  <a:gd name="T39" fmla="*/ 153 h 173"/>
                  <a:gd name="T40" fmla="*/ 45 w 46"/>
                  <a:gd name="T41" fmla="*/ 156 h 173"/>
                  <a:gd name="T42" fmla="*/ 45 w 46"/>
                  <a:gd name="T43" fmla="*/ 158 h 173"/>
                  <a:gd name="T44" fmla="*/ 34 w 46"/>
                  <a:gd name="T45" fmla="*/ 155 h 173"/>
                  <a:gd name="T46" fmla="*/ 33 w 46"/>
                  <a:gd name="T47" fmla="*/ 153 h 173"/>
                  <a:gd name="T48" fmla="*/ 31 w 46"/>
                  <a:gd name="T49" fmla="*/ 155 h 173"/>
                  <a:gd name="T50" fmla="*/ 31 w 46"/>
                  <a:gd name="T51" fmla="*/ 155 h 173"/>
                  <a:gd name="T52" fmla="*/ 29 w 46"/>
                  <a:gd name="T53" fmla="*/ 147 h 173"/>
                  <a:gd name="T54" fmla="*/ 27 w 46"/>
                  <a:gd name="T55" fmla="*/ 115 h 173"/>
                  <a:gd name="T56" fmla="*/ 25 w 46"/>
                  <a:gd name="T57" fmla="*/ 115 h 173"/>
                  <a:gd name="T58" fmla="*/ 19 w 46"/>
                  <a:gd name="T59" fmla="*/ 143 h 173"/>
                  <a:gd name="T60" fmla="*/ 19 w 46"/>
                  <a:gd name="T61" fmla="*/ 161 h 173"/>
                  <a:gd name="T62" fmla="*/ 16 w 46"/>
                  <a:gd name="T63" fmla="*/ 171 h 173"/>
                  <a:gd name="T64" fmla="*/ 14 w 46"/>
                  <a:gd name="T65" fmla="*/ 172 h 173"/>
                  <a:gd name="T66" fmla="*/ 12 w 46"/>
                  <a:gd name="T67" fmla="*/ 168 h 173"/>
                  <a:gd name="T68" fmla="*/ 14 w 46"/>
                  <a:gd name="T69" fmla="*/ 163 h 173"/>
                  <a:gd name="T70" fmla="*/ 16 w 46"/>
                  <a:gd name="T71" fmla="*/ 151 h 173"/>
                  <a:gd name="T72" fmla="*/ 17 w 46"/>
                  <a:gd name="T73" fmla="*/ 110 h 173"/>
                  <a:gd name="T74" fmla="*/ 19 w 46"/>
                  <a:gd name="T75" fmla="*/ 70 h 173"/>
                  <a:gd name="T76" fmla="*/ 15 w 46"/>
                  <a:gd name="T77" fmla="*/ 66 h 173"/>
                  <a:gd name="T78" fmla="*/ 15 w 46"/>
                  <a:gd name="T79" fmla="*/ 60 h 173"/>
                  <a:gd name="T80" fmla="*/ 15 w 46"/>
                  <a:gd name="T81" fmla="*/ 49 h 173"/>
                  <a:gd name="T82" fmla="*/ 10 w 46"/>
                  <a:gd name="T83" fmla="*/ 52 h 173"/>
                  <a:gd name="T84" fmla="*/ 14 w 46"/>
                  <a:gd name="T85" fmla="*/ 58 h 173"/>
                  <a:gd name="T86" fmla="*/ 14 w 46"/>
                  <a:gd name="T87" fmla="*/ 65 h 173"/>
                  <a:gd name="T88" fmla="*/ 10 w 46"/>
                  <a:gd name="T89" fmla="*/ 61 h 173"/>
                  <a:gd name="T90" fmla="*/ 8 w 46"/>
                  <a:gd name="T91" fmla="*/ 57 h 173"/>
                  <a:gd name="T92" fmla="*/ 4 w 46"/>
                  <a:gd name="T93" fmla="*/ 58 h 173"/>
                  <a:gd name="T94" fmla="*/ 0 w 46"/>
                  <a:gd name="T95" fmla="*/ 52 h 173"/>
                  <a:gd name="T96" fmla="*/ 0 w 46"/>
                  <a:gd name="T97" fmla="*/ 49 h 173"/>
                  <a:gd name="T98" fmla="*/ 3 w 46"/>
                  <a:gd name="T99" fmla="*/ 48 h 173"/>
                  <a:gd name="T100" fmla="*/ 8 w 46"/>
                  <a:gd name="T101" fmla="*/ 40 h 173"/>
                  <a:gd name="T102" fmla="*/ 14 w 46"/>
                  <a:gd name="T103" fmla="*/ 34 h 173"/>
                  <a:gd name="T104" fmla="*/ 22 w 46"/>
                  <a:gd name="T105" fmla="*/ 26 h 173"/>
                  <a:gd name="T106" fmla="*/ 27 w 46"/>
                  <a:gd name="T107" fmla="*/ 24 h 173"/>
                  <a:gd name="T108" fmla="*/ 27 w 46"/>
                  <a:gd name="T109" fmla="*/ 18 h 173"/>
                  <a:gd name="T110" fmla="*/ 25 w 46"/>
                  <a:gd name="T111" fmla="*/ 15 h 173"/>
                  <a:gd name="T112" fmla="*/ 25 w 46"/>
                  <a:gd name="T113" fmla="*/ 9 h 173"/>
                  <a:gd name="T114" fmla="*/ 24 w 46"/>
                  <a:gd name="T115" fmla="*/ 7 h 173"/>
                  <a:gd name="T116" fmla="*/ 27 w 46"/>
                  <a:gd name="T117" fmla="*/ 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3" name="Freeform 5">
                <a:extLst>
                  <a:ext uri="{FF2B5EF4-FFF2-40B4-BE49-F238E27FC236}">
                    <a16:creationId xmlns:a16="http://schemas.microsoft.com/office/drawing/2014/main" id="{B155425F-E4D8-5044-8269-4F0565C921EB}"/>
                  </a:ext>
                </a:extLst>
              </p:cNvPr>
              <p:cNvSpPr>
                <a:spLocks/>
              </p:cNvSpPr>
              <p:nvPr/>
            </p:nvSpPr>
            <p:spPr bwMode="auto">
              <a:xfrm>
                <a:off x="2967" y="1992"/>
                <a:ext cx="38" cy="212"/>
              </a:xfrm>
              <a:custGeom>
                <a:avLst/>
                <a:gdLst>
                  <a:gd name="T0" fmla="*/ 25 w 38"/>
                  <a:gd name="T1" fmla="*/ 2 h 212"/>
                  <a:gd name="T2" fmla="*/ 16 w 38"/>
                  <a:gd name="T3" fmla="*/ 0 h 212"/>
                  <a:gd name="T4" fmla="*/ 8 w 38"/>
                  <a:gd name="T5" fmla="*/ 0 h 212"/>
                  <a:gd name="T6" fmla="*/ 2 w 38"/>
                  <a:gd name="T7" fmla="*/ 1 h 212"/>
                  <a:gd name="T8" fmla="*/ 1 w 38"/>
                  <a:gd name="T9" fmla="*/ 9 h 212"/>
                  <a:gd name="T10" fmla="*/ 1 w 38"/>
                  <a:gd name="T11" fmla="*/ 15 h 212"/>
                  <a:gd name="T12" fmla="*/ 4 w 38"/>
                  <a:gd name="T13" fmla="*/ 22 h 212"/>
                  <a:gd name="T14" fmla="*/ 7 w 38"/>
                  <a:gd name="T15" fmla="*/ 22 h 212"/>
                  <a:gd name="T16" fmla="*/ 2 w 38"/>
                  <a:gd name="T17" fmla="*/ 31 h 212"/>
                  <a:gd name="T18" fmla="*/ 0 w 38"/>
                  <a:gd name="T19" fmla="*/ 44 h 212"/>
                  <a:gd name="T20" fmla="*/ 0 w 38"/>
                  <a:gd name="T21" fmla="*/ 57 h 212"/>
                  <a:gd name="T22" fmla="*/ 1 w 38"/>
                  <a:gd name="T23" fmla="*/ 72 h 212"/>
                  <a:gd name="T24" fmla="*/ 2 w 38"/>
                  <a:gd name="T25" fmla="*/ 88 h 212"/>
                  <a:gd name="T26" fmla="*/ 7 w 38"/>
                  <a:gd name="T27" fmla="*/ 88 h 212"/>
                  <a:gd name="T28" fmla="*/ 7 w 38"/>
                  <a:gd name="T29" fmla="*/ 92 h 212"/>
                  <a:gd name="T30" fmla="*/ 10 w 38"/>
                  <a:gd name="T31" fmla="*/ 94 h 212"/>
                  <a:gd name="T32" fmla="*/ 10 w 38"/>
                  <a:gd name="T33" fmla="*/ 110 h 212"/>
                  <a:gd name="T34" fmla="*/ 12 w 38"/>
                  <a:gd name="T35" fmla="*/ 114 h 212"/>
                  <a:gd name="T36" fmla="*/ 12 w 38"/>
                  <a:gd name="T37" fmla="*/ 142 h 212"/>
                  <a:gd name="T38" fmla="*/ 12 w 38"/>
                  <a:gd name="T39" fmla="*/ 160 h 212"/>
                  <a:gd name="T40" fmla="*/ 8 w 38"/>
                  <a:gd name="T41" fmla="*/ 180 h 212"/>
                  <a:gd name="T42" fmla="*/ 7 w 38"/>
                  <a:gd name="T43" fmla="*/ 206 h 212"/>
                  <a:gd name="T44" fmla="*/ 11 w 38"/>
                  <a:gd name="T45" fmla="*/ 208 h 212"/>
                  <a:gd name="T46" fmla="*/ 11 w 38"/>
                  <a:gd name="T47" fmla="*/ 211 h 212"/>
                  <a:gd name="T48" fmla="*/ 17 w 38"/>
                  <a:gd name="T49" fmla="*/ 211 h 212"/>
                  <a:gd name="T50" fmla="*/ 18 w 38"/>
                  <a:gd name="T51" fmla="*/ 210 h 212"/>
                  <a:gd name="T52" fmla="*/ 21 w 38"/>
                  <a:gd name="T53" fmla="*/ 210 h 212"/>
                  <a:gd name="T54" fmla="*/ 21 w 38"/>
                  <a:gd name="T55" fmla="*/ 211 h 212"/>
                  <a:gd name="T56" fmla="*/ 25 w 38"/>
                  <a:gd name="T57" fmla="*/ 211 h 212"/>
                  <a:gd name="T58" fmla="*/ 35 w 38"/>
                  <a:gd name="T59" fmla="*/ 210 h 212"/>
                  <a:gd name="T60" fmla="*/ 35 w 38"/>
                  <a:gd name="T61" fmla="*/ 208 h 212"/>
                  <a:gd name="T62" fmla="*/ 27 w 38"/>
                  <a:gd name="T63" fmla="*/ 204 h 212"/>
                  <a:gd name="T64" fmla="*/ 27 w 38"/>
                  <a:gd name="T65" fmla="*/ 200 h 212"/>
                  <a:gd name="T66" fmla="*/ 35 w 38"/>
                  <a:gd name="T67" fmla="*/ 198 h 212"/>
                  <a:gd name="T68" fmla="*/ 35 w 38"/>
                  <a:gd name="T69" fmla="*/ 196 h 212"/>
                  <a:gd name="T70" fmla="*/ 29 w 38"/>
                  <a:gd name="T71" fmla="*/ 192 h 212"/>
                  <a:gd name="T72" fmla="*/ 29 w 38"/>
                  <a:gd name="T73" fmla="*/ 163 h 212"/>
                  <a:gd name="T74" fmla="*/ 30 w 38"/>
                  <a:gd name="T75" fmla="*/ 137 h 212"/>
                  <a:gd name="T76" fmla="*/ 30 w 38"/>
                  <a:gd name="T77" fmla="*/ 110 h 212"/>
                  <a:gd name="T78" fmla="*/ 30 w 38"/>
                  <a:gd name="T79" fmla="*/ 94 h 212"/>
                  <a:gd name="T80" fmla="*/ 30 w 38"/>
                  <a:gd name="T81" fmla="*/ 91 h 212"/>
                  <a:gd name="T82" fmla="*/ 30 w 38"/>
                  <a:gd name="T83" fmla="*/ 69 h 212"/>
                  <a:gd name="T84" fmla="*/ 37 w 38"/>
                  <a:gd name="T85" fmla="*/ 65 h 212"/>
                  <a:gd name="T86" fmla="*/ 37 w 38"/>
                  <a:gd name="T87" fmla="*/ 62 h 212"/>
                  <a:gd name="T88" fmla="*/ 23 w 38"/>
                  <a:gd name="T89" fmla="*/ 34 h 212"/>
                  <a:gd name="T90" fmla="*/ 16 w 38"/>
                  <a:gd name="T91" fmla="*/ 30 h 212"/>
                  <a:gd name="T92" fmla="*/ 17 w 38"/>
                  <a:gd name="T93" fmla="*/ 28 h 212"/>
                  <a:gd name="T94" fmla="*/ 22 w 38"/>
                  <a:gd name="T95" fmla="*/ 26 h 212"/>
                  <a:gd name="T96" fmla="*/ 22 w 38"/>
                  <a:gd name="T97" fmla="*/ 25 h 212"/>
                  <a:gd name="T98" fmla="*/ 23 w 38"/>
                  <a:gd name="T99" fmla="*/ 24 h 212"/>
                  <a:gd name="T100" fmla="*/ 23 w 38"/>
                  <a:gd name="T101" fmla="*/ 22 h 212"/>
                  <a:gd name="T102" fmla="*/ 25 w 38"/>
                  <a:gd name="T103" fmla="*/ 21 h 212"/>
                  <a:gd name="T104" fmla="*/ 23 w 38"/>
                  <a:gd name="T105" fmla="*/ 20 h 212"/>
                  <a:gd name="T106" fmla="*/ 24 w 38"/>
                  <a:gd name="T107" fmla="*/ 19 h 212"/>
                  <a:gd name="T108" fmla="*/ 22 w 38"/>
                  <a:gd name="T109" fmla="*/ 15 h 212"/>
                  <a:gd name="T110" fmla="*/ 23 w 38"/>
                  <a:gd name="T111" fmla="*/ 12 h 212"/>
                  <a:gd name="T112" fmla="*/ 22 w 38"/>
                  <a:gd name="T113" fmla="*/ 9 h 212"/>
                  <a:gd name="T114" fmla="*/ 24 w 38"/>
                  <a:gd name="T115" fmla="*/ 7 h 212"/>
                  <a:gd name="T116" fmla="*/ 25 w 38"/>
                  <a:gd name="T117"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296" name="Group 8">
                <a:extLst>
                  <a:ext uri="{FF2B5EF4-FFF2-40B4-BE49-F238E27FC236}">
                    <a16:creationId xmlns:a16="http://schemas.microsoft.com/office/drawing/2014/main" id="{42F0BEE2-BC32-B448-908B-15FDBC303D2E}"/>
                  </a:ext>
                </a:extLst>
              </p:cNvPr>
              <p:cNvGrpSpPr>
                <a:grpSpLocks/>
              </p:cNvGrpSpPr>
              <p:nvPr/>
            </p:nvGrpSpPr>
            <p:grpSpPr bwMode="auto">
              <a:xfrm>
                <a:off x="3758" y="1962"/>
                <a:ext cx="124" cy="275"/>
                <a:chOff x="3758" y="1962"/>
                <a:chExt cx="124" cy="275"/>
              </a:xfrm>
            </p:grpSpPr>
            <p:sp>
              <p:nvSpPr>
                <p:cNvPr id="12294" name="Freeform 6">
                  <a:extLst>
                    <a:ext uri="{FF2B5EF4-FFF2-40B4-BE49-F238E27FC236}">
                      <a16:creationId xmlns:a16="http://schemas.microsoft.com/office/drawing/2014/main" id="{07B0D4D6-845E-A748-BF7C-2D9667E8A1CD}"/>
                    </a:ext>
                  </a:extLst>
                </p:cNvPr>
                <p:cNvSpPr>
                  <a:spLocks/>
                </p:cNvSpPr>
                <p:nvPr/>
              </p:nvSpPr>
              <p:spPr bwMode="auto">
                <a:xfrm>
                  <a:off x="3805" y="1962"/>
                  <a:ext cx="77" cy="275"/>
                </a:xfrm>
                <a:custGeom>
                  <a:avLst/>
                  <a:gdLst>
                    <a:gd name="T0" fmla="*/ 30 w 77"/>
                    <a:gd name="T1" fmla="*/ 3 h 275"/>
                    <a:gd name="T2" fmla="*/ 14 w 77"/>
                    <a:gd name="T3" fmla="*/ 0 h 275"/>
                    <a:gd name="T4" fmla="*/ 9 w 77"/>
                    <a:gd name="T5" fmla="*/ 7 h 275"/>
                    <a:gd name="T6" fmla="*/ 6 w 77"/>
                    <a:gd name="T7" fmla="*/ 4 h 275"/>
                    <a:gd name="T8" fmla="*/ 2 w 77"/>
                    <a:gd name="T9" fmla="*/ 16 h 275"/>
                    <a:gd name="T10" fmla="*/ 10 w 77"/>
                    <a:gd name="T11" fmla="*/ 24 h 275"/>
                    <a:gd name="T12" fmla="*/ 11 w 77"/>
                    <a:gd name="T13" fmla="*/ 30 h 275"/>
                    <a:gd name="T14" fmla="*/ 13 w 77"/>
                    <a:gd name="T15" fmla="*/ 31 h 275"/>
                    <a:gd name="T16" fmla="*/ 14 w 77"/>
                    <a:gd name="T17" fmla="*/ 37 h 275"/>
                    <a:gd name="T18" fmla="*/ 21 w 77"/>
                    <a:gd name="T19" fmla="*/ 38 h 275"/>
                    <a:gd name="T20" fmla="*/ 21 w 77"/>
                    <a:gd name="T21" fmla="*/ 40 h 275"/>
                    <a:gd name="T22" fmla="*/ 10 w 77"/>
                    <a:gd name="T23" fmla="*/ 49 h 275"/>
                    <a:gd name="T24" fmla="*/ 2 w 77"/>
                    <a:gd name="T25" fmla="*/ 88 h 275"/>
                    <a:gd name="T26" fmla="*/ 9 w 77"/>
                    <a:gd name="T27" fmla="*/ 98 h 275"/>
                    <a:gd name="T28" fmla="*/ 9 w 77"/>
                    <a:gd name="T29" fmla="*/ 171 h 275"/>
                    <a:gd name="T30" fmla="*/ 16 w 77"/>
                    <a:gd name="T31" fmla="*/ 173 h 275"/>
                    <a:gd name="T32" fmla="*/ 18 w 77"/>
                    <a:gd name="T33" fmla="*/ 185 h 275"/>
                    <a:gd name="T34" fmla="*/ 22 w 77"/>
                    <a:gd name="T35" fmla="*/ 216 h 275"/>
                    <a:gd name="T36" fmla="*/ 22 w 77"/>
                    <a:gd name="T37" fmla="*/ 232 h 275"/>
                    <a:gd name="T38" fmla="*/ 9 w 77"/>
                    <a:gd name="T39" fmla="*/ 242 h 275"/>
                    <a:gd name="T40" fmla="*/ 0 w 77"/>
                    <a:gd name="T41" fmla="*/ 247 h 275"/>
                    <a:gd name="T42" fmla="*/ 0 w 77"/>
                    <a:gd name="T43" fmla="*/ 251 h 275"/>
                    <a:gd name="T44" fmla="*/ 19 w 77"/>
                    <a:gd name="T45" fmla="*/ 246 h 275"/>
                    <a:gd name="T46" fmla="*/ 22 w 77"/>
                    <a:gd name="T47" fmla="*/ 242 h 275"/>
                    <a:gd name="T48" fmla="*/ 24 w 77"/>
                    <a:gd name="T49" fmla="*/ 246 h 275"/>
                    <a:gd name="T50" fmla="*/ 25 w 77"/>
                    <a:gd name="T51" fmla="*/ 246 h 275"/>
                    <a:gd name="T52" fmla="*/ 28 w 77"/>
                    <a:gd name="T53" fmla="*/ 234 h 275"/>
                    <a:gd name="T54" fmla="*/ 30 w 77"/>
                    <a:gd name="T55" fmla="*/ 182 h 275"/>
                    <a:gd name="T56" fmla="*/ 33 w 77"/>
                    <a:gd name="T57" fmla="*/ 182 h 275"/>
                    <a:gd name="T58" fmla="*/ 44 w 77"/>
                    <a:gd name="T59" fmla="*/ 228 h 275"/>
                    <a:gd name="T60" fmla="*/ 44 w 77"/>
                    <a:gd name="T61" fmla="*/ 257 h 275"/>
                    <a:gd name="T62" fmla="*/ 49 w 77"/>
                    <a:gd name="T63" fmla="*/ 271 h 275"/>
                    <a:gd name="T64" fmla="*/ 53 w 77"/>
                    <a:gd name="T65" fmla="*/ 274 h 275"/>
                    <a:gd name="T66" fmla="*/ 55 w 77"/>
                    <a:gd name="T67" fmla="*/ 266 h 275"/>
                    <a:gd name="T68" fmla="*/ 52 w 77"/>
                    <a:gd name="T69" fmla="*/ 258 h 275"/>
                    <a:gd name="T70" fmla="*/ 49 w 77"/>
                    <a:gd name="T71" fmla="*/ 240 h 275"/>
                    <a:gd name="T72" fmla="*/ 48 w 77"/>
                    <a:gd name="T73" fmla="*/ 175 h 275"/>
                    <a:gd name="T74" fmla="*/ 45 w 77"/>
                    <a:gd name="T75" fmla="*/ 110 h 275"/>
                    <a:gd name="T76" fmla="*/ 52 w 77"/>
                    <a:gd name="T77" fmla="*/ 105 h 275"/>
                    <a:gd name="T78" fmla="*/ 52 w 77"/>
                    <a:gd name="T79" fmla="*/ 95 h 275"/>
                    <a:gd name="T80" fmla="*/ 52 w 77"/>
                    <a:gd name="T81" fmla="*/ 78 h 275"/>
                    <a:gd name="T82" fmla="*/ 60 w 77"/>
                    <a:gd name="T83" fmla="*/ 83 h 275"/>
                    <a:gd name="T84" fmla="*/ 52 w 77"/>
                    <a:gd name="T85" fmla="*/ 93 h 275"/>
                    <a:gd name="T86" fmla="*/ 52 w 77"/>
                    <a:gd name="T87" fmla="*/ 103 h 275"/>
                    <a:gd name="T88" fmla="*/ 60 w 77"/>
                    <a:gd name="T89" fmla="*/ 97 h 275"/>
                    <a:gd name="T90" fmla="*/ 64 w 77"/>
                    <a:gd name="T91" fmla="*/ 90 h 275"/>
                    <a:gd name="T92" fmla="*/ 68 w 77"/>
                    <a:gd name="T93" fmla="*/ 92 h 275"/>
                    <a:gd name="T94" fmla="*/ 76 w 77"/>
                    <a:gd name="T95" fmla="*/ 81 h 275"/>
                    <a:gd name="T96" fmla="*/ 76 w 77"/>
                    <a:gd name="T97" fmla="*/ 78 h 275"/>
                    <a:gd name="T98" fmla="*/ 72 w 77"/>
                    <a:gd name="T99" fmla="*/ 76 h 275"/>
                    <a:gd name="T100" fmla="*/ 62 w 77"/>
                    <a:gd name="T101" fmla="*/ 64 h 275"/>
                    <a:gd name="T102" fmla="*/ 52 w 77"/>
                    <a:gd name="T103" fmla="*/ 53 h 275"/>
                    <a:gd name="T104" fmla="*/ 39 w 77"/>
                    <a:gd name="T105" fmla="*/ 41 h 275"/>
                    <a:gd name="T106" fmla="*/ 30 w 77"/>
                    <a:gd name="T107" fmla="*/ 37 h 275"/>
                    <a:gd name="T108" fmla="*/ 30 w 77"/>
                    <a:gd name="T109" fmla="*/ 29 h 275"/>
                    <a:gd name="T110" fmla="*/ 33 w 77"/>
                    <a:gd name="T111" fmla="*/ 24 h 275"/>
                    <a:gd name="T112" fmla="*/ 33 w 77"/>
                    <a:gd name="T113" fmla="*/ 14 h 275"/>
                    <a:gd name="T114" fmla="*/ 36 w 77"/>
                    <a:gd name="T115" fmla="*/ 11 h 275"/>
                    <a:gd name="T116" fmla="*/ 30 w 77"/>
                    <a:gd name="T117" fmla="*/ 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5" name="Freeform 7">
                  <a:extLst>
                    <a:ext uri="{FF2B5EF4-FFF2-40B4-BE49-F238E27FC236}">
                      <a16:creationId xmlns:a16="http://schemas.microsoft.com/office/drawing/2014/main" id="{7FDBD497-99BE-334F-8C84-771D3624560B}"/>
                    </a:ext>
                  </a:extLst>
                </p:cNvPr>
                <p:cNvSpPr>
                  <a:spLocks/>
                </p:cNvSpPr>
                <p:nvPr/>
              </p:nvSpPr>
              <p:spPr bwMode="auto">
                <a:xfrm>
                  <a:off x="3758" y="1963"/>
                  <a:ext cx="54" cy="264"/>
                </a:xfrm>
                <a:custGeom>
                  <a:avLst/>
                  <a:gdLst>
                    <a:gd name="T0" fmla="*/ 41 w 54"/>
                    <a:gd name="T1" fmla="*/ 5 h 264"/>
                    <a:gd name="T2" fmla="*/ 41 w 54"/>
                    <a:gd name="T3" fmla="*/ 12 h 264"/>
                    <a:gd name="T4" fmla="*/ 40 w 54"/>
                    <a:gd name="T5" fmla="*/ 14 h 264"/>
                    <a:gd name="T6" fmla="*/ 43 w 54"/>
                    <a:gd name="T7" fmla="*/ 19 h 264"/>
                    <a:gd name="T8" fmla="*/ 41 w 54"/>
                    <a:gd name="T9" fmla="*/ 20 h 264"/>
                    <a:gd name="T10" fmla="*/ 41 w 54"/>
                    <a:gd name="T11" fmla="*/ 22 h 264"/>
                    <a:gd name="T12" fmla="*/ 40 w 54"/>
                    <a:gd name="T13" fmla="*/ 30 h 264"/>
                    <a:gd name="T14" fmla="*/ 49 w 54"/>
                    <a:gd name="T15" fmla="*/ 38 h 264"/>
                    <a:gd name="T16" fmla="*/ 53 w 54"/>
                    <a:gd name="T17" fmla="*/ 92 h 264"/>
                    <a:gd name="T18" fmla="*/ 48 w 54"/>
                    <a:gd name="T19" fmla="*/ 102 h 264"/>
                    <a:gd name="T20" fmla="*/ 50 w 54"/>
                    <a:gd name="T21" fmla="*/ 131 h 264"/>
                    <a:gd name="T22" fmla="*/ 47 w 54"/>
                    <a:gd name="T23" fmla="*/ 135 h 264"/>
                    <a:gd name="T24" fmla="*/ 44 w 54"/>
                    <a:gd name="T25" fmla="*/ 181 h 264"/>
                    <a:gd name="T26" fmla="*/ 42 w 54"/>
                    <a:gd name="T27" fmla="*/ 228 h 264"/>
                    <a:gd name="T28" fmla="*/ 43 w 54"/>
                    <a:gd name="T29" fmla="*/ 230 h 264"/>
                    <a:gd name="T30" fmla="*/ 53 w 54"/>
                    <a:gd name="T31" fmla="*/ 239 h 264"/>
                    <a:gd name="T32" fmla="*/ 51 w 54"/>
                    <a:gd name="T33" fmla="*/ 241 h 264"/>
                    <a:gd name="T34" fmla="*/ 48 w 54"/>
                    <a:gd name="T35" fmla="*/ 242 h 264"/>
                    <a:gd name="T36" fmla="*/ 43 w 54"/>
                    <a:gd name="T37" fmla="*/ 241 h 264"/>
                    <a:gd name="T38" fmla="*/ 36 w 54"/>
                    <a:gd name="T39" fmla="*/ 237 h 264"/>
                    <a:gd name="T40" fmla="*/ 32 w 54"/>
                    <a:gd name="T41" fmla="*/ 235 h 264"/>
                    <a:gd name="T42" fmla="*/ 32 w 54"/>
                    <a:gd name="T43" fmla="*/ 244 h 264"/>
                    <a:gd name="T44" fmla="*/ 30 w 54"/>
                    <a:gd name="T45" fmla="*/ 244 h 264"/>
                    <a:gd name="T46" fmla="*/ 34 w 54"/>
                    <a:gd name="T47" fmla="*/ 250 h 264"/>
                    <a:gd name="T48" fmla="*/ 32 w 54"/>
                    <a:gd name="T49" fmla="*/ 261 h 264"/>
                    <a:gd name="T50" fmla="*/ 29 w 54"/>
                    <a:gd name="T51" fmla="*/ 263 h 264"/>
                    <a:gd name="T52" fmla="*/ 23 w 54"/>
                    <a:gd name="T53" fmla="*/ 254 h 264"/>
                    <a:gd name="T54" fmla="*/ 23 w 54"/>
                    <a:gd name="T55" fmla="*/ 247 h 264"/>
                    <a:gd name="T56" fmla="*/ 21 w 54"/>
                    <a:gd name="T57" fmla="*/ 246 h 264"/>
                    <a:gd name="T58" fmla="*/ 19 w 54"/>
                    <a:gd name="T59" fmla="*/ 186 h 264"/>
                    <a:gd name="T60" fmla="*/ 21 w 54"/>
                    <a:gd name="T61" fmla="*/ 181 h 264"/>
                    <a:gd name="T62" fmla="*/ 15 w 54"/>
                    <a:gd name="T63" fmla="*/ 140 h 264"/>
                    <a:gd name="T64" fmla="*/ 10 w 54"/>
                    <a:gd name="T65" fmla="*/ 139 h 264"/>
                    <a:gd name="T66" fmla="*/ 10 w 54"/>
                    <a:gd name="T67" fmla="*/ 97 h 264"/>
                    <a:gd name="T68" fmla="*/ 0 w 54"/>
                    <a:gd name="T69" fmla="*/ 92 h 264"/>
                    <a:gd name="T70" fmla="*/ 3 w 54"/>
                    <a:gd name="T71" fmla="*/ 47 h 264"/>
                    <a:gd name="T72" fmla="*/ 19 w 54"/>
                    <a:gd name="T73" fmla="*/ 35 h 264"/>
                    <a:gd name="T74" fmla="*/ 23 w 54"/>
                    <a:gd name="T75" fmla="*/ 30 h 264"/>
                    <a:gd name="T76" fmla="*/ 23 w 54"/>
                    <a:gd name="T77" fmla="*/ 26 h 264"/>
                    <a:gd name="T78" fmla="*/ 22 w 54"/>
                    <a:gd name="T79" fmla="*/ 23 h 264"/>
                    <a:gd name="T80" fmla="*/ 20 w 54"/>
                    <a:gd name="T81" fmla="*/ 21 h 264"/>
                    <a:gd name="T82" fmla="*/ 18 w 54"/>
                    <a:gd name="T83" fmla="*/ 17 h 264"/>
                    <a:gd name="T84" fmla="*/ 17 w 54"/>
                    <a:gd name="T85" fmla="*/ 15 h 264"/>
                    <a:gd name="T86" fmla="*/ 17 w 54"/>
                    <a:gd name="T87" fmla="*/ 12 h 264"/>
                    <a:gd name="T88" fmla="*/ 18 w 54"/>
                    <a:gd name="T89" fmla="*/ 8 h 264"/>
                    <a:gd name="T90" fmla="*/ 21 w 54"/>
                    <a:gd name="T91" fmla="*/ 4 h 264"/>
                    <a:gd name="T92" fmla="*/ 23 w 54"/>
                    <a:gd name="T93" fmla="*/ 1 h 264"/>
                    <a:gd name="T94" fmla="*/ 27 w 54"/>
                    <a:gd name="T95" fmla="*/ 0 h 264"/>
                    <a:gd name="T96" fmla="*/ 30 w 54"/>
                    <a:gd name="T97" fmla="*/ 0 h 264"/>
                    <a:gd name="T98" fmla="*/ 34 w 54"/>
                    <a:gd name="T99" fmla="*/ 0 h 264"/>
                    <a:gd name="T100" fmla="*/ 36 w 54"/>
                    <a:gd name="T101" fmla="*/ 1 h 264"/>
                    <a:gd name="T102" fmla="*/ 41 w 54"/>
                    <a:gd name="T103" fmla="*/ 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297" name="Freeform 9">
                <a:extLst>
                  <a:ext uri="{FF2B5EF4-FFF2-40B4-BE49-F238E27FC236}">
                    <a16:creationId xmlns:a16="http://schemas.microsoft.com/office/drawing/2014/main" id="{E0F84D43-DCAA-5E45-86B2-6737BCEEA1EA}"/>
                  </a:ext>
                </a:extLst>
              </p:cNvPr>
              <p:cNvSpPr>
                <a:spLocks/>
              </p:cNvSpPr>
              <p:nvPr/>
            </p:nvSpPr>
            <p:spPr bwMode="auto">
              <a:xfrm>
                <a:off x="4322" y="1981"/>
                <a:ext cx="68" cy="241"/>
              </a:xfrm>
              <a:custGeom>
                <a:avLst/>
                <a:gdLst>
                  <a:gd name="T0" fmla="*/ 40 w 68"/>
                  <a:gd name="T1" fmla="*/ 3 h 241"/>
                  <a:gd name="T2" fmla="*/ 54 w 68"/>
                  <a:gd name="T3" fmla="*/ 0 h 241"/>
                  <a:gd name="T4" fmla="*/ 59 w 68"/>
                  <a:gd name="T5" fmla="*/ 6 h 241"/>
                  <a:gd name="T6" fmla="*/ 61 w 68"/>
                  <a:gd name="T7" fmla="*/ 4 h 241"/>
                  <a:gd name="T8" fmla="*/ 65 w 68"/>
                  <a:gd name="T9" fmla="*/ 15 h 241"/>
                  <a:gd name="T10" fmla="*/ 57 w 68"/>
                  <a:gd name="T11" fmla="*/ 21 h 241"/>
                  <a:gd name="T12" fmla="*/ 57 w 68"/>
                  <a:gd name="T13" fmla="*/ 26 h 241"/>
                  <a:gd name="T14" fmla="*/ 55 w 68"/>
                  <a:gd name="T15" fmla="*/ 27 h 241"/>
                  <a:gd name="T16" fmla="*/ 54 w 68"/>
                  <a:gd name="T17" fmla="*/ 33 h 241"/>
                  <a:gd name="T18" fmla="*/ 48 w 68"/>
                  <a:gd name="T19" fmla="*/ 34 h 241"/>
                  <a:gd name="T20" fmla="*/ 48 w 68"/>
                  <a:gd name="T21" fmla="*/ 36 h 241"/>
                  <a:gd name="T22" fmla="*/ 57 w 68"/>
                  <a:gd name="T23" fmla="*/ 43 h 241"/>
                  <a:gd name="T24" fmla="*/ 65 w 68"/>
                  <a:gd name="T25" fmla="*/ 77 h 241"/>
                  <a:gd name="T26" fmla="*/ 59 w 68"/>
                  <a:gd name="T27" fmla="*/ 86 h 241"/>
                  <a:gd name="T28" fmla="*/ 59 w 68"/>
                  <a:gd name="T29" fmla="*/ 149 h 241"/>
                  <a:gd name="T30" fmla="*/ 52 w 68"/>
                  <a:gd name="T31" fmla="*/ 152 h 241"/>
                  <a:gd name="T32" fmla="*/ 51 w 68"/>
                  <a:gd name="T33" fmla="*/ 162 h 241"/>
                  <a:gd name="T34" fmla="*/ 48 w 68"/>
                  <a:gd name="T35" fmla="*/ 189 h 241"/>
                  <a:gd name="T36" fmla="*/ 48 w 68"/>
                  <a:gd name="T37" fmla="*/ 203 h 241"/>
                  <a:gd name="T38" fmla="*/ 59 w 68"/>
                  <a:gd name="T39" fmla="*/ 212 h 241"/>
                  <a:gd name="T40" fmla="*/ 67 w 68"/>
                  <a:gd name="T41" fmla="*/ 216 h 241"/>
                  <a:gd name="T42" fmla="*/ 67 w 68"/>
                  <a:gd name="T43" fmla="*/ 219 h 241"/>
                  <a:gd name="T44" fmla="*/ 50 w 68"/>
                  <a:gd name="T45" fmla="*/ 215 h 241"/>
                  <a:gd name="T46" fmla="*/ 48 w 68"/>
                  <a:gd name="T47" fmla="*/ 212 h 241"/>
                  <a:gd name="T48" fmla="*/ 46 w 68"/>
                  <a:gd name="T49" fmla="*/ 215 h 241"/>
                  <a:gd name="T50" fmla="*/ 45 w 68"/>
                  <a:gd name="T51" fmla="*/ 215 h 241"/>
                  <a:gd name="T52" fmla="*/ 43 w 68"/>
                  <a:gd name="T53" fmla="*/ 205 h 241"/>
                  <a:gd name="T54" fmla="*/ 40 w 68"/>
                  <a:gd name="T55" fmla="*/ 159 h 241"/>
                  <a:gd name="T56" fmla="*/ 37 w 68"/>
                  <a:gd name="T57" fmla="*/ 159 h 241"/>
                  <a:gd name="T58" fmla="*/ 28 w 68"/>
                  <a:gd name="T59" fmla="*/ 199 h 241"/>
                  <a:gd name="T60" fmla="*/ 28 w 68"/>
                  <a:gd name="T61" fmla="*/ 225 h 241"/>
                  <a:gd name="T62" fmla="*/ 24 w 68"/>
                  <a:gd name="T63" fmla="*/ 237 h 241"/>
                  <a:gd name="T64" fmla="*/ 20 w 68"/>
                  <a:gd name="T65" fmla="*/ 240 h 241"/>
                  <a:gd name="T66" fmla="*/ 18 w 68"/>
                  <a:gd name="T67" fmla="*/ 233 h 241"/>
                  <a:gd name="T68" fmla="*/ 21 w 68"/>
                  <a:gd name="T69" fmla="*/ 226 h 241"/>
                  <a:gd name="T70" fmla="*/ 24 w 68"/>
                  <a:gd name="T71" fmla="*/ 210 h 241"/>
                  <a:gd name="T72" fmla="*/ 24 w 68"/>
                  <a:gd name="T73" fmla="*/ 152 h 241"/>
                  <a:gd name="T74" fmla="*/ 28 w 68"/>
                  <a:gd name="T75" fmla="*/ 97 h 241"/>
                  <a:gd name="T76" fmla="*/ 22 w 68"/>
                  <a:gd name="T77" fmla="*/ 92 h 241"/>
                  <a:gd name="T78" fmla="*/ 22 w 68"/>
                  <a:gd name="T79" fmla="*/ 83 h 241"/>
                  <a:gd name="T80" fmla="*/ 22 w 68"/>
                  <a:gd name="T81" fmla="*/ 68 h 241"/>
                  <a:gd name="T82" fmla="*/ 14 w 68"/>
                  <a:gd name="T83" fmla="*/ 73 h 241"/>
                  <a:gd name="T84" fmla="*/ 21 w 68"/>
                  <a:gd name="T85" fmla="*/ 81 h 241"/>
                  <a:gd name="T86" fmla="*/ 21 w 68"/>
                  <a:gd name="T87" fmla="*/ 90 h 241"/>
                  <a:gd name="T88" fmla="*/ 14 w 68"/>
                  <a:gd name="T89" fmla="*/ 85 h 241"/>
                  <a:gd name="T90" fmla="*/ 11 w 68"/>
                  <a:gd name="T91" fmla="*/ 79 h 241"/>
                  <a:gd name="T92" fmla="*/ 7 w 68"/>
                  <a:gd name="T93" fmla="*/ 81 h 241"/>
                  <a:gd name="T94" fmla="*/ 0 w 68"/>
                  <a:gd name="T95" fmla="*/ 72 h 241"/>
                  <a:gd name="T96" fmla="*/ 0 w 68"/>
                  <a:gd name="T97" fmla="*/ 68 h 241"/>
                  <a:gd name="T98" fmla="*/ 4 w 68"/>
                  <a:gd name="T99" fmla="*/ 67 h 241"/>
                  <a:gd name="T100" fmla="*/ 12 w 68"/>
                  <a:gd name="T101" fmla="*/ 56 h 241"/>
                  <a:gd name="T102" fmla="*/ 21 w 68"/>
                  <a:gd name="T103" fmla="*/ 47 h 241"/>
                  <a:gd name="T104" fmla="*/ 32 w 68"/>
                  <a:gd name="T105" fmla="*/ 37 h 241"/>
                  <a:gd name="T106" fmla="*/ 40 w 68"/>
                  <a:gd name="T107" fmla="*/ 33 h 241"/>
                  <a:gd name="T108" fmla="*/ 40 w 68"/>
                  <a:gd name="T109" fmla="*/ 25 h 241"/>
                  <a:gd name="T110" fmla="*/ 37 w 68"/>
                  <a:gd name="T111" fmla="*/ 21 h 241"/>
                  <a:gd name="T112" fmla="*/ 37 w 68"/>
                  <a:gd name="T113" fmla="*/ 12 h 241"/>
                  <a:gd name="T114" fmla="*/ 35 w 68"/>
                  <a:gd name="T115" fmla="*/ 10 h 241"/>
                  <a:gd name="T116" fmla="*/ 40 w 68"/>
                  <a:gd name="T117" fmla="*/ 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Freeform 10">
                <a:extLst>
                  <a:ext uri="{FF2B5EF4-FFF2-40B4-BE49-F238E27FC236}">
                    <a16:creationId xmlns:a16="http://schemas.microsoft.com/office/drawing/2014/main" id="{4520F8C2-E537-E44F-A472-32EA16E2E475}"/>
                  </a:ext>
                </a:extLst>
              </p:cNvPr>
              <p:cNvSpPr>
                <a:spLocks/>
              </p:cNvSpPr>
              <p:nvPr/>
            </p:nvSpPr>
            <p:spPr bwMode="auto">
              <a:xfrm>
                <a:off x="4518" y="1925"/>
                <a:ext cx="38" cy="211"/>
              </a:xfrm>
              <a:custGeom>
                <a:avLst/>
                <a:gdLst>
                  <a:gd name="T0" fmla="*/ 24 w 38"/>
                  <a:gd name="T1" fmla="*/ 3 h 211"/>
                  <a:gd name="T2" fmla="*/ 16 w 38"/>
                  <a:gd name="T3" fmla="*/ 0 h 211"/>
                  <a:gd name="T4" fmla="*/ 8 w 38"/>
                  <a:gd name="T5" fmla="*/ 0 h 211"/>
                  <a:gd name="T6" fmla="*/ 2 w 38"/>
                  <a:gd name="T7" fmla="*/ 1 h 211"/>
                  <a:gd name="T8" fmla="*/ 0 w 38"/>
                  <a:gd name="T9" fmla="*/ 9 h 211"/>
                  <a:gd name="T10" fmla="*/ 0 w 38"/>
                  <a:gd name="T11" fmla="*/ 14 h 211"/>
                  <a:gd name="T12" fmla="*/ 4 w 38"/>
                  <a:gd name="T13" fmla="*/ 22 h 211"/>
                  <a:gd name="T14" fmla="*/ 6 w 38"/>
                  <a:gd name="T15" fmla="*/ 22 h 211"/>
                  <a:gd name="T16" fmla="*/ 2 w 38"/>
                  <a:gd name="T17" fmla="*/ 31 h 211"/>
                  <a:gd name="T18" fmla="*/ 0 w 38"/>
                  <a:gd name="T19" fmla="*/ 44 h 211"/>
                  <a:gd name="T20" fmla="*/ 0 w 38"/>
                  <a:gd name="T21" fmla="*/ 57 h 211"/>
                  <a:gd name="T22" fmla="*/ 0 w 38"/>
                  <a:gd name="T23" fmla="*/ 72 h 211"/>
                  <a:gd name="T24" fmla="*/ 2 w 38"/>
                  <a:gd name="T25" fmla="*/ 87 h 211"/>
                  <a:gd name="T26" fmla="*/ 7 w 38"/>
                  <a:gd name="T27" fmla="*/ 88 h 211"/>
                  <a:gd name="T28" fmla="*/ 7 w 38"/>
                  <a:gd name="T29" fmla="*/ 92 h 211"/>
                  <a:gd name="T30" fmla="*/ 10 w 38"/>
                  <a:gd name="T31" fmla="*/ 94 h 211"/>
                  <a:gd name="T32" fmla="*/ 10 w 38"/>
                  <a:gd name="T33" fmla="*/ 110 h 211"/>
                  <a:gd name="T34" fmla="*/ 12 w 38"/>
                  <a:gd name="T35" fmla="*/ 113 h 211"/>
                  <a:gd name="T36" fmla="*/ 12 w 38"/>
                  <a:gd name="T37" fmla="*/ 141 h 211"/>
                  <a:gd name="T38" fmla="*/ 12 w 38"/>
                  <a:gd name="T39" fmla="*/ 159 h 211"/>
                  <a:gd name="T40" fmla="*/ 8 w 38"/>
                  <a:gd name="T41" fmla="*/ 179 h 211"/>
                  <a:gd name="T42" fmla="*/ 7 w 38"/>
                  <a:gd name="T43" fmla="*/ 204 h 211"/>
                  <a:gd name="T44" fmla="*/ 11 w 38"/>
                  <a:gd name="T45" fmla="*/ 206 h 211"/>
                  <a:gd name="T46" fmla="*/ 11 w 38"/>
                  <a:gd name="T47" fmla="*/ 209 h 211"/>
                  <a:gd name="T48" fmla="*/ 17 w 38"/>
                  <a:gd name="T49" fmla="*/ 209 h 211"/>
                  <a:gd name="T50" fmla="*/ 18 w 38"/>
                  <a:gd name="T51" fmla="*/ 208 h 211"/>
                  <a:gd name="T52" fmla="*/ 21 w 38"/>
                  <a:gd name="T53" fmla="*/ 208 h 211"/>
                  <a:gd name="T54" fmla="*/ 21 w 38"/>
                  <a:gd name="T55" fmla="*/ 210 h 211"/>
                  <a:gd name="T56" fmla="*/ 25 w 38"/>
                  <a:gd name="T57" fmla="*/ 209 h 211"/>
                  <a:gd name="T58" fmla="*/ 35 w 38"/>
                  <a:gd name="T59" fmla="*/ 208 h 211"/>
                  <a:gd name="T60" fmla="*/ 35 w 38"/>
                  <a:gd name="T61" fmla="*/ 206 h 211"/>
                  <a:gd name="T62" fmla="*/ 26 w 38"/>
                  <a:gd name="T63" fmla="*/ 202 h 211"/>
                  <a:gd name="T64" fmla="*/ 26 w 38"/>
                  <a:gd name="T65" fmla="*/ 198 h 211"/>
                  <a:gd name="T66" fmla="*/ 34 w 38"/>
                  <a:gd name="T67" fmla="*/ 197 h 211"/>
                  <a:gd name="T68" fmla="*/ 34 w 38"/>
                  <a:gd name="T69" fmla="*/ 195 h 211"/>
                  <a:gd name="T70" fmla="*/ 29 w 38"/>
                  <a:gd name="T71" fmla="*/ 190 h 211"/>
                  <a:gd name="T72" fmla="*/ 29 w 38"/>
                  <a:gd name="T73" fmla="*/ 161 h 211"/>
                  <a:gd name="T74" fmla="*/ 30 w 38"/>
                  <a:gd name="T75" fmla="*/ 135 h 211"/>
                  <a:gd name="T76" fmla="*/ 30 w 38"/>
                  <a:gd name="T77" fmla="*/ 109 h 211"/>
                  <a:gd name="T78" fmla="*/ 30 w 38"/>
                  <a:gd name="T79" fmla="*/ 94 h 211"/>
                  <a:gd name="T80" fmla="*/ 30 w 38"/>
                  <a:gd name="T81" fmla="*/ 90 h 211"/>
                  <a:gd name="T82" fmla="*/ 30 w 38"/>
                  <a:gd name="T83" fmla="*/ 69 h 211"/>
                  <a:gd name="T84" fmla="*/ 37 w 38"/>
                  <a:gd name="T85" fmla="*/ 65 h 211"/>
                  <a:gd name="T86" fmla="*/ 37 w 38"/>
                  <a:gd name="T87" fmla="*/ 62 h 211"/>
                  <a:gd name="T88" fmla="*/ 23 w 38"/>
                  <a:gd name="T89" fmla="*/ 34 h 211"/>
                  <a:gd name="T90" fmla="*/ 16 w 38"/>
                  <a:gd name="T91" fmla="*/ 30 h 211"/>
                  <a:gd name="T92" fmla="*/ 17 w 38"/>
                  <a:gd name="T93" fmla="*/ 28 h 211"/>
                  <a:gd name="T94" fmla="*/ 21 w 38"/>
                  <a:gd name="T95" fmla="*/ 27 h 211"/>
                  <a:gd name="T96" fmla="*/ 21 w 38"/>
                  <a:gd name="T97" fmla="*/ 25 h 211"/>
                  <a:gd name="T98" fmla="*/ 23 w 38"/>
                  <a:gd name="T99" fmla="*/ 24 h 211"/>
                  <a:gd name="T100" fmla="*/ 23 w 38"/>
                  <a:gd name="T101" fmla="*/ 22 h 211"/>
                  <a:gd name="T102" fmla="*/ 24 w 38"/>
                  <a:gd name="T103" fmla="*/ 21 h 211"/>
                  <a:gd name="T104" fmla="*/ 23 w 38"/>
                  <a:gd name="T105" fmla="*/ 20 h 211"/>
                  <a:gd name="T106" fmla="*/ 24 w 38"/>
                  <a:gd name="T107" fmla="*/ 19 h 211"/>
                  <a:gd name="T108" fmla="*/ 21 w 38"/>
                  <a:gd name="T109" fmla="*/ 14 h 211"/>
                  <a:gd name="T110" fmla="*/ 23 w 38"/>
                  <a:gd name="T111" fmla="*/ 12 h 211"/>
                  <a:gd name="T112" fmla="*/ 21 w 38"/>
                  <a:gd name="T113" fmla="*/ 10 h 211"/>
                  <a:gd name="T114" fmla="*/ 24 w 38"/>
                  <a:gd name="T115" fmla="*/ 7 h 211"/>
                  <a:gd name="T116" fmla="*/ 24 w 38"/>
                  <a:gd name="T117" fmla="*/ 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9" name="Freeform 11">
                <a:extLst>
                  <a:ext uri="{FF2B5EF4-FFF2-40B4-BE49-F238E27FC236}">
                    <a16:creationId xmlns:a16="http://schemas.microsoft.com/office/drawing/2014/main" id="{36018455-AD24-6044-8C55-C75E95FCF7F2}"/>
                  </a:ext>
                </a:extLst>
              </p:cNvPr>
              <p:cNvSpPr>
                <a:spLocks/>
              </p:cNvSpPr>
              <p:nvPr/>
            </p:nvSpPr>
            <p:spPr bwMode="auto">
              <a:xfrm>
                <a:off x="3391" y="1923"/>
                <a:ext cx="51" cy="190"/>
              </a:xfrm>
              <a:custGeom>
                <a:avLst/>
                <a:gdLst>
                  <a:gd name="T0" fmla="*/ 30 w 51"/>
                  <a:gd name="T1" fmla="*/ 2 h 190"/>
                  <a:gd name="T2" fmla="*/ 41 w 51"/>
                  <a:gd name="T3" fmla="*/ 0 h 190"/>
                  <a:gd name="T4" fmla="*/ 45 w 51"/>
                  <a:gd name="T5" fmla="*/ 4 h 190"/>
                  <a:gd name="T6" fmla="*/ 46 w 51"/>
                  <a:gd name="T7" fmla="*/ 2 h 190"/>
                  <a:gd name="T8" fmla="*/ 49 w 51"/>
                  <a:gd name="T9" fmla="*/ 11 h 190"/>
                  <a:gd name="T10" fmla="*/ 43 w 51"/>
                  <a:gd name="T11" fmla="*/ 15 h 190"/>
                  <a:gd name="T12" fmla="*/ 43 w 51"/>
                  <a:gd name="T13" fmla="*/ 20 h 190"/>
                  <a:gd name="T14" fmla="*/ 41 w 51"/>
                  <a:gd name="T15" fmla="*/ 20 h 190"/>
                  <a:gd name="T16" fmla="*/ 41 w 51"/>
                  <a:gd name="T17" fmla="*/ 25 h 190"/>
                  <a:gd name="T18" fmla="*/ 36 w 51"/>
                  <a:gd name="T19" fmla="*/ 26 h 190"/>
                  <a:gd name="T20" fmla="*/ 36 w 51"/>
                  <a:gd name="T21" fmla="*/ 28 h 190"/>
                  <a:gd name="T22" fmla="*/ 43 w 51"/>
                  <a:gd name="T23" fmla="*/ 33 h 190"/>
                  <a:gd name="T24" fmla="*/ 49 w 51"/>
                  <a:gd name="T25" fmla="*/ 60 h 190"/>
                  <a:gd name="T26" fmla="*/ 45 w 51"/>
                  <a:gd name="T27" fmla="*/ 68 h 190"/>
                  <a:gd name="T28" fmla="*/ 45 w 51"/>
                  <a:gd name="T29" fmla="*/ 117 h 190"/>
                  <a:gd name="T30" fmla="*/ 39 w 51"/>
                  <a:gd name="T31" fmla="*/ 119 h 190"/>
                  <a:gd name="T32" fmla="*/ 38 w 51"/>
                  <a:gd name="T33" fmla="*/ 128 h 190"/>
                  <a:gd name="T34" fmla="*/ 36 w 51"/>
                  <a:gd name="T35" fmla="*/ 149 h 190"/>
                  <a:gd name="T36" fmla="*/ 36 w 51"/>
                  <a:gd name="T37" fmla="*/ 160 h 190"/>
                  <a:gd name="T38" fmla="*/ 45 w 51"/>
                  <a:gd name="T39" fmla="*/ 167 h 190"/>
                  <a:gd name="T40" fmla="*/ 50 w 51"/>
                  <a:gd name="T41" fmla="*/ 171 h 190"/>
                  <a:gd name="T42" fmla="*/ 50 w 51"/>
                  <a:gd name="T43" fmla="*/ 173 h 190"/>
                  <a:gd name="T44" fmla="*/ 37 w 51"/>
                  <a:gd name="T45" fmla="*/ 169 h 190"/>
                  <a:gd name="T46" fmla="*/ 36 w 51"/>
                  <a:gd name="T47" fmla="*/ 167 h 190"/>
                  <a:gd name="T48" fmla="*/ 34 w 51"/>
                  <a:gd name="T49" fmla="*/ 169 h 190"/>
                  <a:gd name="T50" fmla="*/ 34 w 51"/>
                  <a:gd name="T51" fmla="*/ 169 h 190"/>
                  <a:gd name="T52" fmla="*/ 32 w 51"/>
                  <a:gd name="T53" fmla="*/ 161 h 190"/>
                  <a:gd name="T54" fmla="*/ 30 w 51"/>
                  <a:gd name="T55" fmla="*/ 125 h 190"/>
                  <a:gd name="T56" fmla="*/ 28 w 51"/>
                  <a:gd name="T57" fmla="*/ 125 h 190"/>
                  <a:gd name="T58" fmla="*/ 20 w 51"/>
                  <a:gd name="T59" fmla="*/ 157 h 190"/>
                  <a:gd name="T60" fmla="*/ 20 w 51"/>
                  <a:gd name="T61" fmla="*/ 177 h 190"/>
                  <a:gd name="T62" fmla="*/ 17 w 51"/>
                  <a:gd name="T63" fmla="*/ 187 h 190"/>
                  <a:gd name="T64" fmla="*/ 15 w 51"/>
                  <a:gd name="T65" fmla="*/ 189 h 190"/>
                  <a:gd name="T66" fmla="*/ 14 w 51"/>
                  <a:gd name="T67" fmla="*/ 184 h 190"/>
                  <a:gd name="T68" fmla="*/ 16 w 51"/>
                  <a:gd name="T69" fmla="*/ 178 h 190"/>
                  <a:gd name="T70" fmla="*/ 17 w 51"/>
                  <a:gd name="T71" fmla="*/ 165 h 190"/>
                  <a:gd name="T72" fmla="*/ 17 w 51"/>
                  <a:gd name="T73" fmla="*/ 120 h 190"/>
                  <a:gd name="T74" fmla="*/ 20 w 51"/>
                  <a:gd name="T75" fmla="*/ 76 h 190"/>
                  <a:gd name="T76" fmla="*/ 16 w 51"/>
                  <a:gd name="T77" fmla="*/ 72 h 190"/>
                  <a:gd name="T78" fmla="*/ 16 w 51"/>
                  <a:gd name="T79" fmla="*/ 65 h 190"/>
                  <a:gd name="T80" fmla="*/ 16 w 51"/>
                  <a:gd name="T81" fmla="*/ 53 h 190"/>
                  <a:gd name="T82" fmla="*/ 10 w 51"/>
                  <a:gd name="T83" fmla="*/ 57 h 190"/>
                  <a:gd name="T84" fmla="*/ 16 w 51"/>
                  <a:gd name="T85" fmla="*/ 63 h 190"/>
                  <a:gd name="T86" fmla="*/ 16 w 51"/>
                  <a:gd name="T87" fmla="*/ 70 h 190"/>
                  <a:gd name="T88" fmla="*/ 10 w 51"/>
                  <a:gd name="T89" fmla="*/ 66 h 190"/>
                  <a:gd name="T90" fmla="*/ 8 w 51"/>
                  <a:gd name="T91" fmla="*/ 62 h 190"/>
                  <a:gd name="T92" fmla="*/ 4 w 51"/>
                  <a:gd name="T93" fmla="*/ 63 h 190"/>
                  <a:gd name="T94" fmla="*/ 0 w 51"/>
                  <a:gd name="T95" fmla="*/ 56 h 190"/>
                  <a:gd name="T96" fmla="*/ 0 w 51"/>
                  <a:gd name="T97" fmla="*/ 53 h 190"/>
                  <a:gd name="T98" fmla="*/ 2 w 51"/>
                  <a:gd name="T99" fmla="*/ 52 h 190"/>
                  <a:gd name="T100" fmla="*/ 9 w 51"/>
                  <a:gd name="T101" fmla="*/ 44 h 190"/>
                  <a:gd name="T102" fmla="*/ 16 w 51"/>
                  <a:gd name="T103" fmla="*/ 36 h 190"/>
                  <a:gd name="T104" fmla="*/ 24 w 51"/>
                  <a:gd name="T105" fmla="*/ 29 h 190"/>
                  <a:gd name="T106" fmla="*/ 30 w 51"/>
                  <a:gd name="T107" fmla="*/ 25 h 190"/>
                  <a:gd name="T108" fmla="*/ 30 w 51"/>
                  <a:gd name="T109" fmla="*/ 19 h 190"/>
                  <a:gd name="T110" fmla="*/ 28 w 51"/>
                  <a:gd name="T111" fmla="*/ 16 h 190"/>
                  <a:gd name="T112" fmla="*/ 28 w 51"/>
                  <a:gd name="T113" fmla="*/ 9 h 190"/>
                  <a:gd name="T114" fmla="*/ 26 w 51"/>
                  <a:gd name="T115" fmla="*/ 7 h 190"/>
                  <a:gd name="T116" fmla="*/ 30 w 51"/>
                  <a:gd name="T117"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Freeform 12">
                <a:extLst>
                  <a:ext uri="{FF2B5EF4-FFF2-40B4-BE49-F238E27FC236}">
                    <a16:creationId xmlns:a16="http://schemas.microsoft.com/office/drawing/2014/main" id="{A9CEB54C-38FB-9E43-8EA8-BECF4C108101}"/>
                  </a:ext>
                </a:extLst>
              </p:cNvPr>
              <p:cNvSpPr>
                <a:spLocks/>
              </p:cNvSpPr>
              <p:nvPr/>
            </p:nvSpPr>
            <p:spPr bwMode="auto">
              <a:xfrm>
                <a:off x="3224" y="1976"/>
                <a:ext cx="25" cy="134"/>
              </a:xfrm>
              <a:custGeom>
                <a:avLst/>
                <a:gdLst>
                  <a:gd name="T0" fmla="*/ 19 w 25"/>
                  <a:gd name="T1" fmla="*/ 2 h 134"/>
                  <a:gd name="T2" fmla="*/ 19 w 25"/>
                  <a:gd name="T3" fmla="*/ 6 h 134"/>
                  <a:gd name="T4" fmla="*/ 19 w 25"/>
                  <a:gd name="T5" fmla="*/ 7 h 134"/>
                  <a:gd name="T6" fmla="*/ 20 w 25"/>
                  <a:gd name="T7" fmla="*/ 8 h 134"/>
                  <a:gd name="T8" fmla="*/ 19 w 25"/>
                  <a:gd name="T9" fmla="*/ 9 h 134"/>
                  <a:gd name="T10" fmla="*/ 19 w 25"/>
                  <a:gd name="T11" fmla="*/ 10 h 134"/>
                  <a:gd name="T12" fmla="*/ 18 w 25"/>
                  <a:gd name="T13" fmla="*/ 14 h 134"/>
                  <a:gd name="T14" fmla="*/ 18 w 25"/>
                  <a:gd name="T15" fmla="*/ 15 h 134"/>
                  <a:gd name="T16" fmla="*/ 23 w 25"/>
                  <a:gd name="T17" fmla="*/ 19 h 134"/>
                  <a:gd name="T18" fmla="*/ 24 w 25"/>
                  <a:gd name="T19" fmla="*/ 46 h 134"/>
                  <a:gd name="T20" fmla="*/ 22 w 25"/>
                  <a:gd name="T21" fmla="*/ 51 h 134"/>
                  <a:gd name="T22" fmla="*/ 23 w 25"/>
                  <a:gd name="T23" fmla="*/ 66 h 134"/>
                  <a:gd name="T24" fmla="*/ 21 w 25"/>
                  <a:gd name="T25" fmla="*/ 68 h 134"/>
                  <a:gd name="T26" fmla="*/ 20 w 25"/>
                  <a:gd name="T27" fmla="*/ 91 h 134"/>
                  <a:gd name="T28" fmla="*/ 19 w 25"/>
                  <a:gd name="T29" fmla="*/ 115 h 134"/>
                  <a:gd name="T30" fmla="*/ 20 w 25"/>
                  <a:gd name="T31" fmla="*/ 116 h 134"/>
                  <a:gd name="T32" fmla="*/ 24 w 25"/>
                  <a:gd name="T33" fmla="*/ 121 h 134"/>
                  <a:gd name="T34" fmla="*/ 23 w 25"/>
                  <a:gd name="T35" fmla="*/ 122 h 134"/>
                  <a:gd name="T36" fmla="*/ 22 w 25"/>
                  <a:gd name="T37" fmla="*/ 123 h 134"/>
                  <a:gd name="T38" fmla="*/ 19 w 25"/>
                  <a:gd name="T39" fmla="*/ 122 h 134"/>
                  <a:gd name="T40" fmla="*/ 17 w 25"/>
                  <a:gd name="T41" fmla="*/ 120 h 134"/>
                  <a:gd name="T42" fmla="*/ 15 w 25"/>
                  <a:gd name="T43" fmla="*/ 119 h 134"/>
                  <a:gd name="T44" fmla="*/ 15 w 25"/>
                  <a:gd name="T45" fmla="*/ 123 h 134"/>
                  <a:gd name="T46" fmla="*/ 14 w 25"/>
                  <a:gd name="T47" fmla="*/ 123 h 134"/>
                  <a:gd name="T48" fmla="*/ 16 w 25"/>
                  <a:gd name="T49" fmla="*/ 127 h 134"/>
                  <a:gd name="T50" fmla="*/ 15 w 25"/>
                  <a:gd name="T51" fmla="*/ 132 h 134"/>
                  <a:gd name="T52" fmla="*/ 14 w 25"/>
                  <a:gd name="T53" fmla="*/ 133 h 134"/>
                  <a:gd name="T54" fmla="*/ 11 w 25"/>
                  <a:gd name="T55" fmla="*/ 128 h 134"/>
                  <a:gd name="T56" fmla="*/ 11 w 25"/>
                  <a:gd name="T57" fmla="*/ 125 h 134"/>
                  <a:gd name="T58" fmla="*/ 10 w 25"/>
                  <a:gd name="T59" fmla="*/ 125 h 134"/>
                  <a:gd name="T60" fmla="*/ 8 w 25"/>
                  <a:gd name="T61" fmla="*/ 94 h 134"/>
                  <a:gd name="T62" fmla="*/ 10 w 25"/>
                  <a:gd name="T63" fmla="*/ 91 h 134"/>
                  <a:gd name="T64" fmla="*/ 7 w 25"/>
                  <a:gd name="T65" fmla="*/ 71 h 134"/>
                  <a:gd name="T66" fmla="*/ 5 w 25"/>
                  <a:gd name="T67" fmla="*/ 70 h 134"/>
                  <a:gd name="T68" fmla="*/ 5 w 25"/>
                  <a:gd name="T69" fmla="*/ 49 h 134"/>
                  <a:gd name="T70" fmla="*/ 0 w 25"/>
                  <a:gd name="T71" fmla="*/ 46 h 134"/>
                  <a:gd name="T72" fmla="*/ 2 w 25"/>
                  <a:gd name="T73" fmla="*/ 24 h 134"/>
                  <a:gd name="T74" fmla="*/ 9 w 25"/>
                  <a:gd name="T75" fmla="*/ 17 h 134"/>
                  <a:gd name="T76" fmla="*/ 11 w 25"/>
                  <a:gd name="T77" fmla="*/ 15 h 134"/>
                  <a:gd name="T78" fmla="*/ 11 w 25"/>
                  <a:gd name="T79" fmla="*/ 12 h 134"/>
                  <a:gd name="T80" fmla="*/ 11 w 25"/>
                  <a:gd name="T81" fmla="*/ 11 h 134"/>
                  <a:gd name="T82" fmla="*/ 9 w 25"/>
                  <a:gd name="T83" fmla="*/ 10 h 134"/>
                  <a:gd name="T84" fmla="*/ 8 w 25"/>
                  <a:gd name="T85" fmla="*/ 8 h 134"/>
                  <a:gd name="T86" fmla="*/ 8 w 25"/>
                  <a:gd name="T87" fmla="*/ 7 h 134"/>
                  <a:gd name="T88" fmla="*/ 8 w 25"/>
                  <a:gd name="T89" fmla="*/ 5 h 134"/>
                  <a:gd name="T90" fmla="*/ 8 w 25"/>
                  <a:gd name="T91" fmla="*/ 4 h 134"/>
                  <a:gd name="T92" fmla="*/ 10 w 25"/>
                  <a:gd name="T93" fmla="*/ 2 h 134"/>
                  <a:gd name="T94" fmla="*/ 11 w 25"/>
                  <a:gd name="T95" fmla="*/ 0 h 134"/>
                  <a:gd name="T96" fmla="*/ 12 w 25"/>
                  <a:gd name="T97" fmla="*/ 0 h 134"/>
                  <a:gd name="T98" fmla="*/ 14 w 25"/>
                  <a:gd name="T99" fmla="*/ 0 h 134"/>
                  <a:gd name="T100" fmla="*/ 16 w 25"/>
                  <a:gd name="T101" fmla="*/ 0 h 134"/>
                  <a:gd name="T102" fmla="*/ 17 w 25"/>
                  <a:gd name="T103" fmla="*/ 0 h 134"/>
                  <a:gd name="T104" fmla="*/ 19 w 25"/>
                  <a:gd name="T105"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1" name="Freeform 13">
                <a:extLst>
                  <a:ext uri="{FF2B5EF4-FFF2-40B4-BE49-F238E27FC236}">
                    <a16:creationId xmlns:a16="http://schemas.microsoft.com/office/drawing/2014/main" id="{6A24E5EC-5640-8247-B25F-6EDAE7209C74}"/>
                  </a:ext>
                </a:extLst>
              </p:cNvPr>
              <p:cNvSpPr>
                <a:spLocks/>
              </p:cNvSpPr>
              <p:nvPr/>
            </p:nvSpPr>
            <p:spPr bwMode="auto">
              <a:xfrm>
                <a:off x="3132" y="1996"/>
                <a:ext cx="53" cy="254"/>
              </a:xfrm>
              <a:custGeom>
                <a:avLst/>
                <a:gdLst>
                  <a:gd name="T0" fmla="*/ 40 w 53"/>
                  <a:gd name="T1" fmla="*/ 5 h 254"/>
                  <a:gd name="T2" fmla="*/ 40 w 53"/>
                  <a:gd name="T3" fmla="*/ 12 h 254"/>
                  <a:gd name="T4" fmla="*/ 40 w 53"/>
                  <a:gd name="T5" fmla="*/ 14 h 254"/>
                  <a:gd name="T6" fmla="*/ 42 w 53"/>
                  <a:gd name="T7" fmla="*/ 18 h 254"/>
                  <a:gd name="T8" fmla="*/ 40 w 53"/>
                  <a:gd name="T9" fmla="*/ 20 h 254"/>
                  <a:gd name="T10" fmla="*/ 41 w 53"/>
                  <a:gd name="T11" fmla="*/ 22 h 254"/>
                  <a:gd name="T12" fmla="*/ 39 w 53"/>
                  <a:gd name="T13" fmla="*/ 29 h 254"/>
                  <a:gd name="T14" fmla="*/ 39 w 53"/>
                  <a:gd name="T15" fmla="*/ 30 h 254"/>
                  <a:gd name="T16" fmla="*/ 48 w 53"/>
                  <a:gd name="T17" fmla="*/ 37 h 254"/>
                  <a:gd name="T18" fmla="*/ 52 w 53"/>
                  <a:gd name="T19" fmla="*/ 89 h 254"/>
                  <a:gd name="T20" fmla="*/ 47 w 53"/>
                  <a:gd name="T21" fmla="*/ 98 h 254"/>
                  <a:gd name="T22" fmla="*/ 49 w 53"/>
                  <a:gd name="T23" fmla="*/ 127 h 254"/>
                  <a:gd name="T24" fmla="*/ 46 w 53"/>
                  <a:gd name="T25" fmla="*/ 129 h 254"/>
                  <a:gd name="T26" fmla="*/ 44 w 53"/>
                  <a:gd name="T27" fmla="*/ 174 h 254"/>
                  <a:gd name="T28" fmla="*/ 42 w 53"/>
                  <a:gd name="T29" fmla="*/ 219 h 254"/>
                  <a:gd name="T30" fmla="*/ 42 w 53"/>
                  <a:gd name="T31" fmla="*/ 221 h 254"/>
                  <a:gd name="T32" fmla="*/ 52 w 53"/>
                  <a:gd name="T33" fmla="*/ 230 h 254"/>
                  <a:gd name="T34" fmla="*/ 50 w 53"/>
                  <a:gd name="T35" fmla="*/ 231 h 254"/>
                  <a:gd name="T36" fmla="*/ 47 w 53"/>
                  <a:gd name="T37" fmla="*/ 233 h 254"/>
                  <a:gd name="T38" fmla="*/ 42 w 53"/>
                  <a:gd name="T39" fmla="*/ 231 h 254"/>
                  <a:gd name="T40" fmla="*/ 36 w 53"/>
                  <a:gd name="T41" fmla="*/ 228 h 254"/>
                  <a:gd name="T42" fmla="*/ 32 w 53"/>
                  <a:gd name="T43" fmla="*/ 227 h 254"/>
                  <a:gd name="T44" fmla="*/ 32 w 53"/>
                  <a:gd name="T45" fmla="*/ 234 h 254"/>
                  <a:gd name="T46" fmla="*/ 30 w 53"/>
                  <a:gd name="T47" fmla="*/ 234 h 254"/>
                  <a:gd name="T48" fmla="*/ 33 w 53"/>
                  <a:gd name="T49" fmla="*/ 240 h 254"/>
                  <a:gd name="T50" fmla="*/ 32 w 53"/>
                  <a:gd name="T51" fmla="*/ 251 h 254"/>
                  <a:gd name="T52" fmla="*/ 28 w 53"/>
                  <a:gd name="T53" fmla="*/ 253 h 254"/>
                  <a:gd name="T54" fmla="*/ 23 w 53"/>
                  <a:gd name="T55" fmla="*/ 244 h 254"/>
                  <a:gd name="T56" fmla="*/ 23 w 53"/>
                  <a:gd name="T57" fmla="*/ 237 h 254"/>
                  <a:gd name="T58" fmla="*/ 21 w 53"/>
                  <a:gd name="T59" fmla="*/ 237 h 254"/>
                  <a:gd name="T60" fmla="*/ 19 w 53"/>
                  <a:gd name="T61" fmla="*/ 179 h 254"/>
                  <a:gd name="T62" fmla="*/ 21 w 53"/>
                  <a:gd name="T63" fmla="*/ 174 h 254"/>
                  <a:gd name="T64" fmla="*/ 15 w 53"/>
                  <a:gd name="T65" fmla="*/ 135 h 254"/>
                  <a:gd name="T66" fmla="*/ 11 w 53"/>
                  <a:gd name="T67" fmla="*/ 134 h 254"/>
                  <a:gd name="T68" fmla="*/ 10 w 53"/>
                  <a:gd name="T69" fmla="*/ 93 h 254"/>
                  <a:gd name="T70" fmla="*/ 0 w 53"/>
                  <a:gd name="T71" fmla="*/ 89 h 254"/>
                  <a:gd name="T72" fmla="*/ 4 w 53"/>
                  <a:gd name="T73" fmla="*/ 46 h 254"/>
                  <a:gd name="T74" fmla="*/ 19 w 53"/>
                  <a:gd name="T75" fmla="*/ 34 h 254"/>
                  <a:gd name="T76" fmla="*/ 23 w 53"/>
                  <a:gd name="T77" fmla="*/ 30 h 254"/>
                  <a:gd name="T78" fmla="*/ 23 w 53"/>
                  <a:gd name="T79" fmla="*/ 25 h 254"/>
                  <a:gd name="T80" fmla="*/ 22 w 53"/>
                  <a:gd name="T81" fmla="*/ 22 h 254"/>
                  <a:gd name="T82" fmla="*/ 20 w 53"/>
                  <a:gd name="T83" fmla="*/ 20 h 254"/>
                  <a:gd name="T84" fmla="*/ 18 w 53"/>
                  <a:gd name="T85" fmla="*/ 17 h 254"/>
                  <a:gd name="T86" fmla="*/ 17 w 53"/>
                  <a:gd name="T87" fmla="*/ 14 h 254"/>
                  <a:gd name="T88" fmla="*/ 17 w 53"/>
                  <a:gd name="T89" fmla="*/ 12 h 254"/>
                  <a:gd name="T90" fmla="*/ 18 w 53"/>
                  <a:gd name="T91" fmla="*/ 8 h 254"/>
                  <a:gd name="T92" fmla="*/ 20 w 53"/>
                  <a:gd name="T93" fmla="*/ 5 h 254"/>
                  <a:gd name="T94" fmla="*/ 23 w 53"/>
                  <a:gd name="T95" fmla="*/ 2 h 254"/>
                  <a:gd name="T96" fmla="*/ 26 w 53"/>
                  <a:gd name="T97" fmla="*/ 0 h 254"/>
                  <a:gd name="T98" fmla="*/ 30 w 53"/>
                  <a:gd name="T99" fmla="*/ 0 h 254"/>
                  <a:gd name="T100" fmla="*/ 33 w 53"/>
                  <a:gd name="T101" fmla="*/ 1 h 254"/>
                  <a:gd name="T102" fmla="*/ 36 w 53"/>
                  <a:gd name="T103" fmla="*/ 2 h 254"/>
                  <a:gd name="T104" fmla="*/ 40 w 53"/>
                  <a:gd name="T105" fmla="*/ 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11" name="Group 23">
              <a:extLst>
                <a:ext uri="{FF2B5EF4-FFF2-40B4-BE49-F238E27FC236}">
                  <a16:creationId xmlns:a16="http://schemas.microsoft.com/office/drawing/2014/main" id="{E2EC9AFA-6832-264C-837D-53FB6C22BC08}"/>
                </a:ext>
              </a:extLst>
            </p:cNvPr>
            <p:cNvGrpSpPr>
              <a:grpSpLocks/>
            </p:cNvGrpSpPr>
            <p:nvPr/>
          </p:nvGrpSpPr>
          <p:grpSpPr bwMode="auto">
            <a:xfrm>
              <a:off x="2635" y="2031"/>
              <a:ext cx="1733" cy="849"/>
              <a:chOff x="2883" y="1991"/>
              <a:chExt cx="1733" cy="849"/>
            </a:xfrm>
          </p:grpSpPr>
          <p:grpSp>
            <p:nvGrpSpPr>
              <p:cNvPr id="12305" name="Group 17">
                <a:extLst>
                  <a:ext uri="{FF2B5EF4-FFF2-40B4-BE49-F238E27FC236}">
                    <a16:creationId xmlns:a16="http://schemas.microsoft.com/office/drawing/2014/main" id="{9F7E6CED-2F7C-7842-8CA8-585A21CB50C2}"/>
                  </a:ext>
                </a:extLst>
              </p:cNvPr>
              <p:cNvGrpSpPr>
                <a:grpSpLocks/>
              </p:cNvGrpSpPr>
              <p:nvPr/>
            </p:nvGrpSpPr>
            <p:grpSpPr bwMode="auto">
              <a:xfrm>
                <a:off x="3908" y="2026"/>
                <a:ext cx="279" cy="603"/>
                <a:chOff x="3908" y="2026"/>
                <a:chExt cx="279" cy="603"/>
              </a:xfrm>
            </p:grpSpPr>
            <p:sp>
              <p:nvSpPr>
                <p:cNvPr id="12303" name="Freeform 15">
                  <a:extLst>
                    <a:ext uri="{FF2B5EF4-FFF2-40B4-BE49-F238E27FC236}">
                      <a16:creationId xmlns:a16="http://schemas.microsoft.com/office/drawing/2014/main" id="{5A98C31C-84ED-3F4D-B992-D92033760E0C}"/>
                    </a:ext>
                  </a:extLst>
                </p:cNvPr>
                <p:cNvSpPr>
                  <a:spLocks/>
                </p:cNvSpPr>
                <p:nvPr/>
              </p:nvSpPr>
              <p:spPr bwMode="auto">
                <a:xfrm>
                  <a:off x="3908" y="2026"/>
                  <a:ext cx="176" cy="603"/>
                </a:xfrm>
                <a:custGeom>
                  <a:avLst/>
                  <a:gdLst>
                    <a:gd name="T0" fmla="*/ 107 w 176"/>
                    <a:gd name="T1" fmla="*/ 8 h 603"/>
                    <a:gd name="T2" fmla="*/ 141 w 176"/>
                    <a:gd name="T3" fmla="*/ 0 h 603"/>
                    <a:gd name="T4" fmla="*/ 154 w 176"/>
                    <a:gd name="T5" fmla="*/ 16 h 603"/>
                    <a:gd name="T6" fmla="*/ 160 w 176"/>
                    <a:gd name="T7" fmla="*/ 11 h 603"/>
                    <a:gd name="T8" fmla="*/ 169 w 176"/>
                    <a:gd name="T9" fmla="*/ 37 h 603"/>
                    <a:gd name="T10" fmla="*/ 150 w 176"/>
                    <a:gd name="T11" fmla="*/ 54 h 603"/>
                    <a:gd name="T12" fmla="*/ 149 w 176"/>
                    <a:gd name="T13" fmla="*/ 67 h 603"/>
                    <a:gd name="T14" fmla="*/ 144 w 176"/>
                    <a:gd name="T15" fmla="*/ 68 h 603"/>
                    <a:gd name="T16" fmla="*/ 141 w 176"/>
                    <a:gd name="T17" fmla="*/ 82 h 603"/>
                    <a:gd name="T18" fmla="*/ 127 w 176"/>
                    <a:gd name="T19" fmla="*/ 85 h 603"/>
                    <a:gd name="T20" fmla="*/ 127 w 176"/>
                    <a:gd name="T21" fmla="*/ 91 h 603"/>
                    <a:gd name="T22" fmla="*/ 150 w 176"/>
                    <a:gd name="T23" fmla="*/ 109 h 603"/>
                    <a:gd name="T24" fmla="*/ 169 w 176"/>
                    <a:gd name="T25" fmla="*/ 194 h 603"/>
                    <a:gd name="T26" fmla="*/ 154 w 176"/>
                    <a:gd name="T27" fmla="*/ 217 h 603"/>
                    <a:gd name="T28" fmla="*/ 154 w 176"/>
                    <a:gd name="T29" fmla="*/ 375 h 603"/>
                    <a:gd name="T30" fmla="*/ 136 w 176"/>
                    <a:gd name="T31" fmla="*/ 382 h 603"/>
                    <a:gd name="T32" fmla="*/ 133 w 176"/>
                    <a:gd name="T33" fmla="*/ 407 h 603"/>
                    <a:gd name="T34" fmla="*/ 125 w 176"/>
                    <a:gd name="T35" fmla="*/ 473 h 603"/>
                    <a:gd name="T36" fmla="*/ 125 w 176"/>
                    <a:gd name="T37" fmla="*/ 509 h 603"/>
                    <a:gd name="T38" fmla="*/ 154 w 176"/>
                    <a:gd name="T39" fmla="*/ 531 h 603"/>
                    <a:gd name="T40" fmla="*/ 175 w 176"/>
                    <a:gd name="T41" fmla="*/ 542 h 603"/>
                    <a:gd name="T42" fmla="*/ 175 w 176"/>
                    <a:gd name="T43" fmla="*/ 550 h 603"/>
                    <a:gd name="T44" fmla="*/ 131 w 176"/>
                    <a:gd name="T45" fmla="*/ 539 h 603"/>
                    <a:gd name="T46" fmla="*/ 125 w 176"/>
                    <a:gd name="T47" fmla="*/ 532 h 603"/>
                    <a:gd name="T48" fmla="*/ 121 w 176"/>
                    <a:gd name="T49" fmla="*/ 539 h 603"/>
                    <a:gd name="T50" fmla="*/ 116 w 176"/>
                    <a:gd name="T51" fmla="*/ 539 h 603"/>
                    <a:gd name="T52" fmla="*/ 111 w 176"/>
                    <a:gd name="T53" fmla="*/ 514 h 603"/>
                    <a:gd name="T54" fmla="*/ 107 w 176"/>
                    <a:gd name="T55" fmla="*/ 400 h 603"/>
                    <a:gd name="T56" fmla="*/ 98 w 176"/>
                    <a:gd name="T57" fmla="*/ 400 h 603"/>
                    <a:gd name="T58" fmla="*/ 73 w 176"/>
                    <a:gd name="T59" fmla="*/ 501 h 603"/>
                    <a:gd name="T60" fmla="*/ 73 w 176"/>
                    <a:gd name="T61" fmla="*/ 564 h 603"/>
                    <a:gd name="T62" fmla="*/ 63 w 176"/>
                    <a:gd name="T63" fmla="*/ 595 h 603"/>
                    <a:gd name="T64" fmla="*/ 54 w 176"/>
                    <a:gd name="T65" fmla="*/ 602 h 603"/>
                    <a:gd name="T66" fmla="*/ 48 w 176"/>
                    <a:gd name="T67" fmla="*/ 585 h 603"/>
                    <a:gd name="T68" fmla="*/ 55 w 176"/>
                    <a:gd name="T69" fmla="*/ 567 h 603"/>
                    <a:gd name="T70" fmla="*/ 63 w 176"/>
                    <a:gd name="T71" fmla="*/ 528 h 603"/>
                    <a:gd name="T72" fmla="*/ 64 w 176"/>
                    <a:gd name="T73" fmla="*/ 384 h 603"/>
                    <a:gd name="T74" fmla="*/ 72 w 176"/>
                    <a:gd name="T75" fmla="*/ 242 h 603"/>
                    <a:gd name="T76" fmla="*/ 57 w 176"/>
                    <a:gd name="T77" fmla="*/ 230 h 603"/>
                    <a:gd name="T78" fmla="*/ 57 w 176"/>
                    <a:gd name="T79" fmla="*/ 210 h 603"/>
                    <a:gd name="T80" fmla="*/ 57 w 176"/>
                    <a:gd name="T81" fmla="*/ 172 h 603"/>
                    <a:gd name="T82" fmla="*/ 38 w 176"/>
                    <a:gd name="T83" fmla="*/ 181 h 603"/>
                    <a:gd name="T84" fmla="*/ 55 w 176"/>
                    <a:gd name="T85" fmla="*/ 205 h 603"/>
                    <a:gd name="T86" fmla="*/ 55 w 176"/>
                    <a:gd name="T87" fmla="*/ 227 h 603"/>
                    <a:gd name="T88" fmla="*/ 37 w 176"/>
                    <a:gd name="T89" fmla="*/ 213 h 603"/>
                    <a:gd name="T90" fmla="*/ 28 w 176"/>
                    <a:gd name="T91" fmla="*/ 199 h 603"/>
                    <a:gd name="T92" fmla="*/ 19 w 176"/>
                    <a:gd name="T93" fmla="*/ 203 h 603"/>
                    <a:gd name="T94" fmla="*/ 0 w 176"/>
                    <a:gd name="T95" fmla="*/ 179 h 603"/>
                    <a:gd name="T96" fmla="*/ 0 w 176"/>
                    <a:gd name="T97" fmla="*/ 172 h 603"/>
                    <a:gd name="T98" fmla="*/ 10 w 176"/>
                    <a:gd name="T99" fmla="*/ 167 h 603"/>
                    <a:gd name="T100" fmla="*/ 32 w 176"/>
                    <a:gd name="T101" fmla="*/ 142 h 603"/>
                    <a:gd name="T102" fmla="*/ 55 w 176"/>
                    <a:gd name="T103" fmla="*/ 119 h 603"/>
                    <a:gd name="T104" fmla="*/ 84 w 176"/>
                    <a:gd name="T105" fmla="*/ 92 h 603"/>
                    <a:gd name="T106" fmla="*/ 107 w 176"/>
                    <a:gd name="T107" fmla="*/ 83 h 603"/>
                    <a:gd name="T108" fmla="*/ 107 w 176"/>
                    <a:gd name="T109" fmla="*/ 64 h 603"/>
                    <a:gd name="T110" fmla="*/ 98 w 176"/>
                    <a:gd name="T111" fmla="*/ 54 h 603"/>
                    <a:gd name="T112" fmla="*/ 98 w 176"/>
                    <a:gd name="T113" fmla="*/ 30 h 603"/>
                    <a:gd name="T114" fmla="*/ 92 w 176"/>
                    <a:gd name="T115" fmla="*/ 26 h 603"/>
                    <a:gd name="T116" fmla="*/ 107 w 176"/>
                    <a:gd name="T117" fmla="*/ 8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4" name="Freeform 16">
                  <a:extLst>
                    <a:ext uri="{FF2B5EF4-FFF2-40B4-BE49-F238E27FC236}">
                      <a16:creationId xmlns:a16="http://schemas.microsoft.com/office/drawing/2014/main" id="{907ED19F-27BB-8946-9C95-6D67F3E21A46}"/>
                    </a:ext>
                  </a:extLst>
                </p:cNvPr>
                <p:cNvSpPr>
                  <a:spLocks/>
                </p:cNvSpPr>
                <p:nvPr/>
              </p:nvSpPr>
              <p:spPr bwMode="auto">
                <a:xfrm>
                  <a:off x="4059" y="2030"/>
                  <a:ext cx="128" cy="576"/>
                </a:xfrm>
                <a:custGeom>
                  <a:avLst/>
                  <a:gdLst>
                    <a:gd name="T0" fmla="*/ 30 w 128"/>
                    <a:gd name="T1" fmla="*/ 11 h 576"/>
                    <a:gd name="T2" fmla="*/ 30 w 128"/>
                    <a:gd name="T3" fmla="*/ 26 h 576"/>
                    <a:gd name="T4" fmla="*/ 32 w 128"/>
                    <a:gd name="T5" fmla="*/ 30 h 576"/>
                    <a:gd name="T6" fmla="*/ 26 w 128"/>
                    <a:gd name="T7" fmla="*/ 41 h 576"/>
                    <a:gd name="T8" fmla="*/ 30 w 128"/>
                    <a:gd name="T9" fmla="*/ 44 h 576"/>
                    <a:gd name="T10" fmla="*/ 29 w 128"/>
                    <a:gd name="T11" fmla="*/ 48 h 576"/>
                    <a:gd name="T12" fmla="*/ 32 w 128"/>
                    <a:gd name="T13" fmla="*/ 64 h 576"/>
                    <a:gd name="T14" fmla="*/ 32 w 128"/>
                    <a:gd name="T15" fmla="*/ 67 h 576"/>
                    <a:gd name="T16" fmla="*/ 10 w 128"/>
                    <a:gd name="T17" fmla="*/ 82 h 576"/>
                    <a:gd name="T18" fmla="*/ 0 w 128"/>
                    <a:gd name="T19" fmla="*/ 201 h 576"/>
                    <a:gd name="T20" fmla="*/ 13 w 128"/>
                    <a:gd name="T21" fmla="*/ 222 h 576"/>
                    <a:gd name="T22" fmla="*/ 8 w 128"/>
                    <a:gd name="T23" fmla="*/ 287 h 576"/>
                    <a:gd name="T24" fmla="*/ 17 w 128"/>
                    <a:gd name="T25" fmla="*/ 294 h 576"/>
                    <a:gd name="T26" fmla="*/ 21 w 128"/>
                    <a:gd name="T27" fmla="*/ 395 h 576"/>
                    <a:gd name="T28" fmla="*/ 27 w 128"/>
                    <a:gd name="T29" fmla="*/ 497 h 576"/>
                    <a:gd name="T30" fmla="*/ 25 w 128"/>
                    <a:gd name="T31" fmla="*/ 504 h 576"/>
                    <a:gd name="T32" fmla="*/ 3 w 128"/>
                    <a:gd name="T33" fmla="*/ 522 h 576"/>
                    <a:gd name="T34" fmla="*/ 5 w 128"/>
                    <a:gd name="T35" fmla="*/ 526 h 576"/>
                    <a:gd name="T36" fmla="*/ 13 w 128"/>
                    <a:gd name="T37" fmla="*/ 530 h 576"/>
                    <a:gd name="T38" fmla="*/ 27 w 128"/>
                    <a:gd name="T39" fmla="*/ 526 h 576"/>
                    <a:gd name="T40" fmla="*/ 40 w 128"/>
                    <a:gd name="T41" fmla="*/ 519 h 576"/>
                    <a:gd name="T42" fmla="*/ 50 w 128"/>
                    <a:gd name="T43" fmla="*/ 515 h 576"/>
                    <a:gd name="T44" fmla="*/ 50 w 128"/>
                    <a:gd name="T45" fmla="*/ 532 h 576"/>
                    <a:gd name="T46" fmla="*/ 55 w 128"/>
                    <a:gd name="T47" fmla="*/ 533 h 576"/>
                    <a:gd name="T48" fmla="*/ 47 w 128"/>
                    <a:gd name="T49" fmla="*/ 548 h 576"/>
                    <a:gd name="T50" fmla="*/ 51 w 128"/>
                    <a:gd name="T51" fmla="*/ 571 h 576"/>
                    <a:gd name="T52" fmla="*/ 58 w 128"/>
                    <a:gd name="T53" fmla="*/ 575 h 576"/>
                    <a:gd name="T54" fmla="*/ 71 w 128"/>
                    <a:gd name="T55" fmla="*/ 555 h 576"/>
                    <a:gd name="T56" fmla="*/ 71 w 128"/>
                    <a:gd name="T57" fmla="*/ 540 h 576"/>
                    <a:gd name="T58" fmla="*/ 76 w 128"/>
                    <a:gd name="T59" fmla="*/ 539 h 576"/>
                    <a:gd name="T60" fmla="*/ 82 w 128"/>
                    <a:gd name="T61" fmla="*/ 407 h 576"/>
                    <a:gd name="T62" fmla="*/ 76 w 128"/>
                    <a:gd name="T63" fmla="*/ 395 h 576"/>
                    <a:gd name="T64" fmla="*/ 91 w 128"/>
                    <a:gd name="T65" fmla="*/ 307 h 576"/>
                    <a:gd name="T66" fmla="*/ 100 w 128"/>
                    <a:gd name="T67" fmla="*/ 303 h 576"/>
                    <a:gd name="T68" fmla="*/ 103 w 128"/>
                    <a:gd name="T69" fmla="*/ 211 h 576"/>
                    <a:gd name="T70" fmla="*/ 127 w 128"/>
                    <a:gd name="T71" fmla="*/ 201 h 576"/>
                    <a:gd name="T72" fmla="*/ 117 w 128"/>
                    <a:gd name="T73" fmla="*/ 103 h 576"/>
                    <a:gd name="T74" fmla="*/ 81 w 128"/>
                    <a:gd name="T75" fmla="*/ 76 h 576"/>
                    <a:gd name="T76" fmla="*/ 71 w 128"/>
                    <a:gd name="T77" fmla="*/ 66 h 576"/>
                    <a:gd name="T78" fmla="*/ 71 w 128"/>
                    <a:gd name="T79" fmla="*/ 57 h 576"/>
                    <a:gd name="T80" fmla="*/ 75 w 128"/>
                    <a:gd name="T81" fmla="*/ 50 h 576"/>
                    <a:gd name="T82" fmla="*/ 79 w 128"/>
                    <a:gd name="T83" fmla="*/ 45 h 576"/>
                    <a:gd name="T84" fmla="*/ 83 w 128"/>
                    <a:gd name="T85" fmla="*/ 38 h 576"/>
                    <a:gd name="T86" fmla="*/ 85 w 128"/>
                    <a:gd name="T87" fmla="*/ 32 h 576"/>
                    <a:gd name="T88" fmla="*/ 85 w 128"/>
                    <a:gd name="T89" fmla="*/ 25 h 576"/>
                    <a:gd name="T90" fmla="*/ 83 w 128"/>
                    <a:gd name="T91" fmla="*/ 17 h 576"/>
                    <a:gd name="T92" fmla="*/ 78 w 128"/>
                    <a:gd name="T93" fmla="*/ 10 h 576"/>
                    <a:gd name="T94" fmla="*/ 71 w 128"/>
                    <a:gd name="T95" fmla="*/ 3 h 576"/>
                    <a:gd name="T96" fmla="*/ 64 w 128"/>
                    <a:gd name="T97" fmla="*/ 0 h 576"/>
                    <a:gd name="T98" fmla="*/ 56 w 128"/>
                    <a:gd name="T99" fmla="*/ 0 h 576"/>
                    <a:gd name="T100" fmla="*/ 47 w 128"/>
                    <a:gd name="T101" fmla="*/ 1 h 576"/>
                    <a:gd name="T102" fmla="*/ 40 w 128"/>
                    <a:gd name="T103" fmla="*/ 3 h 576"/>
                    <a:gd name="T104" fmla="*/ 30 w 128"/>
                    <a:gd name="T105" fmla="*/ 11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306" name="Freeform 18">
                <a:extLst>
                  <a:ext uri="{FF2B5EF4-FFF2-40B4-BE49-F238E27FC236}">
                    <a16:creationId xmlns:a16="http://schemas.microsoft.com/office/drawing/2014/main" id="{01CB9D70-5D3B-364E-A799-1F48F0434C2E}"/>
                  </a:ext>
                </a:extLst>
              </p:cNvPr>
              <p:cNvSpPr>
                <a:spLocks/>
              </p:cNvSpPr>
              <p:nvPr/>
            </p:nvSpPr>
            <p:spPr bwMode="auto">
              <a:xfrm>
                <a:off x="4471" y="2125"/>
                <a:ext cx="145" cy="715"/>
              </a:xfrm>
              <a:custGeom>
                <a:avLst/>
                <a:gdLst>
                  <a:gd name="T0" fmla="*/ 51 w 145"/>
                  <a:gd name="T1" fmla="*/ 11 h 715"/>
                  <a:gd name="T2" fmla="*/ 84 w 145"/>
                  <a:gd name="T3" fmla="*/ 0 h 715"/>
                  <a:gd name="T4" fmla="*/ 110 w 145"/>
                  <a:gd name="T5" fmla="*/ 0 h 715"/>
                  <a:gd name="T6" fmla="*/ 132 w 145"/>
                  <a:gd name="T7" fmla="*/ 6 h 715"/>
                  <a:gd name="T8" fmla="*/ 141 w 145"/>
                  <a:gd name="T9" fmla="*/ 31 h 715"/>
                  <a:gd name="T10" fmla="*/ 141 w 145"/>
                  <a:gd name="T11" fmla="*/ 51 h 715"/>
                  <a:gd name="T12" fmla="*/ 128 w 145"/>
                  <a:gd name="T13" fmla="*/ 77 h 715"/>
                  <a:gd name="T14" fmla="*/ 118 w 145"/>
                  <a:gd name="T15" fmla="*/ 76 h 715"/>
                  <a:gd name="T16" fmla="*/ 133 w 145"/>
                  <a:gd name="T17" fmla="*/ 106 h 715"/>
                  <a:gd name="T18" fmla="*/ 144 w 145"/>
                  <a:gd name="T19" fmla="*/ 153 h 715"/>
                  <a:gd name="T20" fmla="*/ 144 w 145"/>
                  <a:gd name="T21" fmla="*/ 195 h 715"/>
                  <a:gd name="T22" fmla="*/ 141 w 145"/>
                  <a:gd name="T23" fmla="*/ 246 h 715"/>
                  <a:gd name="T24" fmla="*/ 132 w 145"/>
                  <a:gd name="T25" fmla="*/ 298 h 715"/>
                  <a:gd name="T26" fmla="*/ 116 w 145"/>
                  <a:gd name="T27" fmla="*/ 301 h 715"/>
                  <a:gd name="T28" fmla="*/ 116 w 145"/>
                  <a:gd name="T29" fmla="*/ 316 h 715"/>
                  <a:gd name="T30" fmla="*/ 107 w 145"/>
                  <a:gd name="T31" fmla="*/ 322 h 715"/>
                  <a:gd name="T32" fmla="*/ 107 w 145"/>
                  <a:gd name="T33" fmla="*/ 373 h 715"/>
                  <a:gd name="T34" fmla="*/ 98 w 145"/>
                  <a:gd name="T35" fmla="*/ 384 h 715"/>
                  <a:gd name="T36" fmla="*/ 98 w 145"/>
                  <a:gd name="T37" fmla="*/ 479 h 715"/>
                  <a:gd name="T38" fmla="*/ 98 w 145"/>
                  <a:gd name="T39" fmla="*/ 540 h 715"/>
                  <a:gd name="T40" fmla="*/ 111 w 145"/>
                  <a:gd name="T41" fmla="*/ 608 h 715"/>
                  <a:gd name="T42" fmla="*/ 116 w 145"/>
                  <a:gd name="T43" fmla="*/ 694 h 715"/>
                  <a:gd name="T44" fmla="*/ 101 w 145"/>
                  <a:gd name="T45" fmla="*/ 701 h 715"/>
                  <a:gd name="T46" fmla="*/ 101 w 145"/>
                  <a:gd name="T47" fmla="*/ 711 h 715"/>
                  <a:gd name="T48" fmla="*/ 77 w 145"/>
                  <a:gd name="T49" fmla="*/ 711 h 715"/>
                  <a:gd name="T50" fmla="*/ 73 w 145"/>
                  <a:gd name="T51" fmla="*/ 707 h 715"/>
                  <a:gd name="T52" fmla="*/ 63 w 145"/>
                  <a:gd name="T53" fmla="*/ 707 h 715"/>
                  <a:gd name="T54" fmla="*/ 63 w 145"/>
                  <a:gd name="T55" fmla="*/ 714 h 715"/>
                  <a:gd name="T56" fmla="*/ 45 w 145"/>
                  <a:gd name="T57" fmla="*/ 711 h 715"/>
                  <a:gd name="T58" fmla="*/ 8 w 145"/>
                  <a:gd name="T59" fmla="*/ 707 h 715"/>
                  <a:gd name="T60" fmla="*/ 8 w 145"/>
                  <a:gd name="T61" fmla="*/ 701 h 715"/>
                  <a:gd name="T62" fmla="*/ 43 w 145"/>
                  <a:gd name="T63" fmla="*/ 688 h 715"/>
                  <a:gd name="T64" fmla="*/ 43 w 145"/>
                  <a:gd name="T65" fmla="*/ 675 h 715"/>
                  <a:gd name="T66" fmla="*/ 12 w 145"/>
                  <a:gd name="T67" fmla="*/ 669 h 715"/>
                  <a:gd name="T68" fmla="*/ 12 w 145"/>
                  <a:gd name="T69" fmla="*/ 660 h 715"/>
                  <a:gd name="T70" fmla="*/ 33 w 145"/>
                  <a:gd name="T71" fmla="*/ 647 h 715"/>
                  <a:gd name="T72" fmla="*/ 33 w 145"/>
                  <a:gd name="T73" fmla="*/ 550 h 715"/>
                  <a:gd name="T74" fmla="*/ 25 w 145"/>
                  <a:gd name="T75" fmla="*/ 461 h 715"/>
                  <a:gd name="T76" fmla="*/ 27 w 145"/>
                  <a:gd name="T77" fmla="*/ 372 h 715"/>
                  <a:gd name="T78" fmla="*/ 28 w 145"/>
                  <a:gd name="T79" fmla="*/ 322 h 715"/>
                  <a:gd name="T80" fmla="*/ 26 w 145"/>
                  <a:gd name="T81" fmla="*/ 307 h 715"/>
                  <a:gd name="T82" fmla="*/ 26 w 145"/>
                  <a:gd name="T83" fmla="*/ 237 h 715"/>
                  <a:gd name="T84" fmla="*/ 0 w 145"/>
                  <a:gd name="T85" fmla="*/ 221 h 715"/>
                  <a:gd name="T86" fmla="*/ 0 w 145"/>
                  <a:gd name="T87" fmla="*/ 212 h 715"/>
                  <a:gd name="T88" fmla="*/ 55 w 145"/>
                  <a:gd name="T89" fmla="*/ 116 h 715"/>
                  <a:gd name="T90" fmla="*/ 81 w 145"/>
                  <a:gd name="T91" fmla="*/ 103 h 715"/>
                  <a:gd name="T92" fmla="*/ 78 w 145"/>
                  <a:gd name="T93" fmla="*/ 97 h 715"/>
                  <a:gd name="T94" fmla="*/ 60 w 145"/>
                  <a:gd name="T95" fmla="*/ 93 h 715"/>
                  <a:gd name="T96" fmla="*/ 60 w 145"/>
                  <a:gd name="T97" fmla="*/ 87 h 715"/>
                  <a:gd name="T98" fmla="*/ 55 w 145"/>
                  <a:gd name="T99" fmla="*/ 84 h 715"/>
                  <a:gd name="T100" fmla="*/ 55 w 145"/>
                  <a:gd name="T101" fmla="*/ 77 h 715"/>
                  <a:gd name="T102" fmla="*/ 51 w 145"/>
                  <a:gd name="T103" fmla="*/ 74 h 715"/>
                  <a:gd name="T104" fmla="*/ 55 w 145"/>
                  <a:gd name="T105" fmla="*/ 71 h 715"/>
                  <a:gd name="T106" fmla="*/ 51 w 145"/>
                  <a:gd name="T107" fmla="*/ 68 h 715"/>
                  <a:gd name="T108" fmla="*/ 60 w 145"/>
                  <a:gd name="T109" fmla="*/ 51 h 715"/>
                  <a:gd name="T110" fmla="*/ 55 w 145"/>
                  <a:gd name="T111" fmla="*/ 43 h 715"/>
                  <a:gd name="T112" fmla="*/ 60 w 145"/>
                  <a:gd name="T113" fmla="*/ 34 h 715"/>
                  <a:gd name="T114" fmla="*/ 51 w 145"/>
                  <a:gd name="T115" fmla="*/ 27 h 715"/>
                  <a:gd name="T116" fmla="*/ 51 w 145"/>
                  <a:gd name="T117" fmla="*/ 11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7" name="Freeform 19">
                <a:extLst>
                  <a:ext uri="{FF2B5EF4-FFF2-40B4-BE49-F238E27FC236}">
                    <a16:creationId xmlns:a16="http://schemas.microsoft.com/office/drawing/2014/main" id="{A835F3F1-95A7-614E-B343-04AF9353D555}"/>
                  </a:ext>
                </a:extLst>
              </p:cNvPr>
              <p:cNvSpPr>
                <a:spLocks/>
              </p:cNvSpPr>
              <p:nvPr/>
            </p:nvSpPr>
            <p:spPr bwMode="auto">
              <a:xfrm>
                <a:off x="2883" y="2120"/>
                <a:ext cx="106" cy="379"/>
              </a:xfrm>
              <a:custGeom>
                <a:avLst/>
                <a:gdLst>
                  <a:gd name="T0" fmla="*/ 41 w 106"/>
                  <a:gd name="T1" fmla="*/ 5 h 379"/>
                  <a:gd name="T2" fmla="*/ 36 w 106"/>
                  <a:gd name="T3" fmla="*/ 25 h 379"/>
                  <a:gd name="T4" fmla="*/ 39 w 106"/>
                  <a:gd name="T5" fmla="*/ 28 h 379"/>
                  <a:gd name="T6" fmla="*/ 43 w 106"/>
                  <a:gd name="T7" fmla="*/ 35 h 379"/>
                  <a:gd name="T8" fmla="*/ 47 w 106"/>
                  <a:gd name="T9" fmla="*/ 49 h 379"/>
                  <a:gd name="T10" fmla="*/ 43 w 106"/>
                  <a:gd name="T11" fmla="*/ 51 h 379"/>
                  <a:gd name="T12" fmla="*/ 19 w 106"/>
                  <a:gd name="T13" fmla="*/ 71 h 379"/>
                  <a:gd name="T14" fmla="*/ 4 w 106"/>
                  <a:gd name="T15" fmla="*/ 186 h 379"/>
                  <a:gd name="T16" fmla="*/ 0 w 106"/>
                  <a:gd name="T17" fmla="*/ 206 h 379"/>
                  <a:gd name="T18" fmla="*/ 7 w 106"/>
                  <a:gd name="T19" fmla="*/ 217 h 379"/>
                  <a:gd name="T20" fmla="*/ 11 w 106"/>
                  <a:gd name="T21" fmla="*/ 219 h 379"/>
                  <a:gd name="T22" fmla="*/ 11 w 106"/>
                  <a:gd name="T23" fmla="*/ 202 h 379"/>
                  <a:gd name="T24" fmla="*/ 11 w 106"/>
                  <a:gd name="T25" fmla="*/ 211 h 379"/>
                  <a:gd name="T26" fmla="*/ 18 w 106"/>
                  <a:gd name="T27" fmla="*/ 204 h 379"/>
                  <a:gd name="T28" fmla="*/ 20 w 106"/>
                  <a:gd name="T29" fmla="*/ 190 h 379"/>
                  <a:gd name="T30" fmla="*/ 34 w 106"/>
                  <a:gd name="T31" fmla="*/ 289 h 379"/>
                  <a:gd name="T32" fmla="*/ 41 w 106"/>
                  <a:gd name="T33" fmla="*/ 349 h 379"/>
                  <a:gd name="T34" fmla="*/ 37 w 106"/>
                  <a:gd name="T35" fmla="*/ 376 h 379"/>
                  <a:gd name="T36" fmla="*/ 54 w 106"/>
                  <a:gd name="T37" fmla="*/ 371 h 379"/>
                  <a:gd name="T38" fmla="*/ 49 w 106"/>
                  <a:gd name="T39" fmla="*/ 338 h 379"/>
                  <a:gd name="T40" fmla="*/ 56 w 106"/>
                  <a:gd name="T41" fmla="*/ 291 h 379"/>
                  <a:gd name="T42" fmla="*/ 58 w 106"/>
                  <a:gd name="T43" fmla="*/ 336 h 379"/>
                  <a:gd name="T44" fmla="*/ 61 w 106"/>
                  <a:gd name="T45" fmla="*/ 368 h 379"/>
                  <a:gd name="T46" fmla="*/ 75 w 106"/>
                  <a:gd name="T47" fmla="*/ 369 h 379"/>
                  <a:gd name="T48" fmla="*/ 80 w 106"/>
                  <a:gd name="T49" fmla="*/ 289 h 379"/>
                  <a:gd name="T50" fmla="*/ 86 w 106"/>
                  <a:gd name="T51" fmla="*/ 281 h 379"/>
                  <a:gd name="T52" fmla="*/ 102 w 106"/>
                  <a:gd name="T53" fmla="*/ 289 h 379"/>
                  <a:gd name="T54" fmla="*/ 94 w 106"/>
                  <a:gd name="T55" fmla="*/ 193 h 379"/>
                  <a:gd name="T56" fmla="*/ 96 w 106"/>
                  <a:gd name="T57" fmla="*/ 174 h 379"/>
                  <a:gd name="T58" fmla="*/ 94 w 106"/>
                  <a:gd name="T59" fmla="*/ 127 h 379"/>
                  <a:gd name="T60" fmla="*/ 71 w 106"/>
                  <a:gd name="T61" fmla="*/ 63 h 379"/>
                  <a:gd name="T62" fmla="*/ 70 w 106"/>
                  <a:gd name="T63" fmla="*/ 41 h 379"/>
                  <a:gd name="T64" fmla="*/ 75 w 106"/>
                  <a:gd name="T65" fmla="*/ 37 h 379"/>
                  <a:gd name="T66" fmla="*/ 80 w 106"/>
                  <a:gd name="T67" fmla="*/ 31 h 379"/>
                  <a:gd name="T68" fmla="*/ 77 w 106"/>
                  <a:gd name="T69" fmla="*/ 5 h 379"/>
                  <a:gd name="T70" fmla="*/ 64 w 106"/>
                  <a:gd name="T71" fmla="*/ 1 h 379"/>
                  <a:gd name="T72" fmla="*/ 53 w 106"/>
                  <a:gd name="T73" fmla="*/ 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8" name="Freeform 20">
                <a:extLst>
                  <a:ext uri="{FF2B5EF4-FFF2-40B4-BE49-F238E27FC236}">
                    <a16:creationId xmlns:a16="http://schemas.microsoft.com/office/drawing/2014/main" id="{89009E1A-720A-E040-A377-FF04750A64F4}"/>
                  </a:ext>
                </a:extLst>
              </p:cNvPr>
              <p:cNvSpPr>
                <a:spLocks/>
              </p:cNvSpPr>
              <p:nvPr/>
            </p:nvSpPr>
            <p:spPr bwMode="auto">
              <a:xfrm>
                <a:off x="3681" y="2029"/>
                <a:ext cx="74" cy="377"/>
              </a:xfrm>
              <a:custGeom>
                <a:avLst/>
                <a:gdLst>
                  <a:gd name="T0" fmla="*/ 25 w 74"/>
                  <a:gd name="T1" fmla="*/ 5 h 377"/>
                  <a:gd name="T2" fmla="*/ 43 w 74"/>
                  <a:gd name="T3" fmla="*/ 0 h 377"/>
                  <a:gd name="T4" fmla="*/ 56 w 74"/>
                  <a:gd name="T5" fmla="*/ 0 h 377"/>
                  <a:gd name="T6" fmla="*/ 68 w 74"/>
                  <a:gd name="T7" fmla="*/ 3 h 377"/>
                  <a:gd name="T8" fmla="*/ 72 w 74"/>
                  <a:gd name="T9" fmla="*/ 16 h 377"/>
                  <a:gd name="T10" fmla="*/ 72 w 74"/>
                  <a:gd name="T11" fmla="*/ 27 h 377"/>
                  <a:gd name="T12" fmla="*/ 65 w 74"/>
                  <a:gd name="T13" fmla="*/ 40 h 377"/>
                  <a:gd name="T14" fmla="*/ 60 w 74"/>
                  <a:gd name="T15" fmla="*/ 40 h 377"/>
                  <a:gd name="T16" fmla="*/ 68 w 74"/>
                  <a:gd name="T17" fmla="*/ 56 h 377"/>
                  <a:gd name="T18" fmla="*/ 73 w 74"/>
                  <a:gd name="T19" fmla="*/ 80 h 377"/>
                  <a:gd name="T20" fmla="*/ 73 w 74"/>
                  <a:gd name="T21" fmla="*/ 102 h 377"/>
                  <a:gd name="T22" fmla="*/ 72 w 74"/>
                  <a:gd name="T23" fmla="*/ 129 h 377"/>
                  <a:gd name="T24" fmla="*/ 68 w 74"/>
                  <a:gd name="T25" fmla="*/ 156 h 377"/>
                  <a:gd name="T26" fmla="*/ 59 w 74"/>
                  <a:gd name="T27" fmla="*/ 158 h 377"/>
                  <a:gd name="T28" fmla="*/ 59 w 74"/>
                  <a:gd name="T29" fmla="*/ 165 h 377"/>
                  <a:gd name="T30" fmla="*/ 54 w 74"/>
                  <a:gd name="T31" fmla="*/ 169 h 377"/>
                  <a:gd name="T32" fmla="*/ 54 w 74"/>
                  <a:gd name="T33" fmla="*/ 197 h 377"/>
                  <a:gd name="T34" fmla="*/ 50 w 74"/>
                  <a:gd name="T35" fmla="*/ 202 h 377"/>
                  <a:gd name="T36" fmla="*/ 50 w 74"/>
                  <a:gd name="T37" fmla="*/ 253 h 377"/>
                  <a:gd name="T38" fmla="*/ 50 w 74"/>
                  <a:gd name="T39" fmla="*/ 285 h 377"/>
                  <a:gd name="T40" fmla="*/ 56 w 74"/>
                  <a:gd name="T41" fmla="*/ 320 h 377"/>
                  <a:gd name="T42" fmla="*/ 59 w 74"/>
                  <a:gd name="T43" fmla="*/ 366 h 377"/>
                  <a:gd name="T44" fmla="*/ 51 w 74"/>
                  <a:gd name="T45" fmla="*/ 370 h 377"/>
                  <a:gd name="T46" fmla="*/ 51 w 74"/>
                  <a:gd name="T47" fmla="*/ 376 h 377"/>
                  <a:gd name="T48" fmla="*/ 40 w 74"/>
                  <a:gd name="T49" fmla="*/ 376 h 377"/>
                  <a:gd name="T50" fmla="*/ 37 w 74"/>
                  <a:gd name="T51" fmla="*/ 373 h 377"/>
                  <a:gd name="T52" fmla="*/ 32 w 74"/>
                  <a:gd name="T53" fmla="*/ 373 h 377"/>
                  <a:gd name="T54" fmla="*/ 32 w 74"/>
                  <a:gd name="T55" fmla="*/ 376 h 377"/>
                  <a:gd name="T56" fmla="*/ 23 w 74"/>
                  <a:gd name="T57" fmla="*/ 376 h 377"/>
                  <a:gd name="T58" fmla="*/ 5 w 74"/>
                  <a:gd name="T59" fmla="*/ 373 h 377"/>
                  <a:gd name="T60" fmla="*/ 5 w 74"/>
                  <a:gd name="T61" fmla="*/ 370 h 377"/>
                  <a:gd name="T62" fmla="*/ 21 w 74"/>
                  <a:gd name="T63" fmla="*/ 363 h 377"/>
                  <a:gd name="T64" fmla="*/ 21 w 74"/>
                  <a:gd name="T65" fmla="*/ 356 h 377"/>
                  <a:gd name="T66" fmla="*/ 6 w 74"/>
                  <a:gd name="T67" fmla="*/ 353 h 377"/>
                  <a:gd name="T68" fmla="*/ 6 w 74"/>
                  <a:gd name="T69" fmla="*/ 349 h 377"/>
                  <a:gd name="T70" fmla="*/ 17 w 74"/>
                  <a:gd name="T71" fmla="*/ 342 h 377"/>
                  <a:gd name="T72" fmla="*/ 17 w 74"/>
                  <a:gd name="T73" fmla="*/ 290 h 377"/>
                  <a:gd name="T74" fmla="*/ 13 w 74"/>
                  <a:gd name="T75" fmla="*/ 243 h 377"/>
                  <a:gd name="T76" fmla="*/ 14 w 74"/>
                  <a:gd name="T77" fmla="*/ 196 h 377"/>
                  <a:gd name="T78" fmla="*/ 14 w 74"/>
                  <a:gd name="T79" fmla="*/ 169 h 377"/>
                  <a:gd name="T80" fmla="*/ 13 w 74"/>
                  <a:gd name="T81" fmla="*/ 161 h 377"/>
                  <a:gd name="T82" fmla="*/ 13 w 74"/>
                  <a:gd name="T83" fmla="*/ 124 h 377"/>
                  <a:gd name="T84" fmla="*/ 0 w 74"/>
                  <a:gd name="T85" fmla="*/ 116 h 377"/>
                  <a:gd name="T86" fmla="*/ 0 w 74"/>
                  <a:gd name="T87" fmla="*/ 112 h 377"/>
                  <a:gd name="T88" fmla="*/ 28 w 74"/>
                  <a:gd name="T89" fmla="*/ 61 h 377"/>
                  <a:gd name="T90" fmla="*/ 41 w 74"/>
                  <a:gd name="T91" fmla="*/ 54 h 377"/>
                  <a:gd name="T92" fmla="*/ 40 w 74"/>
                  <a:gd name="T93" fmla="*/ 51 h 377"/>
                  <a:gd name="T94" fmla="*/ 30 w 74"/>
                  <a:gd name="T95" fmla="*/ 49 h 377"/>
                  <a:gd name="T96" fmla="*/ 30 w 74"/>
                  <a:gd name="T97" fmla="*/ 46 h 377"/>
                  <a:gd name="T98" fmla="*/ 28 w 74"/>
                  <a:gd name="T99" fmla="*/ 44 h 377"/>
                  <a:gd name="T100" fmla="*/ 28 w 74"/>
                  <a:gd name="T101" fmla="*/ 40 h 377"/>
                  <a:gd name="T102" fmla="*/ 25 w 74"/>
                  <a:gd name="T103" fmla="*/ 39 h 377"/>
                  <a:gd name="T104" fmla="*/ 28 w 74"/>
                  <a:gd name="T105" fmla="*/ 37 h 377"/>
                  <a:gd name="T106" fmla="*/ 26 w 74"/>
                  <a:gd name="T107" fmla="*/ 35 h 377"/>
                  <a:gd name="T108" fmla="*/ 30 w 74"/>
                  <a:gd name="T109" fmla="*/ 27 h 377"/>
                  <a:gd name="T110" fmla="*/ 28 w 74"/>
                  <a:gd name="T111" fmla="*/ 22 h 377"/>
                  <a:gd name="T112" fmla="*/ 30 w 74"/>
                  <a:gd name="T113" fmla="*/ 18 h 377"/>
                  <a:gd name="T114" fmla="*/ 26 w 74"/>
                  <a:gd name="T115" fmla="*/ 14 h 377"/>
                  <a:gd name="T116" fmla="*/ 25 w 74"/>
                  <a:gd name="T117" fmla="*/ 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9" name="Freeform 21">
                <a:extLst>
                  <a:ext uri="{FF2B5EF4-FFF2-40B4-BE49-F238E27FC236}">
                    <a16:creationId xmlns:a16="http://schemas.microsoft.com/office/drawing/2014/main" id="{FB567C28-E82B-444A-B03F-DC2DF10302A2}"/>
                  </a:ext>
                </a:extLst>
              </p:cNvPr>
              <p:cNvSpPr>
                <a:spLocks/>
              </p:cNvSpPr>
              <p:nvPr/>
            </p:nvSpPr>
            <p:spPr bwMode="auto">
              <a:xfrm>
                <a:off x="3565" y="1991"/>
                <a:ext cx="101" cy="337"/>
              </a:xfrm>
              <a:custGeom>
                <a:avLst/>
                <a:gdLst>
                  <a:gd name="T0" fmla="*/ 61 w 101"/>
                  <a:gd name="T1" fmla="*/ 4 h 337"/>
                  <a:gd name="T2" fmla="*/ 66 w 101"/>
                  <a:gd name="T3" fmla="*/ 22 h 337"/>
                  <a:gd name="T4" fmla="*/ 63 w 101"/>
                  <a:gd name="T5" fmla="*/ 24 h 337"/>
                  <a:gd name="T6" fmla="*/ 60 w 101"/>
                  <a:gd name="T7" fmla="*/ 31 h 337"/>
                  <a:gd name="T8" fmla="*/ 55 w 101"/>
                  <a:gd name="T9" fmla="*/ 43 h 337"/>
                  <a:gd name="T10" fmla="*/ 60 w 101"/>
                  <a:gd name="T11" fmla="*/ 45 h 337"/>
                  <a:gd name="T12" fmla="*/ 82 w 101"/>
                  <a:gd name="T13" fmla="*/ 63 h 337"/>
                  <a:gd name="T14" fmla="*/ 97 w 101"/>
                  <a:gd name="T15" fmla="*/ 164 h 337"/>
                  <a:gd name="T16" fmla="*/ 100 w 101"/>
                  <a:gd name="T17" fmla="*/ 182 h 337"/>
                  <a:gd name="T18" fmla="*/ 94 w 101"/>
                  <a:gd name="T19" fmla="*/ 191 h 337"/>
                  <a:gd name="T20" fmla="*/ 89 w 101"/>
                  <a:gd name="T21" fmla="*/ 194 h 337"/>
                  <a:gd name="T22" fmla="*/ 89 w 101"/>
                  <a:gd name="T23" fmla="*/ 178 h 337"/>
                  <a:gd name="T24" fmla="*/ 89 w 101"/>
                  <a:gd name="T25" fmla="*/ 187 h 337"/>
                  <a:gd name="T26" fmla="*/ 84 w 101"/>
                  <a:gd name="T27" fmla="*/ 181 h 337"/>
                  <a:gd name="T28" fmla="*/ 81 w 101"/>
                  <a:gd name="T29" fmla="*/ 168 h 337"/>
                  <a:gd name="T30" fmla="*/ 68 w 101"/>
                  <a:gd name="T31" fmla="*/ 255 h 337"/>
                  <a:gd name="T32" fmla="*/ 61 w 101"/>
                  <a:gd name="T33" fmla="*/ 310 h 337"/>
                  <a:gd name="T34" fmla="*/ 65 w 101"/>
                  <a:gd name="T35" fmla="*/ 333 h 337"/>
                  <a:gd name="T36" fmla="*/ 48 w 101"/>
                  <a:gd name="T37" fmla="*/ 330 h 337"/>
                  <a:gd name="T38" fmla="*/ 53 w 101"/>
                  <a:gd name="T39" fmla="*/ 300 h 337"/>
                  <a:gd name="T40" fmla="*/ 46 w 101"/>
                  <a:gd name="T41" fmla="*/ 258 h 337"/>
                  <a:gd name="T42" fmla="*/ 45 w 101"/>
                  <a:gd name="T43" fmla="*/ 298 h 337"/>
                  <a:gd name="T44" fmla="*/ 42 w 101"/>
                  <a:gd name="T45" fmla="*/ 327 h 337"/>
                  <a:gd name="T46" fmla="*/ 29 w 101"/>
                  <a:gd name="T47" fmla="*/ 328 h 337"/>
                  <a:gd name="T48" fmla="*/ 24 w 101"/>
                  <a:gd name="T49" fmla="*/ 255 h 337"/>
                  <a:gd name="T50" fmla="*/ 18 w 101"/>
                  <a:gd name="T51" fmla="*/ 249 h 337"/>
                  <a:gd name="T52" fmla="*/ 3 w 101"/>
                  <a:gd name="T53" fmla="*/ 255 h 337"/>
                  <a:gd name="T54" fmla="*/ 11 w 101"/>
                  <a:gd name="T55" fmla="*/ 171 h 337"/>
                  <a:gd name="T56" fmla="*/ 9 w 101"/>
                  <a:gd name="T57" fmla="*/ 154 h 337"/>
                  <a:gd name="T58" fmla="*/ 11 w 101"/>
                  <a:gd name="T59" fmla="*/ 112 h 337"/>
                  <a:gd name="T60" fmla="*/ 33 w 101"/>
                  <a:gd name="T61" fmla="*/ 56 h 337"/>
                  <a:gd name="T62" fmla="*/ 33 w 101"/>
                  <a:gd name="T63" fmla="*/ 36 h 337"/>
                  <a:gd name="T64" fmla="*/ 29 w 101"/>
                  <a:gd name="T65" fmla="*/ 32 h 337"/>
                  <a:gd name="T66" fmla="*/ 24 w 101"/>
                  <a:gd name="T67" fmla="*/ 27 h 337"/>
                  <a:gd name="T68" fmla="*/ 27 w 101"/>
                  <a:gd name="T69" fmla="*/ 4 h 337"/>
                  <a:gd name="T70" fmla="*/ 40 w 101"/>
                  <a:gd name="T71" fmla="*/ 1 h 337"/>
                  <a:gd name="T72" fmla="*/ 50 w 101"/>
                  <a:gd name="T73" fmla="*/ 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0" name="Freeform 22">
                <a:extLst>
                  <a:ext uri="{FF2B5EF4-FFF2-40B4-BE49-F238E27FC236}">
                    <a16:creationId xmlns:a16="http://schemas.microsoft.com/office/drawing/2014/main" id="{94AF24D4-4F9D-CA45-9D59-087F6F0665D1}"/>
                  </a:ext>
                </a:extLst>
              </p:cNvPr>
              <p:cNvSpPr>
                <a:spLocks/>
              </p:cNvSpPr>
              <p:nvPr/>
            </p:nvSpPr>
            <p:spPr bwMode="auto">
              <a:xfrm>
                <a:off x="3017" y="2020"/>
                <a:ext cx="65" cy="237"/>
              </a:xfrm>
              <a:custGeom>
                <a:avLst/>
                <a:gdLst>
                  <a:gd name="T0" fmla="*/ 25 w 65"/>
                  <a:gd name="T1" fmla="*/ 3 h 237"/>
                  <a:gd name="T2" fmla="*/ 21 w 65"/>
                  <a:gd name="T3" fmla="*/ 15 h 237"/>
                  <a:gd name="T4" fmla="*/ 24 w 65"/>
                  <a:gd name="T5" fmla="*/ 17 h 237"/>
                  <a:gd name="T6" fmla="*/ 26 w 65"/>
                  <a:gd name="T7" fmla="*/ 22 h 237"/>
                  <a:gd name="T8" fmla="*/ 29 w 65"/>
                  <a:gd name="T9" fmla="*/ 30 h 237"/>
                  <a:gd name="T10" fmla="*/ 26 w 65"/>
                  <a:gd name="T11" fmla="*/ 32 h 237"/>
                  <a:gd name="T12" fmla="*/ 12 w 65"/>
                  <a:gd name="T13" fmla="*/ 44 h 237"/>
                  <a:gd name="T14" fmla="*/ 2 w 65"/>
                  <a:gd name="T15" fmla="*/ 116 h 237"/>
                  <a:gd name="T16" fmla="*/ 0 w 65"/>
                  <a:gd name="T17" fmla="*/ 128 h 237"/>
                  <a:gd name="T18" fmla="*/ 4 w 65"/>
                  <a:gd name="T19" fmla="*/ 135 h 237"/>
                  <a:gd name="T20" fmla="*/ 7 w 65"/>
                  <a:gd name="T21" fmla="*/ 136 h 237"/>
                  <a:gd name="T22" fmla="*/ 7 w 65"/>
                  <a:gd name="T23" fmla="*/ 126 h 237"/>
                  <a:gd name="T24" fmla="*/ 7 w 65"/>
                  <a:gd name="T25" fmla="*/ 131 h 237"/>
                  <a:gd name="T26" fmla="*/ 10 w 65"/>
                  <a:gd name="T27" fmla="*/ 128 h 237"/>
                  <a:gd name="T28" fmla="*/ 12 w 65"/>
                  <a:gd name="T29" fmla="*/ 118 h 237"/>
                  <a:gd name="T30" fmla="*/ 21 w 65"/>
                  <a:gd name="T31" fmla="*/ 180 h 237"/>
                  <a:gd name="T32" fmla="*/ 25 w 65"/>
                  <a:gd name="T33" fmla="*/ 218 h 237"/>
                  <a:gd name="T34" fmla="*/ 23 w 65"/>
                  <a:gd name="T35" fmla="*/ 234 h 237"/>
                  <a:gd name="T36" fmla="*/ 33 w 65"/>
                  <a:gd name="T37" fmla="*/ 232 h 237"/>
                  <a:gd name="T38" fmla="*/ 30 w 65"/>
                  <a:gd name="T39" fmla="*/ 211 h 237"/>
                  <a:gd name="T40" fmla="*/ 34 w 65"/>
                  <a:gd name="T41" fmla="*/ 182 h 237"/>
                  <a:gd name="T42" fmla="*/ 36 w 65"/>
                  <a:gd name="T43" fmla="*/ 209 h 237"/>
                  <a:gd name="T44" fmla="*/ 37 w 65"/>
                  <a:gd name="T45" fmla="*/ 229 h 237"/>
                  <a:gd name="T46" fmla="*/ 45 w 65"/>
                  <a:gd name="T47" fmla="*/ 230 h 237"/>
                  <a:gd name="T48" fmla="*/ 49 w 65"/>
                  <a:gd name="T49" fmla="*/ 180 h 237"/>
                  <a:gd name="T50" fmla="*/ 52 w 65"/>
                  <a:gd name="T51" fmla="*/ 175 h 237"/>
                  <a:gd name="T52" fmla="*/ 62 w 65"/>
                  <a:gd name="T53" fmla="*/ 180 h 237"/>
                  <a:gd name="T54" fmla="*/ 57 w 65"/>
                  <a:gd name="T55" fmla="*/ 120 h 237"/>
                  <a:gd name="T56" fmla="*/ 58 w 65"/>
                  <a:gd name="T57" fmla="*/ 108 h 237"/>
                  <a:gd name="T58" fmla="*/ 57 w 65"/>
                  <a:gd name="T59" fmla="*/ 79 h 237"/>
                  <a:gd name="T60" fmla="*/ 43 w 65"/>
                  <a:gd name="T61" fmla="*/ 39 h 237"/>
                  <a:gd name="T62" fmla="*/ 43 w 65"/>
                  <a:gd name="T63" fmla="*/ 26 h 237"/>
                  <a:gd name="T64" fmla="*/ 45 w 65"/>
                  <a:gd name="T65" fmla="*/ 23 h 237"/>
                  <a:gd name="T66" fmla="*/ 49 w 65"/>
                  <a:gd name="T67" fmla="*/ 19 h 237"/>
                  <a:gd name="T68" fmla="*/ 46 w 65"/>
                  <a:gd name="T69" fmla="*/ 3 h 237"/>
                  <a:gd name="T70" fmla="*/ 39 w 65"/>
                  <a:gd name="T71" fmla="*/ 1 h 237"/>
                  <a:gd name="T72" fmla="*/ 32 w 65"/>
                  <a:gd name="T73" fmla="*/ 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21" name="Group 33">
              <a:extLst>
                <a:ext uri="{FF2B5EF4-FFF2-40B4-BE49-F238E27FC236}">
                  <a16:creationId xmlns:a16="http://schemas.microsoft.com/office/drawing/2014/main" id="{5E95BE3E-DA88-B044-94FC-F3D5AF7404B9}"/>
                </a:ext>
              </a:extLst>
            </p:cNvPr>
            <p:cNvGrpSpPr>
              <a:grpSpLocks/>
            </p:cNvGrpSpPr>
            <p:nvPr/>
          </p:nvGrpSpPr>
          <p:grpSpPr bwMode="auto">
            <a:xfrm>
              <a:off x="1968" y="1437"/>
              <a:ext cx="2415" cy="1059"/>
              <a:chOff x="2430" y="2042"/>
              <a:chExt cx="2415" cy="1059"/>
            </a:xfrm>
          </p:grpSpPr>
          <p:sp>
            <p:nvSpPr>
              <p:cNvPr id="12312" name="Freeform 24">
                <a:extLst>
                  <a:ext uri="{FF2B5EF4-FFF2-40B4-BE49-F238E27FC236}">
                    <a16:creationId xmlns:a16="http://schemas.microsoft.com/office/drawing/2014/main" id="{CCAE9073-13C4-954C-B678-D23AE84276CE}"/>
                  </a:ext>
                </a:extLst>
              </p:cNvPr>
              <p:cNvSpPr>
                <a:spLocks/>
              </p:cNvSpPr>
              <p:nvPr/>
            </p:nvSpPr>
            <p:spPr bwMode="auto">
              <a:xfrm>
                <a:off x="4331" y="2124"/>
                <a:ext cx="210" cy="730"/>
              </a:xfrm>
              <a:custGeom>
                <a:avLst/>
                <a:gdLst>
                  <a:gd name="T0" fmla="*/ 81 w 210"/>
                  <a:gd name="T1" fmla="*/ 10 h 730"/>
                  <a:gd name="T2" fmla="*/ 70 w 210"/>
                  <a:gd name="T3" fmla="*/ 50 h 730"/>
                  <a:gd name="T4" fmla="*/ 77 w 210"/>
                  <a:gd name="T5" fmla="*/ 54 h 730"/>
                  <a:gd name="T6" fmla="*/ 84 w 210"/>
                  <a:gd name="T7" fmla="*/ 70 h 730"/>
                  <a:gd name="T8" fmla="*/ 94 w 210"/>
                  <a:gd name="T9" fmla="*/ 95 h 730"/>
                  <a:gd name="T10" fmla="*/ 84 w 210"/>
                  <a:gd name="T11" fmla="*/ 100 h 730"/>
                  <a:gd name="T12" fmla="*/ 37 w 210"/>
                  <a:gd name="T13" fmla="*/ 137 h 730"/>
                  <a:gd name="T14" fmla="*/ 7 w 210"/>
                  <a:gd name="T15" fmla="*/ 359 h 730"/>
                  <a:gd name="T16" fmla="*/ 0 w 210"/>
                  <a:gd name="T17" fmla="*/ 397 h 730"/>
                  <a:gd name="T18" fmla="*/ 13 w 210"/>
                  <a:gd name="T19" fmla="*/ 418 h 730"/>
                  <a:gd name="T20" fmla="*/ 22 w 210"/>
                  <a:gd name="T21" fmla="*/ 423 h 730"/>
                  <a:gd name="T22" fmla="*/ 22 w 210"/>
                  <a:gd name="T23" fmla="*/ 390 h 730"/>
                  <a:gd name="T24" fmla="*/ 22 w 210"/>
                  <a:gd name="T25" fmla="*/ 406 h 730"/>
                  <a:gd name="T26" fmla="*/ 33 w 210"/>
                  <a:gd name="T27" fmla="*/ 394 h 730"/>
                  <a:gd name="T28" fmla="*/ 40 w 210"/>
                  <a:gd name="T29" fmla="*/ 366 h 730"/>
                  <a:gd name="T30" fmla="*/ 68 w 210"/>
                  <a:gd name="T31" fmla="*/ 557 h 730"/>
                  <a:gd name="T32" fmla="*/ 81 w 210"/>
                  <a:gd name="T33" fmla="*/ 673 h 730"/>
                  <a:gd name="T34" fmla="*/ 74 w 210"/>
                  <a:gd name="T35" fmla="*/ 724 h 730"/>
                  <a:gd name="T36" fmla="*/ 108 w 210"/>
                  <a:gd name="T37" fmla="*/ 717 h 730"/>
                  <a:gd name="T38" fmla="*/ 98 w 210"/>
                  <a:gd name="T39" fmla="*/ 651 h 730"/>
                  <a:gd name="T40" fmla="*/ 111 w 210"/>
                  <a:gd name="T41" fmla="*/ 562 h 730"/>
                  <a:gd name="T42" fmla="*/ 115 w 210"/>
                  <a:gd name="T43" fmla="*/ 648 h 730"/>
                  <a:gd name="T44" fmla="*/ 121 w 210"/>
                  <a:gd name="T45" fmla="*/ 710 h 730"/>
                  <a:gd name="T46" fmla="*/ 149 w 210"/>
                  <a:gd name="T47" fmla="*/ 713 h 730"/>
                  <a:gd name="T48" fmla="*/ 159 w 210"/>
                  <a:gd name="T49" fmla="*/ 557 h 730"/>
                  <a:gd name="T50" fmla="*/ 171 w 210"/>
                  <a:gd name="T51" fmla="*/ 542 h 730"/>
                  <a:gd name="T52" fmla="*/ 203 w 210"/>
                  <a:gd name="T53" fmla="*/ 557 h 730"/>
                  <a:gd name="T54" fmla="*/ 186 w 210"/>
                  <a:gd name="T55" fmla="*/ 373 h 730"/>
                  <a:gd name="T56" fmla="*/ 189 w 210"/>
                  <a:gd name="T57" fmla="*/ 337 h 730"/>
                  <a:gd name="T58" fmla="*/ 186 w 210"/>
                  <a:gd name="T59" fmla="*/ 246 h 730"/>
                  <a:gd name="T60" fmla="*/ 139 w 210"/>
                  <a:gd name="T61" fmla="*/ 123 h 730"/>
                  <a:gd name="T62" fmla="*/ 139 w 210"/>
                  <a:gd name="T63" fmla="*/ 79 h 730"/>
                  <a:gd name="T64" fmla="*/ 149 w 210"/>
                  <a:gd name="T65" fmla="*/ 72 h 730"/>
                  <a:gd name="T66" fmla="*/ 159 w 210"/>
                  <a:gd name="T67" fmla="*/ 59 h 730"/>
                  <a:gd name="T68" fmla="*/ 152 w 210"/>
                  <a:gd name="T69" fmla="*/ 10 h 730"/>
                  <a:gd name="T70" fmla="*/ 126 w 210"/>
                  <a:gd name="T71" fmla="*/ 3 h 730"/>
                  <a:gd name="T72" fmla="*/ 106 w 210"/>
                  <a:gd name="T73" fmla="*/ 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3" name="Freeform 25">
                <a:extLst>
                  <a:ext uri="{FF2B5EF4-FFF2-40B4-BE49-F238E27FC236}">
                    <a16:creationId xmlns:a16="http://schemas.microsoft.com/office/drawing/2014/main" id="{2CDF4D5C-74E9-2540-A25A-D74422E7554B}"/>
                  </a:ext>
                </a:extLst>
              </p:cNvPr>
              <p:cNvSpPr>
                <a:spLocks/>
              </p:cNvSpPr>
              <p:nvPr/>
            </p:nvSpPr>
            <p:spPr bwMode="auto">
              <a:xfrm>
                <a:off x="3770" y="2168"/>
                <a:ext cx="211" cy="724"/>
              </a:xfrm>
              <a:custGeom>
                <a:avLst/>
                <a:gdLst>
                  <a:gd name="T0" fmla="*/ 133 w 211"/>
                  <a:gd name="T1" fmla="*/ 0 h 724"/>
                  <a:gd name="T2" fmla="*/ 87 w 211"/>
                  <a:gd name="T3" fmla="*/ 23 h 724"/>
                  <a:gd name="T4" fmla="*/ 86 w 211"/>
                  <a:gd name="T5" fmla="*/ 71 h 724"/>
                  <a:gd name="T6" fmla="*/ 63 w 211"/>
                  <a:gd name="T7" fmla="*/ 94 h 724"/>
                  <a:gd name="T8" fmla="*/ 15 w 211"/>
                  <a:gd name="T9" fmla="*/ 121 h 724"/>
                  <a:gd name="T10" fmla="*/ 7 w 211"/>
                  <a:gd name="T11" fmla="*/ 260 h 724"/>
                  <a:gd name="T12" fmla="*/ 39 w 211"/>
                  <a:gd name="T13" fmla="*/ 380 h 724"/>
                  <a:gd name="T14" fmla="*/ 73 w 211"/>
                  <a:gd name="T15" fmla="*/ 471 h 724"/>
                  <a:gd name="T16" fmla="*/ 66 w 211"/>
                  <a:gd name="T17" fmla="*/ 687 h 724"/>
                  <a:gd name="T18" fmla="*/ 72 w 211"/>
                  <a:gd name="T19" fmla="*/ 696 h 724"/>
                  <a:gd name="T20" fmla="*/ 105 w 211"/>
                  <a:gd name="T21" fmla="*/ 719 h 724"/>
                  <a:gd name="T22" fmla="*/ 123 w 211"/>
                  <a:gd name="T23" fmla="*/ 723 h 724"/>
                  <a:gd name="T24" fmla="*/ 135 w 211"/>
                  <a:gd name="T25" fmla="*/ 717 h 724"/>
                  <a:gd name="T26" fmla="*/ 128 w 211"/>
                  <a:gd name="T27" fmla="*/ 705 h 724"/>
                  <a:gd name="T28" fmla="*/ 112 w 211"/>
                  <a:gd name="T29" fmla="*/ 687 h 724"/>
                  <a:gd name="T30" fmla="*/ 119 w 211"/>
                  <a:gd name="T31" fmla="*/ 680 h 724"/>
                  <a:gd name="T32" fmla="*/ 161 w 211"/>
                  <a:gd name="T33" fmla="*/ 694 h 724"/>
                  <a:gd name="T34" fmla="*/ 164 w 211"/>
                  <a:gd name="T35" fmla="*/ 685 h 724"/>
                  <a:gd name="T36" fmla="*/ 161 w 211"/>
                  <a:gd name="T37" fmla="*/ 676 h 724"/>
                  <a:gd name="T38" fmla="*/ 148 w 211"/>
                  <a:gd name="T39" fmla="*/ 663 h 724"/>
                  <a:gd name="T40" fmla="*/ 162 w 211"/>
                  <a:gd name="T41" fmla="*/ 592 h 724"/>
                  <a:gd name="T42" fmla="*/ 176 w 211"/>
                  <a:gd name="T43" fmla="*/ 396 h 724"/>
                  <a:gd name="T44" fmla="*/ 183 w 211"/>
                  <a:gd name="T45" fmla="*/ 357 h 724"/>
                  <a:gd name="T46" fmla="*/ 171 w 211"/>
                  <a:gd name="T47" fmla="*/ 279 h 724"/>
                  <a:gd name="T48" fmla="*/ 181 w 211"/>
                  <a:gd name="T49" fmla="*/ 278 h 724"/>
                  <a:gd name="T50" fmla="*/ 189 w 211"/>
                  <a:gd name="T51" fmla="*/ 275 h 724"/>
                  <a:gd name="T52" fmla="*/ 197 w 211"/>
                  <a:gd name="T53" fmla="*/ 270 h 724"/>
                  <a:gd name="T54" fmla="*/ 203 w 211"/>
                  <a:gd name="T55" fmla="*/ 264 h 724"/>
                  <a:gd name="T56" fmla="*/ 210 w 211"/>
                  <a:gd name="T57" fmla="*/ 254 h 724"/>
                  <a:gd name="T58" fmla="*/ 204 w 211"/>
                  <a:gd name="T59" fmla="*/ 215 h 724"/>
                  <a:gd name="T60" fmla="*/ 154 w 211"/>
                  <a:gd name="T61" fmla="*/ 124 h 724"/>
                  <a:gd name="T62" fmla="*/ 135 w 211"/>
                  <a:gd name="T63" fmla="*/ 97 h 724"/>
                  <a:gd name="T64" fmla="*/ 157 w 211"/>
                  <a:gd name="T65" fmla="*/ 80 h 724"/>
                  <a:gd name="T66" fmla="*/ 159 w 211"/>
                  <a:gd name="T67" fmla="*/ 76 h 724"/>
                  <a:gd name="T68" fmla="*/ 166 w 211"/>
                  <a:gd name="T69" fmla="*/ 68 h 724"/>
                  <a:gd name="T70" fmla="*/ 165 w 211"/>
                  <a:gd name="T71" fmla="*/ 48 h 724"/>
                  <a:gd name="T72" fmla="*/ 168 w 211"/>
                  <a:gd name="T73" fmla="*/ 2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4" name="Freeform 26">
                <a:extLst>
                  <a:ext uri="{FF2B5EF4-FFF2-40B4-BE49-F238E27FC236}">
                    <a16:creationId xmlns:a16="http://schemas.microsoft.com/office/drawing/2014/main" id="{BAEB465B-EEA0-664B-A2EA-3E4FB76D014D}"/>
                  </a:ext>
                </a:extLst>
              </p:cNvPr>
              <p:cNvSpPr>
                <a:spLocks/>
              </p:cNvSpPr>
              <p:nvPr/>
            </p:nvSpPr>
            <p:spPr bwMode="auto">
              <a:xfrm>
                <a:off x="3358" y="2126"/>
                <a:ext cx="156" cy="691"/>
              </a:xfrm>
              <a:custGeom>
                <a:avLst/>
                <a:gdLst>
                  <a:gd name="T0" fmla="*/ 118 w 156"/>
                  <a:gd name="T1" fmla="*/ 14 h 691"/>
                  <a:gd name="T2" fmla="*/ 118 w 156"/>
                  <a:gd name="T3" fmla="*/ 31 h 691"/>
                  <a:gd name="T4" fmla="*/ 116 w 156"/>
                  <a:gd name="T5" fmla="*/ 36 h 691"/>
                  <a:gd name="T6" fmla="*/ 123 w 156"/>
                  <a:gd name="T7" fmla="*/ 50 h 691"/>
                  <a:gd name="T8" fmla="*/ 118 w 156"/>
                  <a:gd name="T9" fmla="*/ 53 h 691"/>
                  <a:gd name="T10" fmla="*/ 120 w 156"/>
                  <a:gd name="T11" fmla="*/ 59 h 691"/>
                  <a:gd name="T12" fmla="*/ 115 w 156"/>
                  <a:gd name="T13" fmla="*/ 77 h 691"/>
                  <a:gd name="T14" fmla="*/ 115 w 156"/>
                  <a:gd name="T15" fmla="*/ 82 h 691"/>
                  <a:gd name="T16" fmla="*/ 142 w 156"/>
                  <a:gd name="T17" fmla="*/ 100 h 691"/>
                  <a:gd name="T18" fmla="*/ 155 w 156"/>
                  <a:gd name="T19" fmla="*/ 242 h 691"/>
                  <a:gd name="T20" fmla="*/ 138 w 156"/>
                  <a:gd name="T21" fmla="*/ 268 h 691"/>
                  <a:gd name="T22" fmla="*/ 145 w 156"/>
                  <a:gd name="T23" fmla="*/ 344 h 691"/>
                  <a:gd name="T24" fmla="*/ 133 w 156"/>
                  <a:gd name="T25" fmla="*/ 353 h 691"/>
                  <a:gd name="T26" fmla="*/ 129 w 156"/>
                  <a:gd name="T27" fmla="*/ 474 h 691"/>
                  <a:gd name="T28" fmla="*/ 121 w 156"/>
                  <a:gd name="T29" fmla="*/ 596 h 691"/>
                  <a:gd name="T30" fmla="*/ 124 w 156"/>
                  <a:gd name="T31" fmla="*/ 603 h 691"/>
                  <a:gd name="T32" fmla="*/ 151 w 156"/>
                  <a:gd name="T33" fmla="*/ 627 h 691"/>
                  <a:gd name="T34" fmla="*/ 148 w 156"/>
                  <a:gd name="T35" fmla="*/ 631 h 691"/>
                  <a:gd name="T36" fmla="*/ 138 w 156"/>
                  <a:gd name="T37" fmla="*/ 635 h 691"/>
                  <a:gd name="T38" fmla="*/ 122 w 156"/>
                  <a:gd name="T39" fmla="*/ 631 h 691"/>
                  <a:gd name="T40" fmla="*/ 107 w 156"/>
                  <a:gd name="T41" fmla="*/ 622 h 691"/>
                  <a:gd name="T42" fmla="*/ 94 w 156"/>
                  <a:gd name="T43" fmla="*/ 617 h 691"/>
                  <a:gd name="T44" fmla="*/ 94 w 156"/>
                  <a:gd name="T45" fmla="*/ 638 h 691"/>
                  <a:gd name="T46" fmla="*/ 88 w 156"/>
                  <a:gd name="T47" fmla="*/ 639 h 691"/>
                  <a:gd name="T48" fmla="*/ 97 w 156"/>
                  <a:gd name="T49" fmla="*/ 656 h 691"/>
                  <a:gd name="T50" fmla="*/ 93 w 156"/>
                  <a:gd name="T51" fmla="*/ 686 h 691"/>
                  <a:gd name="T52" fmla="*/ 84 w 156"/>
                  <a:gd name="T53" fmla="*/ 690 h 691"/>
                  <a:gd name="T54" fmla="*/ 67 w 156"/>
                  <a:gd name="T55" fmla="*/ 665 h 691"/>
                  <a:gd name="T56" fmla="*/ 67 w 156"/>
                  <a:gd name="T57" fmla="*/ 648 h 691"/>
                  <a:gd name="T58" fmla="*/ 62 w 156"/>
                  <a:gd name="T59" fmla="*/ 646 h 691"/>
                  <a:gd name="T60" fmla="*/ 55 w 156"/>
                  <a:gd name="T61" fmla="*/ 489 h 691"/>
                  <a:gd name="T62" fmla="*/ 62 w 156"/>
                  <a:gd name="T63" fmla="*/ 474 h 691"/>
                  <a:gd name="T64" fmla="*/ 44 w 156"/>
                  <a:gd name="T65" fmla="*/ 368 h 691"/>
                  <a:gd name="T66" fmla="*/ 33 w 156"/>
                  <a:gd name="T67" fmla="*/ 364 h 691"/>
                  <a:gd name="T68" fmla="*/ 29 w 156"/>
                  <a:gd name="T69" fmla="*/ 255 h 691"/>
                  <a:gd name="T70" fmla="*/ 0 w 156"/>
                  <a:gd name="T71" fmla="*/ 242 h 691"/>
                  <a:gd name="T72" fmla="*/ 12 w 156"/>
                  <a:gd name="T73" fmla="*/ 124 h 691"/>
                  <a:gd name="T74" fmla="*/ 56 w 156"/>
                  <a:gd name="T75" fmla="*/ 91 h 691"/>
                  <a:gd name="T76" fmla="*/ 68 w 156"/>
                  <a:gd name="T77" fmla="*/ 81 h 691"/>
                  <a:gd name="T78" fmla="*/ 68 w 156"/>
                  <a:gd name="T79" fmla="*/ 69 h 691"/>
                  <a:gd name="T80" fmla="*/ 64 w 156"/>
                  <a:gd name="T81" fmla="*/ 61 h 691"/>
                  <a:gd name="T82" fmla="*/ 59 w 156"/>
                  <a:gd name="T83" fmla="*/ 55 h 691"/>
                  <a:gd name="T84" fmla="*/ 54 w 156"/>
                  <a:gd name="T85" fmla="*/ 46 h 691"/>
                  <a:gd name="T86" fmla="*/ 51 w 156"/>
                  <a:gd name="T87" fmla="*/ 39 h 691"/>
                  <a:gd name="T88" fmla="*/ 51 w 156"/>
                  <a:gd name="T89" fmla="*/ 30 h 691"/>
                  <a:gd name="T90" fmla="*/ 54 w 156"/>
                  <a:gd name="T91" fmla="*/ 22 h 691"/>
                  <a:gd name="T92" fmla="*/ 60 w 156"/>
                  <a:gd name="T93" fmla="*/ 12 h 691"/>
                  <a:gd name="T94" fmla="*/ 68 w 156"/>
                  <a:gd name="T95" fmla="*/ 5 h 691"/>
                  <a:gd name="T96" fmla="*/ 77 w 156"/>
                  <a:gd name="T97" fmla="*/ 1 h 691"/>
                  <a:gd name="T98" fmla="*/ 87 w 156"/>
                  <a:gd name="T99" fmla="*/ 0 h 691"/>
                  <a:gd name="T100" fmla="*/ 97 w 156"/>
                  <a:gd name="T101" fmla="*/ 2 h 691"/>
                  <a:gd name="T102" fmla="*/ 107 w 156"/>
                  <a:gd name="T103" fmla="*/ 5 h 691"/>
                  <a:gd name="T104" fmla="*/ 118 w 156"/>
                  <a:gd name="T105" fmla="*/ 1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5" name="Freeform 27">
                <a:extLst>
                  <a:ext uri="{FF2B5EF4-FFF2-40B4-BE49-F238E27FC236}">
                    <a16:creationId xmlns:a16="http://schemas.microsoft.com/office/drawing/2014/main" id="{A8406B89-1519-4C4D-8FEA-23303DB7CD32}"/>
                  </a:ext>
                </a:extLst>
              </p:cNvPr>
              <p:cNvSpPr>
                <a:spLocks/>
              </p:cNvSpPr>
              <p:nvPr/>
            </p:nvSpPr>
            <p:spPr bwMode="auto">
              <a:xfrm>
                <a:off x="3002" y="2119"/>
                <a:ext cx="185" cy="628"/>
              </a:xfrm>
              <a:custGeom>
                <a:avLst/>
                <a:gdLst>
                  <a:gd name="T0" fmla="*/ 112 w 185"/>
                  <a:gd name="T1" fmla="*/ 8 h 628"/>
                  <a:gd name="T2" fmla="*/ 149 w 185"/>
                  <a:gd name="T3" fmla="*/ 0 h 628"/>
                  <a:gd name="T4" fmla="*/ 162 w 185"/>
                  <a:gd name="T5" fmla="*/ 15 h 628"/>
                  <a:gd name="T6" fmla="*/ 169 w 185"/>
                  <a:gd name="T7" fmla="*/ 10 h 628"/>
                  <a:gd name="T8" fmla="*/ 178 w 185"/>
                  <a:gd name="T9" fmla="*/ 38 h 628"/>
                  <a:gd name="T10" fmla="*/ 158 w 185"/>
                  <a:gd name="T11" fmla="*/ 55 h 628"/>
                  <a:gd name="T12" fmla="*/ 157 w 185"/>
                  <a:gd name="T13" fmla="*/ 69 h 628"/>
                  <a:gd name="T14" fmla="*/ 152 w 185"/>
                  <a:gd name="T15" fmla="*/ 71 h 628"/>
                  <a:gd name="T16" fmla="*/ 149 w 185"/>
                  <a:gd name="T17" fmla="*/ 85 h 628"/>
                  <a:gd name="T18" fmla="*/ 134 w 185"/>
                  <a:gd name="T19" fmla="*/ 88 h 628"/>
                  <a:gd name="T20" fmla="*/ 134 w 185"/>
                  <a:gd name="T21" fmla="*/ 94 h 628"/>
                  <a:gd name="T22" fmla="*/ 158 w 185"/>
                  <a:gd name="T23" fmla="*/ 112 h 628"/>
                  <a:gd name="T24" fmla="*/ 178 w 185"/>
                  <a:gd name="T25" fmla="*/ 202 h 628"/>
                  <a:gd name="T26" fmla="*/ 162 w 185"/>
                  <a:gd name="T27" fmla="*/ 226 h 628"/>
                  <a:gd name="T28" fmla="*/ 162 w 185"/>
                  <a:gd name="T29" fmla="*/ 390 h 628"/>
                  <a:gd name="T30" fmla="*/ 143 w 185"/>
                  <a:gd name="T31" fmla="*/ 397 h 628"/>
                  <a:gd name="T32" fmla="*/ 140 w 185"/>
                  <a:gd name="T33" fmla="*/ 423 h 628"/>
                  <a:gd name="T34" fmla="*/ 132 w 185"/>
                  <a:gd name="T35" fmla="*/ 493 h 628"/>
                  <a:gd name="T36" fmla="*/ 132 w 185"/>
                  <a:gd name="T37" fmla="*/ 530 h 628"/>
                  <a:gd name="T38" fmla="*/ 162 w 185"/>
                  <a:gd name="T39" fmla="*/ 553 h 628"/>
                  <a:gd name="T40" fmla="*/ 184 w 185"/>
                  <a:gd name="T41" fmla="*/ 565 h 628"/>
                  <a:gd name="T42" fmla="*/ 184 w 185"/>
                  <a:gd name="T43" fmla="*/ 572 h 628"/>
                  <a:gd name="T44" fmla="*/ 138 w 185"/>
                  <a:gd name="T45" fmla="*/ 561 h 628"/>
                  <a:gd name="T46" fmla="*/ 132 w 185"/>
                  <a:gd name="T47" fmla="*/ 554 h 628"/>
                  <a:gd name="T48" fmla="*/ 127 w 185"/>
                  <a:gd name="T49" fmla="*/ 561 h 628"/>
                  <a:gd name="T50" fmla="*/ 123 w 185"/>
                  <a:gd name="T51" fmla="*/ 561 h 628"/>
                  <a:gd name="T52" fmla="*/ 117 w 185"/>
                  <a:gd name="T53" fmla="*/ 535 h 628"/>
                  <a:gd name="T54" fmla="*/ 112 w 185"/>
                  <a:gd name="T55" fmla="*/ 416 h 628"/>
                  <a:gd name="T56" fmla="*/ 103 w 185"/>
                  <a:gd name="T57" fmla="*/ 416 h 628"/>
                  <a:gd name="T58" fmla="*/ 77 w 185"/>
                  <a:gd name="T59" fmla="*/ 521 h 628"/>
                  <a:gd name="T60" fmla="*/ 77 w 185"/>
                  <a:gd name="T61" fmla="*/ 587 h 628"/>
                  <a:gd name="T62" fmla="*/ 66 w 185"/>
                  <a:gd name="T63" fmla="*/ 619 h 628"/>
                  <a:gd name="T64" fmla="*/ 57 w 185"/>
                  <a:gd name="T65" fmla="*/ 627 h 628"/>
                  <a:gd name="T66" fmla="*/ 51 w 185"/>
                  <a:gd name="T67" fmla="*/ 609 h 628"/>
                  <a:gd name="T68" fmla="*/ 58 w 185"/>
                  <a:gd name="T69" fmla="*/ 590 h 628"/>
                  <a:gd name="T70" fmla="*/ 66 w 185"/>
                  <a:gd name="T71" fmla="*/ 550 h 628"/>
                  <a:gd name="T72" fmla="*/ 68 w 185"/>
                  <a:gd name="T73" fmla="*/ 399 h 628"/>
                  <a:gd name="T74" fmla="*/ 77 w 185"/>
                  <a:gd name="T75" fmla="*/ 252 h 628"/>
                  <a:gd name="T76" fmla="*/ 61 w 185"/>
                  <a:gd name="T77" fmla="*/ 240 h 628"/>
                  <a:gd name="T78" fmla="*/ 61 w 185"/>
                  <a:gd name="T79" fmla="*/ 218 h 628"/>
                  <a:gd name="T80" fmla="*/ 61 w 185"/>
                  <a:gd name="T81" fmla="*/ 179 h 628"/>
                  <a:gd name="T82" fmla="*/ 40 w 185"/>
                  <a:gd name="T83" fmla="*/ 189 h 628"/>
                  <a:gd name="T84" fmla="*/ 58 w 185"/>
                  <a:gd name="T85" fmla="*/ 214 h 628"/>
                  <a:gd name="T86" fmla="*/ 58 w 185"/>
                  <a:gd name="T87" fmla="*/ 237 h 628"/>
                  <a:gd name="T88" fmla="*/ 39 w 185"/>
                  <a:gd name="T89" fmla="*/ 222 h 628"/>
                  <a:gd name="T90" fmla="*/ 29 w 185"/>
                  <a:gd name="T91" fmla="*/ 208 h 628"/>
                  <a:gd name="T92" fmla="*/ 20 w 185"/>
                  <a:gd name="T93" fmla="*/ 211 h 628"/>
                  <a:gd name="T94" fmla="*/ 0 w 185"/>
                  <a:gd name="T95" fmla="*/ 187 h 628"/>
                  <a:gd name="T96" fmla="*/ 0 w 185"/>
                  <a:gd name="T97" fmla="*/ 179 h 628"/>
                  <a:gd name="T98" fmla="*/ 10 w 185"/>
                  <a:gd name="T99" fmla="*/ 175 h 628"/>
                  <a:gd name="T100" fmla="*/ 34 w 185"/>
                  <a:gd name="T101" fmla="*/ 147 h 628"/>
                  <a:gd name="T102" fmla="*/ 58 w 185"/>
                  <a:gd name="T103" fmla="*/ 123 h 628"/>
                  <a:gd name="T104" fmla="*/ 89 w 185"/>
                  <a:gd name="T105" fmla="*/ 95 h 628"/>
                  <a:gd name="T106" fmla="*/ 112 w 185"/>
                  <a:gd name="T107" fmla="*/ 86 h 628"/>
                  <a:gd name="T108" fmla="*/ 112 w 185"/>
                  <a:gd name="T109" fmla="*/ 66 h 628"/>
                  <a:gd name="T110" fmla="*/ 103 w 185"/>
                  <a:gd name="T111" fmla="*/ 56 h 628"/>
                  <a:gd name="T112" fmla="*/ 103 w 185"/>
                  <a:gd name="T113" fmla="*/ 31 h 628"/>
                  <a:gd name="T114" fmla="*/ 97 w 185"/>
                  <a:gd name="T115" fmla="*/ 26 h 628"/>
                  <a:gd name="T116" fmla="*/ 112 w 185"/>
                  <a:gd name="T117" fmla="*/ 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6" name="Freeform 28">
                <a:extLst>
                  <a:ext uri="{FF2B5EF4-FFF2-40B4-BE49-F238E27FC236}">
                    <a16:creationId xmlns:a16="http://schemas.microsoft.com/office/drawing/2014/main" id="{940D4B44-A7AC-504F-AD83-D487CB8E146E}"/>
                  </a:ext>
                </a:extLst>
              </p:cNvPr>
              <p:cNvSpPr>
                <a:spLocks/>
              </p:cNvSpPr>
              <p:nvPr/>
            </p:nvSpPr>
            <p:spPr bwMode="auto">
              <a:xfrm>
                <a:off x="2430" y="2134"/>
                <a:ext cx="178" cy="778"/>
              </a:xfrm>
              <a:custGeom>
                <a:avLst/>
                <a:gdLst>
                  <a:gd name="T0" fmla="*/ 42 w 178"/>
                  <a:gd name="T1" fmla="*/ 16 h 778"/>
                  <a:gd name="T2" fmla="*/ 42 w 178"/>
                  <a:gd name="T3" fmla="*/ 35 h 778"/>
                  <a:gd name="T4" fmla="*/ 45 w 178"/>
                  <a:gd name="T5" fmla="*/ 41 h 778"/>
                  <a:gd name="T6" fmla="*/ 37 w 178"/>
                  <a:gd name="T7" fmla="*/ 56 h 778"/>
                  <a:gd name="T8" fmla="*/ 42 w 178"/>
                  <a:gd name="T9" fmla="*/ 60 h 778"/>
                  <a:gd name="T10" fmla="*/ 40 w 178"/>
                  <a:gd name="T11" fmla="*/ 66 h 778"/>
                  <a:gd name="T12" fmla="*/ 46 w 178"/>
                  <a:gd name="T13" fmla="*/ 88 h 778"/>
                  <a:gd name="T14" fmla="*/ 46 w 178"/>
                  <a:gd name="T15" fmla="*/ 92 h 778"/>
                  <a:gd name="T16" fmla="*/ 15 w 178"/>
                  <a:gd name="T17" fmla="*/ 113 h 778"/>
                  <a:gd name="T18" fmla="*/ 0 w 178"/>
                  <a:gd name="T19" fmla="*/ 273 h 778"/>
                  <a:gd name="T20" fmla="*/ 19 w 178"/>
                  <a:gd name="T21" fmla="*/ 301 h 778"/>
                  <a:gd name="T22" fmla="*/ 12 w 178"/>
                  <a:gd name="T23" fmla="*/ 388 h 778"/>
                  <a:gd name="T24" fmla="*/ 25 w 178"/>
                  <a:gd name="T25" fmla="*/ 398 h 778"/>
                  <a:gd name="T26" fmla="*/ 30 w 178"/>
                  <a:gd name="T27" fmla="*/ 534 h 778"/>
                  <a:gd name="T28" fmla="*/ 38 w 178"/>
                  <a:gd name="T29" fmla="*/ 672 h 778"/>
                  <a:gd name="T30" fmla="*/ 35 w 178"/>
                  <a:gd name="T31" fmla="*/ 680 h 778"/>
                  <a:gd name="T32" fmla="*/ 4 w 178"/>
                  <a:gd name="T33" fmla="*/ 706 h 778"/>
                  <a:gd name="T34" fmla="*/ 8 w 178"/>
                  <a:gd name="T35" fmla="*/ 711 h 778"/>
                  <a:gd name="T36" fmla="*/ 19 w 178"/>
                  <a:gd name="T37" fmla="*/ 715 h 778"/>
                  <a:gd name="T38" fmla="*/ 37 w 178"/>
                  <a:gd name="T39" fmla="*/ 711 h 778"/>
                  <a:gd name="T40" fmla="*/ 55 w 178"/>
                  <a:gd name="T41" fmla="*/ 701 h 778"/>
                  <a:gd name="T42" fmla="*/ 70 w 178"/>
                  <a:gd name="T43" fmla="*/ 695 h 778"/>
                  <a:gd name="T44" fmla="*/ 70 w 178"/>
                  <a:gd name="T45" fmla="*/ 719 h 778"/>
                  <a:gd name="T46" fmla="*/ 76 w 178"/>
                  <a:gd name="T47" fmla="*/ 720 h 778"/>
                  <a:gd name="T48" fmla="*/ 66 w 178"/>
                  <a:gd name="T49" fmla="*/ 739 h 778"/>
                  <a:gd name="T50" fmla="*/ 71 w 178"/>
                  <a:gd name="T51" fmla="*/ 773 h 778"/>
                  <a:gd name="T52" fmla="*/ 81 w 178"/>
                  <a:gd name="T53" fmla="*/ 777 h 778"/>
                  <a:gd name="T54" fmla="*/ 101 w 178"/>
                  <a:gd name="T55" fmla="*/ 750 h 778"/>
                  <a:gd name="T56" fmla="*/ 101 w 178"/>
                  <a:gd name="T57" fmla="*/ 730 h 778"/>
                  <a:gd name="T58" fmla="*/ 107 w 178"/>
                  <a:gd name="T59" fmla="*/ 728 h 778"/>
                  <a:gd name="T60" fmla="*/ 114 w 178"/>
                  <a:gd name="T61" fmla="*/ 551 h 778"/>
                  <a:gd name="T62" fmla="*/ 107 w 178"/>
                  <a:gd name="T63" fmla="*/ 534 h 778"/>
                  <a:gd name="T64" fmla="*/ 127 w 178"/>
                  <a:gd name="T65" fmla="*/ 415 h 778"/>
                  <a:gd name="T66" fmla="*/ 140 w 178"/>
                  <a:gd name="T67" fmla="*/ 410 h 778"/>
                  <a:gd name="T68" fmla="*/ 144 w 178"/>
                  <a:gd name="T69" fmla="*/ 287 h 778"/>
                  <a:gd name="T70" fmla="*/ 177 w 178"/>
                  <a:gd name="T71" fmla="*/ 273 h 778"/>
                  <a:gd name="T72" fmla="*/ 163 w 178"/>
                  <a:gd name="T73" fmla="*/ 140 h 778"/>
                  <a:gd name="T74" fmla="*/ 113 w 178"/>
                  <a:gd name="T75" fmla="*/ 103 h 778"/>
                  <a:gd name="T76" fmla="*/ 100 w 178"/>
                  <a:gd name="T77" fmla="*/ 91 h 778"/>
                  <a:gd name="T78" fmla="*/ 99 w 178"/>
                  <a:gd name="T79" fmla="*/ 78 h 778"/>
                  <a:gd name="T80" fmla="*/ 104 w 178"/>
                  <a:gd name="T81" fmla="*/ 69 h 778"/>
                  <a:gd name="T82" fmla="*/ 110 w 178"/>
                  <a:gd name="T83" fmla="*/ 62 h 778"/>
                  <a:gd name="T84" fmla="*/ 115 w 178"/>
                  <a:gd name="T85" fmla="*/ 52 h 778"/>
                  <a:gd name="T86" fmla="*/ 119 w 178"/>
                  <a:gd name="T87" fmla="*/ 44 h 778"/>
                  <a:gd name="T88" fmla="*/ 119 w 178"/>
                  <a:gd name="T89" fmla="*/ 34 h 778"/>
                  <a:gd name="T90" fmla="*/ 115 w 178"/>
                  <a:gd name="T91" fmla="*/ 25 h 778"/>
                  <a:gd name="T92" fmla="*/ 109 w 178"/>
                  <a:gd name="T93" fmla="*/ 14 h 778"/>
                  <a:gd name="T94" fmla="*/ 100 w 178"/>
                  <a:gd name="T95" fmla="*/ 6 h 778"/>
                  <a:gd name="T96" fmla="*/ 90 w 178"/>
                  <a:gd name="T97" fmla="*/ 2 h 778"/>
                  <a:gd name="T98" fmla="*/ 77 w 178"/>
                  <a:gd name="T99" fmla="*/ 0 h 778"/>
                  <a:gd name="T100" fmla="*/ 66 w 178"/>
                  <a:gd name="T101" fmla="*/ 2 h 778"/>
                  <a:gd name="T102" fmla="*/ 55 w 178"/>
                  <a:gd name="T103" fmla="*/ 5 h 778"/>
                  <a:gd name="T104" fmla="*/ 42 w 178"/>
                  <a:gd name="T105" fmla="*/ 16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7" name="Freeform 29">
                <a:extLst>
                  <a:ext uri="{FF2B5EF4-FFF2-40B4-BE49-F238E27FC236}">
                    <a16:creationId xmlns:a16="http://schemas.microsoft.com/office/drawing/2014/main" id="{DD0986A8-BF91-284E-BCC4-8F5CF6364A48}"/>
                  </a:ext>
                </a:extLst>
              </p:cNvPr>
              <p:cNvSpPr>
                <a:spLocks/>
              </p:cNvSpPr>
              <p:nvPr/>
            </p:nvSpPr>
            <p:spPr bwMode="auto">
              <a:xfrm>
                <a:off x="4658" y="2042"/>
                <a:ext cx="187" cy="607"/>
              </a:xfrm>
              <a:custGeom>
                <a:avLst/>
                <a:gdLst>
                  <a:gd name="T0" fmla="*/ 117 w 187"/>
                  <a:gd name="T1" fmla="*/ 0 h 607"/>
                  <a:gd name="T2" fmla="*/ 76 w 187"/>
                  <a:gd name="T3" fmla="*/ 19 h 607"/>
                  <a:gd name="T4" fmla="*/ 75 w 187"/>
                  <a:gd name="T5" fmla="*/ 60 h 607"/>
                  <a:gd name="T6" fmla="*/ 55 w 187"/>
                  <a:gd name="T7" fmla="*/ 79 h 607"/>
                  <a:gd name="T8" fmla="*/ 12 w 187"/>
                  <a:gd name="T9" fmla="*/ 101 h 607"/>
                  <a:gd name="T10" fmla="*/ 5 w 187"/>
                  <a:gd name="T11" fmla="*/ 218 h 607"/>
                  <a:gd name="T12" fmla="*/ 35 w 187"/>
                  <a:gd name="T13" fmla="*/ 319 h 607"/>
                  <a:gd name="T14" fmla="*/ 63 w 187"/>
                  <a:gd name="T15" fmla="*/ 395 h 607"/>
                  <a:gd name="T16" fmla="*/ 58 w 187"/>
                  <a:gd name="T17" fmla="*/ 576 h 607"/>
                  <a:gd name="T18" fmla="*/ 63 w 187"/>
                  <a:gd name="T19" fmla="*/ 584 h 607"/>
                  <a:gd name="T20" fmla="*/ 93 w 187"/>
                  <a:gd name="T21" fmla="*/ 603 h 607"/>
                  <a:gd name="T22" fmla="*/ 109 w 187"/>
                  <a:gd name="T23" fmla="*/ 606 h 607"/>
                  <a:gd name="T24" fmla="*/ 120 w 187"/>
                  <a:gd name="T25" fmla="*/ 601 h 607"/>
                  <a:gd name="T26" fmla="*/ 114 w 187"/>
                  <a:gd name="T27" fmla="*/ 591 h 607"/>
                  <a:gd name="T28" fmla="*/ 99 w 187"/>
                  <a:gd name="T29" fmla="*/ 576 h 607"/>
                  <a:gd name="T30" fmla="*/ 105 w 187"/>
                  <a:gd name="T31" fmla="*/ 570 h 607"/>
                  <a:gd name="T32" fmla="*/ 142 w 187"/>
                  <a:gd name="T33" fmla="*/ 582 h 607"/>
                  <a:gd name="T34" fmla="*/ 146 w 187"/>
                  <a:gd name="T35" fmla="*/ 574 h 607"/>
                  <a:gd name="T36" fmla="*/ 142 w 187"/>
                  <a:gd name="T37" fmla="*/ 567 h 607"/>
                  <a:gd name="T38" fmla="*/ 131 w 187"/>
                  <a:gd name="T39" fmla="*/ 556 h 607"/>
                  <a:gd name="T40" fmla="*/ 144 w 187"/>
                  <a:gd name="T41" fmla="*/ 497 h 607"/>
                  <a:gd name="T42" fmla="*/ 157 w 187"/>
                  <a:gd name="T43" fmla="*/ 332 h 607"/>
                  <a:gd name="T44" fmla="*/ 163 w 187"/>
                  <a:gd name="T45" fmla="*/ 300 h 607"/>
                  <a:gd name="T46" fmla="*/ 151 w 187"/>
                  <a:gd name="T47" fmla="*/ 234 h 607"/>
                  <a:gd name="T48" fmla="*/ 160 w 187"/>
                  <a:gd name="T49" fmla="*/ 233 h 607"/>
                  <a:gd name="T50" fmla="*/ 168 w 187"/>
                  <a:gd name="T51" fmla="*/ 230 h 607"/>
                  <a:gd name="T52" fmla="*/ 175 w 187"/>
                  <a:gd name="T53" fmla="*/ 226 h 607"/>
                  <a:gd name="T54" fmla="*/ 180 w 187"/>
                  <a:gd name="T55" fmla="*/ 221 h 607"/>
                  <a:gd name="T56" fmla="*/ 186 w 187"/>
                  <a:gd name="T57" fmla="*/ 212 h 607"/>
                  <a:gd name="T58" fmla="*/ 181 w 187"/>
                  <a:gd name="T59" fmla="*/ 180 h 607"/>
                  <a:gd name="T60" fmla="*/ 136 w 187"/>
                  <a:gd name="T61" fmla="*/ 104 h 607"/>
                  <a:gd name="T62" fmla="*/ 120 w 187"/>
                  <a:gd name="T63" fmla="*/ 82 h 607"/>
                  <a:gd name="T64" fmla="*/ 140 w 187"/>
                  <a:gd name="T65" fmla="*/ 68 h 607"/>
                  <a:gd name="T66" fmla="*/ 140 w 187"/>
                  <a:gd name="T67" fmla="*/ 64 h 607"/>
                  <a:gd name="T68" fmla="*/ 147 w 187"/>
                  <a:gd name="T69" fmla="*/ 57 h 607"/>
                  <a:gd name="T70" fmla="*/ 146 w 187"/>
                  <a:gd name="T71" fmla="*/ 40 h 607"/>
                  <a:gd name="T72" fmla="*/ 149 w 187"/>
                  <a:gd name="T73" fmla="*/ 2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8" name="Freeform 30">
                <a:extLst>
                  <a:ext uri="{FF2B5EF4-FFF2-40B4-BE49-F238E27FC236}">
                    <a16:creationId xmlns:a16="http://schemas.microsoft.com/office/drawing/2014/main" id="{55C803CB-FD43-B449-B75B-FDE846E56607}"/>
                  </a:ext>
                </a:extLst>
              </p:cNvPr>
              <p:cNvSpPr>
                <a:spLocks/>
              </p:cNvSpPr>
              <p:nvPr/>
            </p:nvSpPr>
            <p:spPr bwMode="auto">
              <a:xfrm>
                <a:off x="2617" y="2146"/>
                <a:ext cx="166" cy="811"/>
              </a:xfrm>
              <a:custGeom>
                <a:avLst/>
                <a:gdLst>
                  <a:gd name="T0" fmla="*/ 108 w 166"/>
                  <a:gd name="T1" fmla="*/ 12 h 811"/>
                  <a:gd name="T2" fmla="*/ 69 w 166"/>
                  <a:gd name="T3" fmla="*/ 0 h 811"/>
                  <a:gd name="T4" fmla="*/ 40 w 166"/>
                  <a:gd name="T5" fmla="*/ 0 h 811"/>
                  <a:gd name="T6" fmla="*/ 14 w 166"/>
                  <a:gd name="T7" fmla="*/ 7 h 811"/>
                  <a:gd name="T8" fmla="*/ 4 w 166"/>
                  <a:gd name="T9" fmla="*/ 35 h 811"/>
                  <a:gd name="T10" fmla="*/ 4 w 166"/>
                  <a:gd name="T11" fmla="*/ 59 h 811"/>
                  <a:gd name="T12" fmla="*/ 18 w 166"/>
                  <a:gd name="T13" fmla="*/ 87 h 811"/>
                  <a:gd name="T14" fmla="*/ 30 w 166"/>
                  <a:gd name="T15" fmla="*/ 87 h 811"/>
                  <a:gd name="T16" fmla="*/ 14 w 166"/>
                  <a:gd name="T17" fmla="*/ 119 h 811"/>
                  <a:gd name="T18" fmla="*/ 0 w 166"/>
                  <a:gd name="T19" fmla="*/ 174 h 811"/>
                  <a:gd name="T20" fmla="*/ 0 w 166"/>
                  <a:gd name="T21" fmla="*/ 221 h 811"/>
                  <a:gd name="T22" fmla="*/ 4 w 166"/>
                  <a:gd name="T23" fmla="*/ 280 h 811"/>
                  <a:gd name="T24" fmla="*/ 14 w 166"/>
                  <a:gd name="T25" fmla="*/ 338 h 811"/>
                  <a:gd name="T26" fmla="*/ 33 w 166"/>
                  <a:gd name="T27" fmla="*/ 341 h 811"/>
                  <a:gd name="T28" fmla="*/ 33 w 166"/>
                  <a:gd name="T29" fmla="*/ 358 h 811"/>
                  <a:gd name="T30" fmla="*/ 43 w 166"/>
                  <a:gd name="T31" fmla="*/ 365 h 811"/>
                  <a:gd name="T32" fmla="*/ 43 w 166"/>
                  <a:gd name="T33" fmla="*/ 424 h 811"/>
                  <a:gd name="T34" fmla="*/ 53 w 166"/>
                  <a:gd name="T35" fmla="*/ 435 h 811"/>
                  <a:gd name="T36" fmla="*/ 53 w 166"/>
                  <a:gd name="T37" fmla="*/ 544 h 811"/>
                  <a:gd name="T38" fmla="*/ 53 w 166"/>
                  <a:gd name="T39" fmla="*/ 613 h 811"/>
                  <a:gd name="T40" fmla="*/ 38 w 166"/>
                  <a:gd name="T41" fmla="*/ 689 h 811"/>
                  <a:gd name="T42" fmla="*/ 32 w 166"/>
                  <a:gd name="T43" fmla="*/ 788 h 811"/>
                  <a:gd name="T44" fmla="*/ 49 w 166"/>
                  <a:gd name="T45" fmla="*/ 795 h 811"/>
                  <a:gd name="T46" fmla="*/ 49 w 166"/>
                  <a:gd name="T47" fmla="*/ 807 h 811"/>
                  <a:gd name="T48" fmla="*/ 77 w 166"/>
                  <a:gd name="T49" fmla="*/ 807 h 811"/>
                  <a:gd name="T50" fmla="*/ 82 w 166"/>
                  <a:gd name="T51" fmla="*/ 803 h 811"/>
                  <a:gd name="T52" fmla="*/ 93 w 166"/>
                  <a:gd name="T53" fmla="*/ 803 h 811"/>
                  <a:gd name="T54" fmla="*/ 93 w 166"/>
                  <a:gd name="T55" fmla="*/ 810 h 811"/>
                  <a:gd name="T56" fmla="*/ 113 w 166"/>
                  <a:gd name="T57" fmla="*/ 807 h 811"/>
                  <a:gd name="T58" fmla="*/ 156 w 166"/>
                  <a:gd name="T59" fmla="*/ 803 h 811"/>
                  <a:gd name="T60" fmla="*/ 156 w 166"/>
                  <a:gd name="T61" fmla="*/ 796 h 811"/>
                  <a:gd name="T62" fmla="*/ 117 w 166"/>
                  <a:gd name="T63" fmla="*/ 780 h 811"/>
                  <a:gd name="T64" fmla="*/ 117 w 166"/>
                  <a:gd name="T65" fmla="*/ 766 h 811"/>
                  <a:gd name="T66" fmla="*/ 152 w 166"/>
                  <a:gd name="T67" fmla="*/ 759 h 811"/>
                  <a:gd name="T68" fmla="*/ 152 w 166"/>
                  <a:gd name="T69" fmla="*/ 749 h 811"/>
                  <a:gd name="T70" fmla="*/ 128 w 166"/>
                  <a:gd name="T71" fmla="*/ 734 h 811"/>
                  <a:gd name="T72" fmla="*/ 128 w 166"/>
                  <a:gd name="T73" fmla="*/ 624 h 811"/>
                  <a:gd name="T74" fmla="*/ 136 w 166"/>
                  <a:gd name="T75" fmla="*/ 523 h 811"/>
                  <a:gd name="T76" fmla="*/ 134 w 166"/>
                  <a:gd name="T77" fmla="*/ 422 h 811"/>
                  <a:gd name="T78" fmla="*/ 132 w 166"/>
                  <a:gd name="T79" fmla="*/ 365 h 811"/>
                  <a:gd name="T80" fmla="*/ 136 w 166"/>
                  <a:gd name="T81" fmla="*/ 348 h 811"/>
                  <a:gd name="T82" fmla="*/ 136 w 166"/>
                  <a:gd name="T83" fmla="*/ 268 h 811"/>
                  <a:gd name="T84" fmla="*/ 165 w 166"/>
                  <a:gd name="T85" fmla="*/ 251 h 811"/>
                  <a:gd name="T86" fmla="*/ 165 w 166"/>
                  <a:gd name="T87" fmla="*/ 240 h 811"/>
                  <a:gd name="T88" fmla="*/ 103 w 166"/>
                  <a:gd name="T89" fmla="*/ 131 h 811"/>
                  <a:gd name="T90" fmla="*/ 72 w 166"/>
                  <a:gd name="T91" fmla="*/ 117 h 811"/>
                  <a:gd name="T92" fmla="*/ 77 w 166"/>
                  <a:gd name="T93" fmla="*/ 110 h 811"/>
                  <a:gd name="T94" fmla="*/ 97 w 166"/>
                  <a:gd name="T95" fmla="*/ 105 h 811"/>
                  <a:gd name="T96" fmla="*/ 97 w 166"/>
                  <a:gd name="T97" fmla="*/ 99 h 811"/>
                  <a:gd name="T98" fmla="*/ 103 w 166"/>
                  <a:gd name="T99" fmla="*/ 95 h 811"/>
                  <a:gd name="T100" fmla="*/ 103 w 166"/>
                  <a:gd name="T101" fmla="*/ 87 h 811"/>
                  <a:gd name="T102" fmla="*/ 108 w 166"/>
                  <a:gd name="T103" fmla="*/ 84 h 811"/>
                  <a:gd name="T104" fmla="*/ 103 w 166"/>
                  <a:gd name="T105" fmla="*/ 80 h 811"/>
                  <a:gd name="T106" fmla="*/ 107 w 166"/>
                  <a:gd name="T107" fmla="*/ 77 h 811"/>
                  <a:gd name="T108" fmla="*/ 97 w 166"/>
                  <a:gd name="T109" fmla="*/ 59 h 811"/>
                  <a:gd name="T110" fmla="*/ 103 w 166"/>
                  <a:gd name="T111" fmla="*/ 49 h 811"/>
                  <a:gd name="T112" fmla="*/ 97 w 166"/>
                  <a:gd name="T113" fmla="*/ 38 h 811"/>
                  <a:gd name="T114" fmla="*/ 107 w 166"/>
                  <a:gd name="T115" fmla="*/ 30 h 811"/>
                  <a:gd name="T116" fmla="*/ 108 w 166"/>
                  <a:gd name="T117" fmla="*/ 1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9" name="Freeform 31">
                <a:extLst>
                  <a:ext uri="{FF2B5EF4-FFF2-40B4-BE49-F238E27FC236}">
                    <a16:creationId xmlns:a16="http://schemas.microsoft.com/office/drawing/2014/main" id="{1765EEF9-A2A4-C744-B172-98AE3E0CD2CC}"/>
                  </a:ext>
                </a:extLst>
              </p:cNvPr>
              <p:cNvSpPr>
                <a:spLocks/>
              </p:cNvSpPr>
              <p:nvPr/>
            </p:nvSpPr>
            <p:spPr bwMode="auto">
              <a:xfrm>
                <a:off x="2771" y="2258"/>
                <a:ext cx="242" cy="835"/>
              </a:xfrm>
              <a:custGeom>
                <a:avLst/>
                <a:gdLst>
                  <a:gd name="T0" fmla="*/ 93 w 242"/>
                  <a:gd name="T1" fmla="*/ 11 h 835"/>
                  <a:gd name="T2" fmla="*/ 81 w 242"/>
                  <a:gd name="T3" fmla="*/ 57 h 835"/>
                  <a:gd name="T4" fmla="*/ 89 w 242"/>
                  <a:gd name="T5" fmla="*/ 62 h 835"/>
                  <a:gd name="T6" fmla="*/ 97 w 242"/>
                  <a:gd name="T7" fmla="*/ 80 h 835"/>
                  <a:gd name="T8" fmla="*/ 108 w 242"/>
                  <a:gd name="T9" fmla="*/ 108 h 835"/>
                  <a:gd name="T10" fmla="*/ 97 w 242"/>
                  <a:gd name="T11" fmla="*/ 114 h 835"/>
                  <a:gd name="T12" fmla="*/ 43 w 242"/>
                  <a:gd name="T13" fmla="*/ 156 h 835"/>
                  <a:gd name="T14" fmla="*/ 7 w 242"/>
                  <a:gd name="T15" fmla="*/ 409 h 835"/>
                  <a:gd name="T16" fmla="*/ 0 w 242"/>
                  <a:gd name="T17" fmla="*/ 452 h 835"/>
                  <a:gd name="T18" fmla="*/ 15 w 242"/>
                  <a:gd name="T19" fmla="*/ 477 h 835"/>
                  <a:gd name="T20" fmla="*/ 26 w 242"/>
                  <a:gd name="T21" fmla="*/ 483 h 835"/>
                  <a:gd name="T22" fmla="*/ 26 w 242"/>
                  <a:gd name="T23" fmla="*/ 444 h 835"/>
                  <a:gd name="T24" fmla="*/ 26 w 242"/>
                  <a:gd name="T25" fmla="*/ 464 h 835"/>
                  <a:gd name="T26" fmla="*/ 39 w 242"/>
                  <a:gd name="T27" fmla="*/ 450 h 835"/>
                  <a:gd name="T28" fmla="*/ 46 w 242"/>
                  <a:gd name="T29" fmla="*/ 418 h 835"/>
                  <a:gd name="T30" fmla="*/ 78 w 242"/>
                  <a:gd name="T31" fmla="*/ 636 h 835"/>
                  <a:gd name="T32" fmla="*/ 93 w 242"/>
                  <a:gd name="T33" fmla="*/ 769 h 835"/>
                  <a:gd name="T34" fmla="*/ 85 w 242"/>
                  <a:gd name="T35" fmla="*/ 828 h 835"/>
                  <a:gd name="T36" fmla="*/ 124 w 242"/>
                  <a:gd name="T37" fmla="*/ 820 h 835"/>
                  <a:gd name="T38" fmla="*/ 113 w 242"/>
                  <a:gd name="T39" fmla="*/ 744 h 835"/>
                  <a:gd name="T40" fmla="*/ 128 w 242"/>
                  <a:gd name="T41" fmla="*/ 642 h 835"/>
                  <a:gd name="T42" fmla="*/ 132 w 242"/>
                  <a:gd name="T43" fmla="*/ 742 h 835"/>
                  <a:gd name="T44" fmla="*/ 139 w 242"/>
                  <a:gd name="T45" fmla="*/ 812 h 835"/>
                  <a:gd name="T46" fmla="*/ 171 w 242"/>
                  <a:gd name="T47" fmla="*/ 814 h 835"/>
                  <a:gd name="T48" fmla="*/ 183 w 242"/>
                  <a:gd name="T49" fmla="*/ 636 h 835"/>
                  <a:gd name="T50" fmla="*/ 197 w 242"/>
                  <a:gd name="T51" fmla="*/ 619 h 835"/>
                  <a:gd name="T52" fmla="*/ 234 w 242"/>
                  <a:gd name="T53" fmla="*/ 636 h 835"/>
                  <a:gd name="T54" fmla="*/ 214 w 242"/>
                  <a:gd name="T55" fmla="*/ 425 h 835"/>
                  <a:gd name="T56" fmla="*/ 218 w 242"/>
                  <a:gd name="T57" fmla="*/ 384 h 835"/>
                  <a:gd name="T58" fmla="*/ 214 w 242"/>
                  <a:gd name="T59" fmla="*/ 280 h 835"/>
                  <a:gd name="T60" fmla="*/ 160 w 242"/>
                  <a:gd name="T61" fmla="*/ 140 h 835"/>
                  <a:gd name="T62" fmla="*/ 160 w 242"/>
                  <a:gd name="T63" fmla="*/ 91 h 835"/>
                  <a:gd name="T64" fmla="*/ 171 w 242"/>
                  <a:gd name="T65" fmla="*/ 83 h 835"/>
                  <a:gd name="T66" fmla="*/ 183 w 242"/>
                  <a:gd name="T67" fmla="*/ 69 h 835"/>
                  <a:gd name="T68" fmla="*/ 175 w 242"/>
                  <a:gd name="T69" fmla="*/ 11 h 835"/>
                  <a:gd name="T70" fmla="*/ 146 w 242"/>
                  <a:gd name="T71" fmla="*/ 3 h 835"/>
                  <a:gd name="T72" fmla="*/ 121 w 242"/>
                  <a:gd name="T73" fmla="*/ 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0" name="Freeform 32">
                <a:extLst>
                  <a:ext uri="{FF2B5EF4-FFF2-40B4-BE49-F238E27FC236}">
                    <a16:creationId xmlns:a16="http://schemas.microsoft.com/office/drawing/2014/main" id="{01150EB3-F2DA-8246-BD85-FBB94D2CBD66}"/>
                  </a:ext>
                </a:extLst>
              </p:cNvPr>
              <p:cNvSpPr>
                <a:spLocks/>
              </p:cNvSpPr>
              <p:nvPr/>
            </p:nvSpPr>
            <p:spPr bwMode="auto">
              <a:xfrm>
                <a:off x="4083" y="2250"/>
                <a:ext cx="268" cy="851"/>
              </a:xfrm>
              <a:custGeom>
                <a:avLst/>
                <a:gdLst>
                  <a:gd name="T0" fmla="*/ 163 w 268"/>
                  <a:gd name="T1" fmla="*/ 11 h 851"/>
                  <a:gd name="T2" fmla="*/ 176 w 268"/>
                  <a:gd name="T3" fmla="*/ 58 h 851"/>
                  <a:gd name="T4" fmla="*/ 167 w 268"/>
                  <a:gd name="T5" fmla="*/ 63 h 851"/>
                  <a:gd name="T6" fmla="*/ 159 w 268"/>
                  <a:gd name="T7" fmla="*/ 81 h 851"/>
                  <a:gd name="T8" fmla="*/ 145 w 268"/>
                  <a:gd name="T9" fmla="*/ 110 h 851"/>
                  <a:gd name="T10" fmla="*/ 159 w 268"/>
                  <a:gd name="T11" fmla="*/ 116 h 851"/>
                  <a:gd name="T12" fmla="*/ 219 w 268"/>
                  <a:gd name="T13" fmla="*/ 159 h 851"/>
                  <a:gd name="T14" fmla="*/ 258 w 268"/>
                  <a:gd name="T15" fmla="*/ 417 h 851"/>
                  <a:gd name="T16" fmla="*/ 267 w 268"/>
                  <a:gd name="T17" fmla="*/ 461 h 851"/>
                  <a:gd name="T18" fmla="*/ 250 w 268"/>
                  <a:gd name="T19" fmla="*/ 486 h 851"/>
                  <a:gd name="T20" fmla="*/ 237 w 268"/>
                  <a:gd name="T21" fmla="*/ 492 h 851"/>
                  <a:gd name="T22" fmla="*/ 237 w 268"/>
                  <a:gd name="T23" fmla="*/ 453 h 851"/>
                  <a:gd name="T24" fmla="*/ 237 w 268"/>
                  <a:gd name="T25" fmla="*/ 472 h 851"/>
                  <a:gd name="T26" fmla="*/ 223 w 268"/>
                  <a:gd name="T27" fmla="*/ 458 h 851"/>
                  <a:gd name="T28" fmla="*/ 215 w 268"/>
                  <a:gd name="T29" fmla="*/ 426 h 851"/>
                  <a:gd name="T30" fmla="*/ 180 w 268"/>
                  <a:gd name="T31" fmla="*/ 648 h 851"/>
                  <a:gd name="T32" fmla="*/ 163 w 268"/>
                  <a:gd name="T33" fmla="*/ 784 h 851"/>
                  <a:gd name="T34" fmla="*/ 172 w 268"/>
                  <a:gd name="T35" fmla="*/ 845 h 851"/>
                  <a:gd name="T36" fmla="*/ 129 w 268"/>
                  <a:gd name="T37" fmla="*/ 836 h 851"/>
                  <a:gd name="T38" fmla="*/ 141 w 268"/>
                  <a:gd name="T39" fmla="*/ 759 h 851"/>
                  <a:gd name="T40" fmla="*/ 124 w 268"/>
                  <a:gd name="T41" fmla="*/ 655 h 851"/>
                  <a:gd name="T42" fmla="*/ 120 w 268"/>
                  <a:gd name="T43" fmla="*/ 756 h 851"/>
                  <a:gd name="T44" fmla="*/ 112 w 268"/>
                  <a:gd name="T45" fmla="*/ 827 h 851"/>
                  <a:gd name="T46" fmla="*/ 77 w 268"/>
                  <a:gd name="T47" fmla="*/ 831 h 851"/>
                  <a:gd name="T48" fmla="*/ 63 w 268"/>
                  <a:gd name="T49" fmla="*/ 648 h 851"/>
                  <a:gd name="T50" fmla="*/ 48 w 268"/>
                  <a:gd name="T51" fmla="*/ 631 h 851"/>
                  <a:gd name="T52" fmla="*/ 8 w 268"/>
                  <a:gd name="T53" fmla="*/ 648 h 851"/>
                  <a:gd name="T54" fmla="*/ 30 w 268"/>
                  <a:gd name="T55" fmla="*/ 433 h 851"/>
                  <a:gd name="T56" fmla="*/ 25 w 268"/>
                  <a:gd name="T57" fmla="*/ 392 h 851"/>
                  <a:gd name="T58" fmla="*/ 29 w 268"/>
                  <a:gd name="T59" fmla="*/ 285 h 851"/>
                  <a:gd name="T60" fmla="*/ 89 w 268"/>
                  <a:gd name="T61" fmla="*/ 143 h 851"/>
                  <a:gd name="T62" fmla="*/ 89 w 268"/>
                  <a:gd name="T63" fmla="*/ 93 h 851"/>
                  <a:gd name="T64" fmla="*/ 77 w 268"/>
                  <a:gd name="T65" fmla="*/ 84 h 851"/>
                  <a:gd name="T66" fmla="*/ 63 w 268"/>
                  <a:gd name="T67" fmla="*/ 70 h 851"/>
                  <a:gd name="T68" fmla="*/ 72 w 268"/>
                  <a:gd name="T69" fmla="*/ 11 h 851"/>
                  <a:gd name="T70" fmla="*/ 105 w 268"/>
                  <a:gd name="T71" fmla="*/ 2 h 851"/>
                  <a:gd name="T72" fmla="*/ 132 w 268"/>
                  <a:gd name="T73" fmla="*/ 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322" name="Freeform 34">
              <a:extLst>
                <a:ext uri="{FF2B5EF4-FFF2-40B4-BE49-F238E27FC236}">
                  <a16:creationId xmlns:a16="http://schemas.microsoft.com/office/drawing/2014/main" id="{281689A5-7BF7-1C44-AA15-0DE718DE25DB}"/>
                </a:ext>
              </a:extLst>
            </p:cNvPr>
            <p:cNvSpPr>
              <a:spLocks/>
            </p:cNvSpPr>
            <p:nvPr/>
          </p:nvSpPr>
          <p:spPr bwMode="auto">
            <a:xfrm>
              <a:off x="3087" y="2118"/>
              <a:ext cx="134" cy="601"/>
            </a:xfrm>
            <a:custGeom>
              <a:avLst/>
              <a:gdLst>
                <a:gd name="T0" fmla="*/ 30 w 134"/>
                <a:gd name="T1" fmla="*/ 11 h 601"/>
                <a:gd name="T2" fmla="*/ 30 w 134"/>
                <a:gd name="T3" fmla="*/ 27 h 601"/>
                <a:gd name="T4" fmla="*/ 33 w 134"/>
                <a:gd name="T5" fmla="*/ 31 h 601"/>
                <a:gd name="T6" fmla="*/ 27 w 134"/>
                <a:gd name="T7" fmla="*/ 42 h 601"/>
                <a:gd name="T8" fmla="*/ 30 w 134"/>
                <a:gd name="T9" fmla="*/ 46 h 601"/>
                <a:gd name="T10" fmla="*/ 30 w 134"/>
                <a:gd name="T11" fmla="*/ 51 h 601"/>
                <a:gd name="T12" fmla="*/ 34 w 134"/>
                <a:gd name="T13" fmla="*/ 67 h 601"/>
                <a:gd name="T14" fmla="*/ 34 w 134"/>
                <a:gd name="T15" fmla="*/ 70 h 601"/>
                <a:gd name="T16" fmla="*/ 10 w 134"/>
                <a:gd name="T17" fmla="*/ 86 h 601"/>
                <a:gd name="T18" fmla="*/ 0 w 134"/>
                <a:gd name="T19" fmla="*/ 211 h 601"/>
                <a:gd name="T20" fmla="*/ 13 w 134"/>
                <a:gd name="T21" fmla="*/ 232 h 601"/>
                <a:gd name="T22" fmla="*/ 8 w 134"/>
                <a:gd name="T23" fmla="*/ 300 h 601"/>
                <a:gd name="T24" fmla="*/ 17 w 134"/>
                <a:gd name="T25" fmla="*/ 307 h 601"/>
                <a:gd name="T26" fmla="*/ 22 w 134"/>
                <a:gd name="T27" fmla="*/ 413 h 601"/>
                <a:gd name="T28" fmla="*/ 28 w 134"/>
                <a:gd name="T29" fmla="*/ 519 h 601"/>
                <a:gd name="T30" fmla="*/ 25 w 134"/>
                <a:gd name="T31" fmla="*/ 525 h 601"/>
                <a:gd name="T32" fmla="*/ 2 w 134"/>
                <a:gd name="T33" fmla="*/ 545 h 601"/>
                <a:gd name="T34" fmla="*/ 5 w 134"/>
                <a:gd name="T35" fmla="*/ 548 h 601"/>
                <a:gd name="T36" fmla="*/ 13 w 134"/>
                <a:gd name="T37" fmla="*/ 553 h 601"/>
                <a:gd name="T38" fmla="*/ 28 w 134"/>
                <a:gd name="T39" fmla="*/ 548 h 601"/>
                <a:gd name="T40" fmla="*/ 41 w 134"/>
                <a:gd name="T41" fmla="*/ 541 h 601"/>
                <a:gd name="T42" fmla="*/ 52 w 134"/>
                <a:gd name="T43" fmla="*/ 537 h 601"/>
                <a:gd name="T44" fmla="*/ 52 w 134"/>
                <a:gd name="T45" fmla="*/ 555 h 601"/>
                <a:gd name="T46" fmla="*/ 57 w 134"/>
                <a:gd name="T47" fmla="*/ 555 h 601"/>
                <a:gd name="T48" fmla="*/ 49 w 134"/>
                <a:gd name="T49" fmla="*/ 571 h 601"/>
                <a:gd name="T50" fmla="*/ 53 w 134"/>
                <a:gd name="T51" fmla="*/ 596 h 601"/>
                <a:gd name="T52" fmla="*/ 61 w 134"/>
                <a:gd name="T53" fmla="*/ 600 h 601"/>
                <a:gd name="T54" fmla="*/ 75 w 134"/>
                <a:gd name="T55" fmla="*/ 579 h 601"/>
                <a:gd name="T56" fmla="*/ 75 w 134"/>
                <a:gd name="T57" fmla="*/ 563 h 601"/>
                <a:gd name="T58" fmla="*/ 79 w 134"/>
                <a:gd name="T59" fmla="*/ 562 h 601"/>
                <a:gd name="T60" fmla="*/ 85 w 134"/>
                <a:gd name="T61" fmla="*/ 425 h 601"/>
                <a:gd name="T62" fmla="*/ 79 w 134"/>
                <a:gd name="T63" fmla="*/ 412 h 601"/>
                <a:gd name="T64" fmla="*/ 95 w 134"/>
                <a:gd name="T65" fmla="*/ 320 h 601"/>
                <a:gd name="T66" fmla="*/ 105 w 134"/>
                <a:gd name="T67" fmla="*/ 316 h 601"/>
                <a:gd name="T68" fmla="*/ 108 w 134"/>
                <a:gd name="T69" fmla="*/ 221 h 601"/>
                <a:gd name="T70" fmla="*/ 133 w 134"/>
                <a:gd name="T71" fmla="*/ 210 h 601"/>
                <a:gd name="T72" fmla="*/ 123 w 134"/>
                <a:gd name="T73" fmla="*/ 107 h 601"/>
                <a:gd name="T74" fmla="*/ 84 w 134"/>
                <a:gd name="T75" fmla="*/ 79 h 601"/>
                <a:gd name="T76" fmla="*/ 75 w 134"/>
                <a:gd name="T77" fmla="*/ 69 h 601"/>
                <a:gd name="T78" fmla="*/ 75 w 134"/>
                <a:gd name="T79" fmla="*/ 60 h 601"/>
                <a:gd name="T80" fmla="*/ 78 w 134"/>
                <a:gd name="T81" fmla="*/ 53 h 601"/>
                <a:gd name="T82" fmla="*/ 82 w 134"/>
                <a:gd name="T83" fmla="*/ 47 h 601"/>
                <a:gd name="T84" fmla="*/ 86 w 134"/>
                <a:gd name="T85" fmla="*/ 40 h 601"/>
                <a:gd name="T86" fmla="*/ 89 w 134"/>
                <a:gd name="T87" fmla="*/ 33 h 601"/>
                <a:gd name="T88" fmla="*/ 89 w 134"/>
                <a:gd name="T89" fmla="*/ 26 h 601"/>
                <a:gd name="T90" fmla="*/ 86 w 134"/>
                <a:gd name="T91" fmla="*/ 18 h 601"/>
                <a:gd name="T92" fmla="*/ 82 w 134"/>
                <a:gd name="T93" fmla="*/ 10 h 601"/>
                <a:gd name="T94" fmla="*/ 75 w 134"/>
                <a:gd name="T95" fmla="*/ 4 h 601"/>
                <a:gd name="T96" fmla="*/ 67 w 134"/>
                <a:gd name="T97" fmla="*/ 0 h 601"/>
                <a:gd name="T98" fmla="*/ 58 w 134"/>
                <a:gd name="T99" fmla="*/ 0 h 601"/>
                <a:gd name="T100" fmla="*/ 49 w 134"/>
                <a:gd name="T101" fmla="*/ 1 h 601"/>
                <a:gd name="T102" fmla="*/ 41 w 134"/>
                <a:gd name="T103" fmla="*/ 4 h 601"/>
                <a:gd name="T104" fmla="*/ 30 w 134"/>
                <a:gd name="T105" fmla="*/ 1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327" name="Group 39">
              <a:extLst>
                <a:ext uri="{FF2B5EF4-FFF2-40B4-BE49-F238E27FC236}">
                  <a16:creationId xmlns:a16="http://schemas.microsoft.com/office/drawing/2014/main" id="{4D70DEEB-B775-5648-BE9D-92BE1E38C1A8}"/>
                </a:ext>
              </a:extLst>
            </p:cNvPr>
            <p:cNvGrpSpPr>
              <a:grpSpLocks/>
            </p:cNvGrpSpPr>
            <p:nvPr/>
          </p:nvGrpSpPr>
          <p:grpSpPr bwMode="auto">
            <a:xfrm>
              <a:off x="2851" y="1824"/>
              <a:ext cx="893" cy="924"/>
              <a:chOff x="3210" y="2435"/>
              <a:chExt cx="893" cy="924"/>
            </a:xfrm>
          </p:grpSpPr>
          <p:sp>
            <p:nvSpPr>
              <p:cNvPr id="12324" name="Freeform 36">
                <a:extLst>
                  <a:ext uri="{FF2B5EF4-FFF2-40B4-BE49-F238E27FC236}">
                    <a16:creationId xmlns:a16="http://schemas.microsoft.com/office/drawing/2014/main" id="{682E2136-F52F-8842-A513-ABD31D399D63}"/>
                  </a:ext>
                </a:extLst>
              </p:cNvPr>
              <p:cNvSpPr>
                <a:spLocks/>
              </p:cNvSpPr>
              <p:nvPr/>
            </p:nvSpPr>
            <p:spPr bwMode="auto">
              <a:xfrm>
                <a:off x="3503" y="2438"/>
                <a:ext cx="268" cy="919"/>
              </a:xfrm>
              <a:custGeom>
                <a:avLst/>
                <a:gdLst>
                  <a:gd name="T0" fmla="*/ 104 w 268"/>
                  <a:gd name="T1" fmla="*/ 13 h 919"/>
                  <a:gd name="T2" fmla="*/ 91 w 268"/>
                  <a:gd name="T3" fmla="*/ 63 h 919"/>
                  <a:gd name="T4" fmla="*/ 100 w 268"/>
                  <a:gd name="T5" fmla="*/ 68 h 919"/>
                  <a:gd name="T6" fmla="*/ 108 w 268"/>
                  <a:gd name="T7" fmla="*/ 88 h 919"/>
                  <a:gd name="T8" fmla="*/ 121 w 268"/>
                  <a:gd name="T9" fmla="*/ 119 h 919"/>
                  <a:gd name="T10" fmla="*/ 108 w 268"/>
                  <a:gd name="T11" fmla="*/ 125 h 919"/>
                  <a:gd name="T12" fmla="*/ 48 w 268"/>
                  <a:gd name="T13" fmla="*/ 172 h 919"/>
                  <a:gd name="T14" fmla="*/ 9 w 268"/>
                  <a:gd name="T15" fmla="*/ 451 h 919"/>
                  <a:gd name="T16" fmla="*/ 0 w 268"/>
                  <a:gd name="T17" fmla="*/ 498 h 919"/>
                  <a:gd name="T18" fmla="*/ 17 w 268"/>
                  <a:gd name="T19" fmla="*/ 525 h 919"/>
                  <a:gd name="T20" fmla="*/ 30 w 268"/>
                  <a:gd name="T21" fmla="*/ 531 h 919"/>
                  <a:gd name="T22" fmla="*/ 30 w 268"/>
                  <a:gd name="T23" fmla="*/ 489 h 919"/>
                  <a:gd name="T24" fmla="*/ 30 w 268"/>
                  <a:gd name="T25" fmla="*/ 510 h 919"/>
                  <a:gd name="T26" fmla="*/ 44 w 268"/>
                  <a:gd name="T27" fmla="*/ 494 h 919"/>
                  <a:gd name="T28" fmla="*/ 52 w 268"/>
                  <a:gd name="T29" fmla="*/ 460 h 919"/>
                  <a:gd name="T30" fmla="*/ 87 w 268"/>
                  <a:gd name="T31" fmla="*/ 700 h 919"/>
                  <a:gd name="T32" fmla="*/ 104 w 268"/>
                  <a:gd name="T33" fmla="*/ 846 h 919"/>
                  <a:gd name="T34" fmla="*/ 95 w 268"/>
                  <a:gd name="T35" fmla="*/ 911 h 919"/>
                  <a:gd name="T36" fmla="*/ 138 w 268"/>
                  <a:gd name="T37" fmla="*/ 902 h 919"/>
                  <a:gd name="T38" fmla="*/ 125 w 268"/>
                  <a:gd name="T39" fmla="*/ 819 h 919"/>
                  <a:gd name="T40" fmla="*/ 142 w 268"/>
                  <a:gd name="T41" fmla="*/ 707 h 919"/>
                  <a:gd name="T42" fmla="*/ 147 w 268"/>
                  <a:gd name="T43" fmla="*/ 816 h 919"/>
                  <a:gd name="T44" fmla="*/ 155 w 268"/>
                  <a:gd name="T45" fmla="*/ 893 h 919"/>
                  <a:gd name="T46" fmla="*/ 190 w 268"/>
                  <a:gd name="T47" fmla="*/ 896 h 919"/>
                  <a:gd name="T48" fmla="*/ 203 w 268"/>
                  <a:gd name="T49" fmla="*/ 700 h 919"/>
                  <a:gd name="T50" fmla="*/ 219 w 268"/>
                  <a:gd name="T51" fmla="*/ 682 h 919"/>
                  <a:gd name="T52" fmla="*/ 259 w 268"/>
                  <a:gd name="T53" fmla="*/ 700 h 919"/>
                  <a:gd name="T54" fmla="*/ 237 w 268"/>
                  <a:gd name="T55" fmla="*/ 468 h 919"/>
                  <a:gd name="T56" fmla="*/ 242 w 268"/>
                  <a:gd name="T57" fmla="*/ 423 h 919"/>
                  <a:gd name="T58" fmla="*/ 238 w 268"/>
                  <a:gd name="T59" fmla="*/ 308 h 919"/>
                  <a:gd name="T60" fmla="*/ 178 w 268"/>
                  <a:gd name="T61" fmla="*/ 154 h 919"/>
                  <a:gd name="T62" fmla="*/ 177 w 268"/>
                  <a:gd name="T63" fmla="*/ 100 h 919"/>
                  <a:gd name="T64" fmla="*/ 190 w 268"/>
                  <a:gd name="T65" fmla="*/ 90 h 919"/>
                  <a:gd name="T66" fmla="*/ 203 w 268"/>
                  <a:gd name="T67" fmla="*/ 75 h 919"/>
                  <a:gd name="T68" fmla="*/ 194 w 268"/>
                  <a:gd name="T69" fmla="*/ 13 h 919"/>
                  <a:gd name="T70" fmla="*/ 162 w 268"/>
                  <a:gd name="T71" fmla="*/ 4 h 919"/>
                  <a:gd name="T72" fmla="*/ 135 w 268"/>
                  <a:gd name="T73" fmla="*/ 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E9F05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5" name="Freeform 37">
                <a:extLst>
                  <a:ext uri="{FF2B5EF4-FFF2-40B4-BE49-F238E27FC236}">
                    <a16:creationId xmlns:a16="http://schemas.microsoft.com/office/drawing/2014/main" id="{9F312631-985B-8649-9B1D-10CF7642D350}"/>
                  </a:ext>
                </a:extLst>
              </p:cNvPr>
              <p:cNvSpPr>
                <a:spLocks/>
              </p:cNvSpPr>
              <p:nvPr/>
            </p:nvSpPr>
            <p:spPr bwMode="auto">
              <a:xfrm>
                <a:off x="3833" y="2435"/>
                <a:ext cx="270" cy="921"/>
              </a:xfrm>
              <a:custGeom>
                <a:avLst/>
                <a:gdLst>
                  <a:gd name="T0" fmla="*/ 100 w 270"/>
                  <a:gd name="T1" fmla="*/ 0 h 921"/>
                  <a:gd name="T2" fmla="*/ 159 w 270"/>
                  <a:gd name="T3" fmla="*/ 30 h 921"/>
                  <a:gd name="T4" fmla="*/ 160 w 270"/>
                  <a:gd name="T5" fmla="*/ 92 h 921"/>
                  <a:gd name="T6" fmla="*/ 188 w 270"/>
                  <a:gd name="T7" fmla="*/ 121 h 921"/>
                  <a:gd name="T8" fmla="*/ 249 w 270"/>
                  <a:gd name="T9" fmla="*/ 155 h 921"/>
                  <a:gd name="T10" fmla="*/ 261 w 270"/>
                  <a:gd name="T11" fmla="*/ 331 h 921"/>
                  <a:gd name="T12" fmla="*/ 219 w 270"/>
                  <a:gd name="T13" fmla="*/ 483 h 921"/>
                  <a:gd name="T14" fmla="*/ 177 w 270"/>
                  <a:gd name="T15" fmla="*/ 599 h 921"/>
                  <a:gd name="T16" fmla="*/ 185 w 270"/>
                  <a:gd name="T17" fmla="*/ 874 h 921"/>
                  <a:gd name="T18" fmla="*/ 177 w 270"/>
                  <a:gd name="T19" fmla="*/ 885 h 921"/>
                  <a:gd name="T20" fmla="*/ 135 w 270"/>
                  <a:gd name="T21" fmla="*/ 915 h 921"/>
                  <a:gd name="T22" fmla="*/ 112 w 270"/>
                  <a:gd name="T23" fmla="*/ 920 h 921"/>
                  <a:gd name="T24" fmla="*/ 96 w 270"/>
                  <a:gd name="T25" fmla="*/ 912 h 921"/>
                  <a:gd name="T26" fmla="*/ 105 w 270"/>
                  <a:gd name="T27" fmla="*/ 896 h 921"/>
                  <a:gd name="T28" fmla="*/ 126 w 270"/>
                  <a:gd name="T29" fmla="*/ 873 h 921"/>
                  <a:gd name="T30" fmla="*/ 117 w 270"/>
                  <a:gd name="T31" fmla="*/ 865 h 921"/>
                  <a:gd name="T32" fmla="*/ 64 w 270"/>
                  <a:gd name="T33" fmla="*/ 882 h 921"/>
                  <a:gd name="T34" fmla="*/ 59 w 270"/>
                  <a:gd name="T35" fmla="*/ 871 h 921"/>
                  <a:gd name="T36" fmla="*/ 64 w 270"/>
                  <a:gd name="T37" fmla="*/ 860 h 921"/>
                  <a:gd name="T38" fmla="*/ 81 w 270"/>
                  <a:gd name="T39" fmla="*/ 843 h 921"/>
                  <a:gd name="T40" fmla="*/ 62 w 270"/>
                  <a:gd name="T41" fmla="*/ 754 h 921"/>
                  <a:gd name="T42" fmla="*/ 44 w 270"/>
                  <a:gd name="T43" fmla="*/ 503 h 921"/>
                  <a:gd name="T44" fmla="*/ 35 w 270"/>
                  <a:gd name="T45" fmla="*/ 454 h 921"/>
                  <a:gd name="T46" fmla="*/ 50 w 270"/>
                  <a:gd name="T47" fmla="*/ 355 h 921"/>
                  <a:gd name="T48" fmla="*/ 38 w 270"/>
                  <a:gd name="T49" fmla="*/ 354 h 921"/>
                  <a:gd name="T50" fmla="*/ 28 w 270"/>
                  <a:gd name="T51" fmla="*/ 350 h 921"/>
                  <a:gd name="T52" fmla="*/ 17 w 270"/>
                  <a:gd name="T53" fmla="*/ 343 h 921"/>
                  <a:gd name="T54" fmla="*/ 11 w 270"/>
                  <a:gd name="T55" fmla="*/ 336 h 921"/>
                  <a:gd name="T56" fmla="*/ 0 w 270"/>
                  <a:gd name="T57" fmla="*/ 323 h 921"/>
                  <a:gd name="T58" fmla="*/ 8 w 270"/>
                  <a:gd name="T59" fmla="*/ 273 h 921"/>
                  <a:gd name="T60" fmla="*/ 73 w 270"/>
                  <a:gd name="T61" fmla="*/ 158 h 921"/>
                  <a:gd name="T62" fmla="*/ 96 w 270"/>
                  <a:gd name="T63" fmla="*/ 125 h 921"/>
                  <a:gd name="T64" fmla="*/ 68 w 270"/>
                  <a:gd name="T65" fmla="*/ 103 h 921"/>
                  <a:gd name="T66" fmla="*/ 66 w 270"/>
                  <a:gd name="T67" fmla="*/ 98 h 921"/>
                  <a:gd name="T68" fmla="*/ 58 w 270"/>
                  <a:gd name="T69" fmla="*/ 88 h 921"/>
                  <a:gd name="T70" fmla="*/ 59 w 270"/>
                  <a:gd name="T71" fmla="*/ 62 h 921"/>
                  <a:gd name="T72" fmla="*/ 55 w 270"/>
                  <a:gd name="T73" fmla="*/ 3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E9F05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6" name="Freeform 38">
                <a:extLst>
                  <a:ext uri="{FF2B5EF4-FFF2-40B4-BE49-F238E27FC236}">
                    <a16:creationId xmlns:a16="http://schemas.microsoft.com/office/drawing/2014/main" id="{2342D3CA-AA61-2B47-99CF-7997A19CFBB3}"/>
                  </a:ext>
                </a:extLst>
              </p:cNvPr>
              <p:cNvSpPr>
                <a:spLocks/>
              </p:cNvSpPr>
              <p:nvPr/>
            </p:nvSpPr>
            <p:spPr bwMode="auto">
              <a:xfrm>
                <a:off x="3210" y="2435"/>
                <a:ext cx="192" cy="924"/>
              </a:xfrm>
              <a:custGeom>
                <a:avLst/>
                <a:gdLst>
                  <a:gd name="T0" fmla="*/ 124 w 192"/>
                  <a:gd name="T1" fmla="*/ 14 h 924"/>
                  <a:gd name="T2" fmla="*/ 80 w 192"/>
                  <a:gd name="T3" fmla="*/ 0 h 924"/>
                  <a:gd name="T4" fmla="*/ 46 w 192"/>
                  <a:gd name="T5" fmla="*/ 0 h 924"/>
                  <a:gd name="T6" fmla="*/ 17 w 192"/>
                  <a:gd name="T7" fmla="*/ 8 h 924"/>
                  <a:gd name="T8" fmla="*/ 5 w 192"/>
                  <a:gd name="T9" fmla="*/ 39 h 924"/>
                  <a:gd name="T10" fmla="*/ 5 w 192"/>
                  <a:gd name="T11" fmla="*/ 67 h 924"/>
                  <a:gd name="T12" fmla="*/ 22 w 192"/>
                  <a:gd name="T13" fmla="*/ 100 h 924"/>
                  <a:gd name="T14" fmla="*/ 35 w 192"/>
                  <a:gd name="T15" fmla="*/ 99 h 924"/>
                  <a:gd name="T16" fmla="*/ 16 w 192"/>
                  <a:gd name="T17" fmla="*/ 137 h 924"/>
                  <a:gd name="T18" fmla="*/ 0 w 192"/>
                  <a:gd name="T19" fmla="*/ 197 h 924"/>
                  <a:gd name="T20" fmla="*/ 0 w 192"/>
                  <a:gd name="T21" fmla="*/ 251 h 924"/>
                  <a:gd name="T22" fmla="*/ 5 w 192"/>
                  <a:gd name="T23" fmla="*/ 318 h 924"/>
                  <a:gd name="T24" fmla="*/ 17 w 192"/>
                  <a:gd name="T25" fmla="*/ 384 h 924"/>
                  <a:gd name="T26" fmla="*/ 39 w 192"/>
                  <a:gd name="T27" fmla="*/ 388 h 924"/>
                  <a:gd name="T28" fmla="*/ 39 w 192"/>
                  <a:gd name="T29" fmla="*/ 407 h 924"/>
                  <a:gd name="T30" fmla="*/ 51 w 192"/>
                  <a:gd name="T31" fmla="*/ 415 h 924"/>
                  <a:gd name="T32" fmla="*/ 51 w 192"/>
                  <a:gd name="T33" fmla="*/ 482 h 924"/>
                  <a:gd name="T34" fmla="*/ 62 w 192"/>
                  <a:gd name="T35" fmla="*/ 495 h 924"/>
                  <a:gd name="T36" fmla="*/ 62 w 192"/>
                  <a:gd name="T37" fmla="*/ 620 h 924"/>
                  <a:gd name="T38" fmla="*/ 62 w 192"/>
                  <a:gd name="T39" fmla="*/ 698 h 924"/>
                  <a:gd name="T40" fmla="*/ 45 w 192"/>
                  <a:gd name="T41" fmla="*/ 785 h 924"/>
                  <a:gd name="T42" fmla="*/ 38 w 192"/>
                  <a:gd name="T43" fmla="*/ 898 h 924"/>
                  <a:gd name="T44" fmla="*/ 58 w 192"/>
                  <a:gd name="T45" fmla="*/ 906 h 924"/>
                  <a:gd name="T46" fmla="*/ 58 w 192"/>
                  <a:gd name="T47" fmla="*/ 919 h 924"/>
                  <a:gd name="T48" fmla="*/ 90 w 192"/>
                  <a:gd name="T49" fmla="*/ 919 h 924"/>
                  <a:gd name="T50" fmla="*/ 95 w 192"/>
                  <a:gd name="T51" fmla="*/ 914 h 924"/>
                  <a:gd name="T52" fmla="*/ 107 w 192"/>
                  <a:gd name="T53" fmla="*/ 914 h 924"/>
                  <a:gd name="T54" fmla="*/ 107 w 192"/>
                  <a:gd name="T55" fmla="*/ 923 h 924"/>
                  <a:gd name="T56" fmla="*/ 131 w 192"/>
                  <a:gd name="T57" fmla="*/ 919 h 924"/>
                  <a:gd name="T58" fmla="*/ 180 w 192"/>
                  <a:gd name="T59" fmla="*/ 914 h 924"/>
                  <a:gd name="T60" fmla="*/ 180 w 192"/>
                  <a:gd name="T61" fmla="*/ 907 h 924"/>
                  <a:gd name="T62" fmla="*/ 135 w 192"/>
                  <a:gd name="T63" fmla="*/ 889 h 924"/>
                  <a:gd name="T64" fmla="*/ 135 w 192"/>
                  <a:gd name="T65" fmla="*/ 873 h 924"/>
                  <a:gd name="T66" fmla="*/ 175 w 192"/>
                  <a:gd name="T67" fmla="*/ 865 h 924"/>
                  <a:gd name="T68" fmla="*/ 175 w 192"/>
                  <a:gd name="T69" fmla="*/ 853 h 924"/>
                  <a:gd name="T70" fmla="*/ 147 w 192"/>
                  <a:gd name="T71" fmla="*/ 837 h 924"/>
                  <a:gd name="T72" fmla="*/ 147 w 192"/>
                  <a:gd name="T73" fmla="*/ 711 h 924"/>
                  <a:gd name="T74" fmla="*/ 158 w 192"/>
                  <a:gd name="T75" fmla="*/ 596 h 924"/>
                  <a:gd name="T76" fmla="*/ 154 w 192"/>
                  <a:gd name="T77" fmla="*/ 480 h 924"/>
                  <a:gd name="T78" fmla="*/ 153 w 192"/>
                  <a:gd name="T79" fmla="*/ 415 h 924"/>
                  <a:gd name="T80" fmla="*/ 157 w 192"/>
                  <a:gd name="T81" fmla="*/ 395 h 924"/>
                  <a:gd name="T82" fmla="*/ 157 w 192"/>
                  <a:gd name="T83" fmla="*/ 305 h 924"/>
                  <a:gd name="T84" fmla="*/ 190 w 192"/>
                  <a:gd name="T85" fmla="*/ 285 h 924"/>
                  <a:gd name="T86" fmla="*/ 191 w 192"/>
                  <a:gd name="T87" fmla="*/ 273 h 924"/>
                  <a:gd name="T88" fmla="*/ 119 w 192"/>
                  <a:gd name="T89" fmla="*/ 150 h 924"/>
                  <a:gd name="T90" fmla="*/ 84 w 192"/>
                  <a:gd name="T91" fmla="*/ 133 h 924"/>
                  <a:gd name="T92" fmla="*/ 89 w 192"/>
                  <a:gd name="T93" fmla="*/ 125 h 924"/>
                  <a:gd name="T94" fmla="*/ 112 w 192"/>
                  <a:gd name="T95" fmla="*/ 121 h 924"/>
                  <a:gd name="T96" fmla="*/ 112 w 192"/>
                  <a:gd name="T97" fmla="*/ 112 h 924"/>
                  <a:gd name="T98" fmla="*/ 119 w 192"/>
                  <a:gd name="T99" fmla="*/ 109 h 924"/>
                  <a:gd name="T100" fmla="*/ 119 w 192"/>
                  <a:gd name="T101" fmla="*/ 100 h 924"/>
                  <a:gd name="T102" fmla="*/ 124 w 192"/>
                  <a:gd name="T103" fmla="*/ 95 h 924"/>
                  <a:gd name="T104" fmla="*/ 119 w 192"/>
                  <a:gd name="T105" fmla="*/ 91 h 924"/>
                  <a:gd name="T106" fmla="*/ 123 w 192"/>
                  <a:gd name="T107" fmla="*/ 88 h 924"/>
                  <a:gd name="T108" fmla="*/ 112 w 192"/>
                  <a:gd name="T109" fmla="*/ 67 h 924"/>
                  <a:gd name="T110" fmla="*/ 119 w 192"/>
                  <a:gd name="T111" fmla="*/ 55 h 924"/>
                  <a:gd name="T112" fmla="*/ 112 w 192"/>
                  <a:gd name="T113" fmla="*/ 43 h 924"/>
                  <a:gd name="T114" fmla="*/ 123 w 192"/>
                  <a:gd name="T115" fmla="*/ 35 h 924"/>
                  <a:gd name="T116" fmla="*/ 124 w 192"/>
                  <a:gd name="T117" fmla="*/ 1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E9F05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71" name="Group 83">
              <a:extLst>
                <a:ext uri="{FF2B5EF4-FFF2-40B4-BE49-F238E27FC236}">
                  <a16:creationId xmlns:a16="http://schemas.microsoft.com/office/drawing/2014/main" id="{8EE47609-7D37-4649-8061-EC4B70DEE7D4}"/>
                </a:ext>
              </a:extLst>
            </p:cNvPr>
            <p:cNvGrpSpPr>
              <a:grpSpLocks/>
            </p:cNvGrpSpPr>
            <p:nvPr/>
          </p:nvGrpSpPr>
          <p:grpSpPr bwMode="auto">
            <a:xfrm>
              <a:off x="3408" y="1920"/>
              <a:ext cx="1957" cy="2065"/>
              <a:chOff x="3752" y="1985"/>
              <a:chExt cx="1957" cy="2065"/>
            </a:xfrm>
          </p:grpSpPr>
          <p:sp>
            <p:nvSpPr>
              <p:cNvPr id="12323" name="Freeform 35">
                <a:extLst>
                  <a:ext uri="{FF2B5EF4-FFF2-40B4-BE49-F238E27FC236}">
                    <a16:creationId xmlns:a16="http://schemas.microsoft.com/office/drawing/2014/main" id="{BD35587A-9088-774C-A0CA-F872F049BE5D}"/>
                  </a:ext>
                </a:extLst>
              </p:cNvPr>
              <p:cNvSpPr>
                <a:spLocks/>
              </p:cNvSpPr>
              <p:nvPr/>
            </p:nvSpPr>
            <p:spPr bwMode="auto">
              <a:xfrm>
                <a:off x="4539" y="2280"/>
                <a:ext cx="258" cy="883"/>
              </a:xfrm>
              <a:custGeom>
                <a:avLst/>
                <a:gdLst>
                  <a:gd name="T0" fmla="*/ 95 w 258"/>
                  <a:gd name="T1" fmla="*/ 0 h 883"/>
                  <a:gd name="T2" fmla="*/ 151 w 258"/>
                  <a:gd name="T3" fmla="*/ 30 h 883"/>
                  <a:gd name="T4" fmla="*/ 153 w 258"/>
                  <a:gd name="T5" fmla="*/ 88 h 883"/>
                  <a:gd name="T6" fmla="*/ 180 w 258"/>
                  <a:gd name="T7" fmla="*/ 116 h 883"/>
                  <a:gd name="T8" fmla="*/ 238 w 258"/>
                  <a:gd name="T9" fmla="*/ 148 h 883"/>
                  <a:gd name="T10" fmla="*/ 249 w 258"/>
                  <a:gd name="T11" fmla="*/ 318 h 883"/>
                  <a:gd name="T12" fmla="*/ 209 w 258"/>
                  <a:gd name="T13" fmla="*/ 463 h 883"/>
                  <a:gd name="T14" fmla="*/ 169 w 258"/>
                  <a:gd name="T15" fmla="*/ 573 h 883"/>
                  <a:gd name="T16" fmla="*/ 177 w 258"/>
                  <a:gd name="T17" fmla="*/ 838 h 883"/>
                  <a:gd name="T18" fmla="*/ 169 w 258"/>
                  <a:gd name="T19" fmla="*/ 849 h 883"/>
                  <a:gd name="T20" fmla="*/ 129 w 258"/>
                  <a:gd name="T21" fmla="*/ 878 h 883"/>
                  <a:gd name="T22" fmla="*/ 107 w 258"/>
                  <a:gd name="T23" fmla="*/ 882 h 883"/>
                  <a:gd name="T24" fmla="*/ 91 w 258"/>
                  <a:gd name="T25" fmla="*/ 875 h 883"/>
                  <a:gd name="T26" fmla="*/ 100 w 258"/>
                  <a:gd name="T27" fmla="*/ 860 h 883"/>
                  <a:gd name="T28" fmla="*/ 120 w 258"/>
                  <a:gd name="T29" fmla="*/ 838 h 883"/>
                  <a:gd name="T30" fmla="*/ 112 w 258"/>
                  <a:gd name="T31" fmla="*/ 830 h 883"/>
                  <a:gd name="T32" fmla="*/ 61 w 258"/>
                  <a:gd name="T33" fmla="*/ 847 h 883"/>
                  <a:gd name="T34" fmla="*/ 57 w 258"/>
                  <a:gd name="T35" fmla="*/ 836 h 883"/>
                  <a:gd name="T36" fmla="*/ 61 w 258"/>
                  <a:gd name="T37" fmla="*/ 825 h 883"/>
                  <a:gd name="T38" fmla="*/ 77 w 258"/>
                  <a:gd name="T39" fmla="*/ 809 h 883"/>
                  <a:gd name="T40" fmla="*/ 60 w 258"/>
                  <a:gd name="T41" fmla="*/ 723 h 883"/>
                  <a:gd name="T42" fmla="*/ 42 w 258"/>
                  <a:gd name="T43" fmla="*/ 483 h 883"/>
                  <a:gd name="T44" fmla="*/ 33 w 258"/>
                  <a:gd name="T45" fmla="*/ 436 h 883"/>
                  <a:gd name="T46" fmla="*/ 48 w 258"/>
                  <a:gd name="T47" fmla="*/ 341 h 883"/>
                  <a:gd name="T48" fmla="*/ 36 w 258"/>
                  <a:gd name="T49" fmla="*/ 340 h 883"/>
                  <a:gd name="T50" fmla="*/ 26 w 258"/>
                  <a:gd name="T51" fmla="*/ 335 h 883"/>
                  <a:gd name="T52" fmla="*/ 16 w 258"/>
                  <a:gd name="T53" fmla="*/ 329 h 883"/>
                  <a:gd name="T54" fmla="*/ 10 w 258"/>
                  <a:gd name="T55" fmla="*/ 322 h 883"/>
                  <a:gd name="T56" fmla="*/ 0 w 258"/>
                  <a:gd name="T57" fmla="*/ 310 h 883"/>
                  <a:gd name="T58" fmla="*/ 8 w 258"/>
                  <a:gd name="T59" fmla="*/ 262 h 883"/>
                  <a:gd name="T60" fmla="*/ 69 w 258"/>
                  <a:gd name="T61" fmla="*/ 152 h 883"/>
                  <a:gd name="T62" fmla="*/ 91 w 258"/>
                  <a:gd name="T63" fmla="*/ 120 h 883"/>
                  <a:gd name="T64" fmla="*/ 65 w 258"/>
                  <a:gd name="T65" fmla="*/ 99 h 883"/>
                  <a:gd name="T66" fmla="*/ 63 w 258"/>
                  <a:gd name="T67" fmla="*/ 94 h 883"/>
                  <a:gd name="T68" fmla="*/ 55 w 258"/>
                  <a:gd name="T69" fmla="*/ 84 h 883"/>
                  <a:gd name="T70" fmla="*/ 56 w 258"/>
                  <a:gd name="T71" fmla="*/ 60 h 883"/>
                  <a:gd name="T72" fmla="*/ 53 w 258"/>
                  <a:gd name="T73" fmla="*/ 32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883">
                    <a:moveTo>
                      <a:pt x="64" y="12"/>
                    </a:moveTo>
                    <a:lnTo>
                      <a:pt x="95" y="0"/>
                    </a:lnTo>
                    <a:lnTo>
                      <a:pt x="128" y="7"/>
                    </a:lnTo>
                    <a:lnTo>
                      <a:pt x="151" y="30"/>
                    </a:lnTo>
                    <a:lnTo>
                      <a:pt x="160" y="56"/>
                    </a:lnTo>
                    <a:lnTo>
                      <a:pt x="153" y="88"/>
                    </a:lnTo>
                    <a:lnTo>
                      <a:pt x="164" y="107"/>
                    </a:lnTo>
                    <a:lnTo>
                      <a:pt x="180" y="116"/>
                    </a:lnTo>
                    <a:lnTo>
                      <a:pt x="226" y="135"/>
                    </a:lnTo>
                    <a:lnTo>
                      <a:pt x="238" y="148"/>
                    </a:lnTo>
                    <a:lnTo>
                      <a:pt x="257" y="289"/>
                    </a:lnTo>
                    <a:lnTo>
                      <a:pt x="249" y="318"/>
                    </a:lnTo>
                    <a:lnTo>
                      <a:pt x="202" y="329"/>
                    </a:lnTo>
                    <a:lnTo>
                      <a:pt x="209" y="463"/>
                    </a:lnTo>
                    <a:lnTo>
                      <a:pt x="177" y="476"/>
                    </a:lnTo>
                    <a:lnTo>
                      <a:pt x="169" y="573"/>
                    </a:lnTo>
                    <a:lnTo>
                      <a:pt x="176" y="745"/>
                    </a:lnTo>
                    <a:lnTo>
                      <a:pt x="177" y="838"/>
                    </a:lnTo>
                    <a:lnTo>
                      <a:pt x="169" y="841"/>
                    </a:lnTo>
                    <a:lnTo>
                      <a:pt x="169" y="849"/>
                    </a:lnTo>
                    <a:lnTo>
                      <a:pt x="144" y="865"/>
                    </a:lnTo>
                    <a:lnTo>
                      <a:pt x="129" y="878"/>
                    </a:lnTo>
                    <a:lnTo>
                      <a:pt x="119" y="881"/>
                    </a:lnTo>
                    <a:lnTo>
                      <a:pt x="107" y="882"/>
                    </a:lnTo>
                    <a:lnTo>
                      <a:pt x="94" y="879"/>
                    </a:lnTo>
                    <a:lnTo>
                      <a:pt x="91" y="875"/>
                    </a:lnTo>
                    <a:lnTo>
                      <a:pt x="94" y="868"/>
                    </a:lnTo>
                    <a:lnTo>
                      <a:pt x="100" y="860"/>
                    </a:lnTo>
                    <a:lnTo>
                      <a:pt x="109" y="849"/>
                    </a:lnTo>
                    <a:lnTo>
                      <a:pt x="120" y="838"/>
                    </a:lnTo>
                    <a:lnTo>
                      <a:pt x="112" y="842"/>
                    </a:lnTo>
                    <a:lnTo>
                      <a:pt x="112" y="830"/>
                    </a:lnTo>
                    <a:lnTo>
                      <a:pt x="76" y="847"/>
                    </a:lnTo>
                    <a:lnTo>
                      <a:pt x="61" y="847"/>
                    </a:lnTo>
                    <a:lnTo>
                      <a:pt x="57" y="842"/>
                    </a:lnTo>
                    <a:lnTo>
                      <a:pt x="57" y="836"/>
                    </a:lnTo>
                    <a:lnTo>
                      <a:pt x="58" y="831"/>
                    </a:lnTo>
                    <a:lnTo>
                      <a:pt x="61" y="825"/>
                    </a:lnTo>
                    <a:lnTo>
                      <a:pt x="70" y="816"/>
                    </a:lnTo>
                    <a:lnTo>
                      <a:pt x="77" y="809"/>
                    </a:lnTo>
                    <a:lnTo>
                      <a:pt x="68" y="807"/>
                    </a:lnTo>
                    <a:lnTo>
                      <a:pt x="60" y="723"/>
                    </a:lnTo>
                    <a:lnTo>
                      <a:pt x="56" y="591"/>
                    </a:lnTo>
                    <a:lnTo>
                      <a:pt x="42" y="483"/>
                    </a:lnTo>
                    <a:lnTo>
                      <a:pt x="38" y="453"/>
                    </a:lnTo>
                    <a:lnTo>
                      <a:pt x="33" y="436"/>
                    </a:lnTo>
                    <a:lnTo>
                      <a:pt x="45" y="370"/>
                    </a:lnTo>
                    <a:lnTo>
                      <a:pt x="48" y="341"/>
                    </a:lnTo>
                    <a:lnTo>
                      <a:pt x="41" y="344"/>
                    </a:lnTo>
                    <a:lnTo>
                      <a:pt x="36" y="340"/>
                    </a:lnTo>
                    <a:lnTo>
                      <a:pt x="33" y="340"/>
                    </a:lnTo>
                    <a:lnTo>
                      <a:pt x="26" y="335"/>
                    </a:lnTo>
                    <a:lnTo>
                      <a:pt x="19" y="336"/>
                    </a:lnTo>
                    <a:lnTo>
                      <a:pt x="16" y="329"/>
                    </a:lnTo>
                    <a:lnTo>
                      <a:pt x="12" y="328"/>
                    </a:lnTo>
                    <a:lnTo>
                      <a:pt x="10" y="322"/>
                    </a:lnTo>
                    <a:lnTo>
                      <a:pt x="4" y="318"/>
                    </a:lnTo>
                    <a:lnTo>
                      <a:pt x="0" y="310"/>
                    </a:lnTo>
                    <a:lnTo>
                      <a:pt x="14" y="280"/>
                    </a:lnTo>
                    <a:lnTo>
                      <a:pt x="8" y="262"/>
                    </a:lnTo>
                    <a:lnTo>
                      <a:pt x="32" y="280"/>
                    </a:lnTo>
                    <a:lnTo>
                      <a:pt x="69" y="152"/>
                    </a:lnTo>
                    <a:lnTo>
                      <a:pt x="97" y="127"/>
                    </a:lnTo>
                    <a:lnTo>
                      <a:pt x="91" y="120"/>
                    </a:lnTo>
                    <a:lnTo>
                      <a:pt x="68" y="116"/>
                    </a:lnTo>
                    <a:lnTo>
                      <a:pt x="65" y="99"/>
                    </a:lnTo>
                    <a:lnTo>
                      <a:pt x="73" y="95"/>
                    </a:lnTo>
                    <a:lnTo>
                      <a:pt x="63" y="94"/>
                    </a:lnTo>
                    <a:lnTo>
                      <a:pt x="64" y="88"/>
                    </a:lnTo>
                    <a:lnTo>
                      <a:pt x="55" y="84"/>
                    </a:lnTo>
                    <a:lnTo>
                      <a:pt x="62" y="63"/>
                    </a:lnTo>
                    <a:lnTo>
                      <a:pt x="56" y="60"/>
                    </a:lnTo>
                    <a:lnTo>
                      <a:pt x="60" y="33"/>
                    </a:lnTo>
                    <a:lnTo>
                      <a:pt x="53" y="32"/>
                    </a:lnTo>
                    <a:lnTo>
                      <a:pt x="64" y="12"/>
                    </a:lnTo>
                  </a:path>
                </a:pathLst>
              </a:custGeom>
              <a:solidFill>
                <a:srgbClr val="00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2" name="Freeform 44">
                <a:extLst>
                  <a:ext uri="{FF2B5EF4-FFF2-40B4-BE49-F238E27FC236}">
                    <a16:creationId xmlns:a16="http://schemas.microsoft.com/office/drawing/2014/main" id="{3F7F5A95-FEDC-744D-9D04-4F1D4A5FAE5B}"/>
                  </a:ext>
                </a:extLst>
              </p:cNvPr>
              <p:cNvSpPr>
                <a:spLocks/>
              </p:cNvSpPr>
              <p:nvPr/>
            </p:nvSpPr>
            <p:spPr bwMode="auto">
              <a:xfrm>
                <a:off x="4721" y="2189"/>
                <a:ext cx="429" cy="328"/>
              </a:xfrm>
              <a:custGeom>
                <a:avLst/>
                <a:gdLst>
                  <a:gd name="T0" fmla="*/ 0 w 429"/>
                  <a:gd name="T1" fmla="*/ 102 h 328"/>
                  <a:gd name="T2" fmla="*/ 83 w 429"/>
                  <a:gd name="T3" fmla="*/ 186 h 328"/>
                  <a:gd name="T4" fmla="*/ 88 w 429"/>
                  <a:gd name="T5" fmla="*/ 241 h 328"/>
                  <a:gd name="T6" fmla="*/ 95 w 429"/>
                  <a:gd name="T7" fmla="*/ 327 h 328"/>
                  <a:gd name="T8" fmla="*/ 118 w 429"/>
                  <a:gd name="T9" fmla="*/ 327 h 328"/>
                  <a:gd name="T10" fmla="*/ 142 w 429"/>
                  <a:gd name="T11" fmla="*/ 301 h 328"/>
                  <a:gd name="T12" fmla="*/ 153 w 429"/>
                  <a:gd name="T13" fmla="*/ 252 h 328"/>
                  <a:gd name="T14" fmla="*/ 153 w 429"/>
                  <a:gd name="T15" fmla="*/ 181 h 328"/>
                  <a:gd name="T16" fmla="*/ 159 w 429"/>
                  <a:gd name="T17" fmla="*/ 222 h 328"/>
                  <a:gd name="T18" fmla="*/ 165 w 429"/>
                  <a:gd name="T19" fmla="*/ 247 h 328"/>
                  <a:gd name="T20" fmla="*/ 172 w 429"/>
                  <a:gd name="T21" fmla="*/ 270 h 328"/>
                  <a:gd name="T22" fmla="*/ 195 w 429"/>
                  <a:gd name="T23" fmla="*/ 270 h 328"/>
                  <a:gd name="T24" fmla="*/ 218 w 429"/>
                  <a:gd name="T25" fmla="*/ 247 h 328"/>
                  <a:gd name="T26" fmla="*/ 218 w 429"/>
                  <a:gd name="T27" fmla="*/ 217 h 328"/>
                  <a:gd name="T28" fmla="*/ 236 w 429"/>
                  <a:gd name="T29" fmla="*/ 173 h 328"/>
                  <a:gd name="T30" fmla="*/ 241 w 429"/>
                  <a:gd name="T31" fmla="*/ 205 h 328"/>
                  <a:gd name="T32" fmla="*/ 253 w 429"/>
                  <a:gd name="T33" fmla="*/ 235 h 328"/>
                  <a:gd name="T34" fmla="*/ 283 w 429"/>
                  <a:gd name="T35" fmla="*/ 222 h 328"/>
                  <a:gd name="T36" fmla="*/ 293 w 429"/>
                  <a:gd name="T37" fmla="*/ 198 h 328"/>
                  <a:gd name="T38" fmla="*/ 293 w 429"/>
                  <a:gd name="T39" fmla="*/ 217 h 328"/>
                  <a:gd name="T40" fmla="*/ 329 w 429"/>
                  <a:gd name="T41" fmla="*/ 198 h 328"/>
                  <a:gd name="T42" fmla="*/ 346 w 429"/>
                  <a:gd name="T43" fmla="*/ 156 h 328"/>
                  <a:gd name="T44" fmla="*/ 335 w 429"/>
                  <a:gd name="T45" fmla="*/ 222 h 328"/>
                  <a:gd name="T46" fmla="*/ 329 w 429"/>
                  <a:gd name="T47" fmla="*/ 247 h 328"/>
                  <a:gd name="T48" fmla="*/ 351 w 429"/>
                  <a:gd name="T49" fmla="*/ 252 h 328"/>
                  <a:gd name="T50" fmla="*/ 358 w 429"/>
                  <a:gd name="T51" fmla="*/ 283 h 328"/>
                  <a:gd name="T52" fmla="*/ 393 w 429"/>
                  <a:gd name="T53" fmla="*/ 277 h 328"/>
                  <a:gd name="T54" fmla="*/ 416 w 429"/>
                  <a:gd name="T55" fmla="*/ 222 h 328"/>
                  <a:gd name="T56" fmla="*/ 428 w 429"/>
                  <a:gd name="T57" fmla="*/ 156 h 328"/>
                  <a:gd name="T58" fmla="*/ 416 w 429"/>
                  <a:gd name="T59" fmla="*/ 98 h 328"/>
                  <a:gd name="T60" fmla="*/ 381 w 429"/>
                  <a:gd name="T61" fmla="*/ 49 h 328"/>
                  <a:gd name="T62" fmla="*/ 339 w 429"/>
                  <a:gd name="T63" fmla="*/ 11 h 328"/>
                  <a:gd name="T64" fmla="*/ 317 w 429"/>
                  <a:gd name="T65" fmla="*/ 42 h 328"/>
                  <a:gd name="T66" fmla="*/ 288 w 429"/>
                  <a:gd name="T67" fmla="*/ 18 h 328"/>
                  <a:gd name="T68" fmla="*/ 270 w 429"/>
                  <a:gd name="T69" fmla="*/ 5 h 328"/>
                  <a:gd name="T70" fmla="*/ 259 w 429"/>
                  <a:gd name="T71" fmla="*/ 18 h 328"/>
                  <a:gd name="T72" fmla="*/ 229 w 429"/>
                  <a:gd name="T73" fmla="*/ 11 h 328"/>
                  <a:gd name="T74" fmla="*/ 223 w 429"/>
                  <a:gd name="T75" fmla="*/ 42 h 328"/>
                  <a:gd name="T76" fmla="*/ 212 w 429"/>
                  <a:gd name="T77" fmla="*/ 24 h 328"/>
                  <a:gd name="T78" fmla="*/ 182 w 429"/>
                  <a:gd name="T79" fmla="*/ 18 h 328"/>
                  <a:gd name="T80" fmla="*/ 153 w 429"/>
                  <a:gd name="T81" fmla="*/ 0 h 328"/>
                  <a:gd name="T82" fmla="*/ 142 w 429"/>
                  <a:gd name="T83" fmla="*/ 24 h 328"/>
                  <a:gd name="T84" fmla="*/ 125 w 429"/>
                  <a:gd name="T85" fmla="*/ 11 h 328"/>
                  <a:gd name="T86" fmla="*/ 101 w 429"/>
                  <a:gd name="T87" fmla="*/ 5 h 328"/>
                  <a:gd name="T88" fmla="*/ 83 w 429"/>
                  <a:gd name="T89" fmla="*/ 11 h 328"/>
                  <a:gd name="T90" fmla="*/ 78 w 429"/>
                  <a:gd name="T91" fmla="*/ 49 h 328"/>
                  <a:gd name="T92" fmla="*/ 83 w 429"/>
                  <a:gd name="T93" fmla="*/ 54 h 328"/>
                  <a:gd name="T94" fmla="*/ 65 w 429"/>
                  <a:gd name="T95" fmla="*/ 54 h 328"/>
                  <a:gd name="T96" fmla="*/ 6 w 429"/>
                  <a:gd name="T97" fmla="*/ 49 h 328"/>
                  <a:gd name="T98" fmla="*/ 0 w 429"/>
                  <a:gd name="T99" fmla="*/ 1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9" h="328">
                    <a:moveTo>
                      <a:pt x="0" y="102"/>
                    </a:moveTo>
                    <a:lnTo>
                      <a:pt x="83" y="186"/>
                    </a:lnTo>
                    <a:lnTo>
                      <a:pt x="88" y="241"/>
                    </a:lnTo>
                    <a:lnTo>
                      <a:pt x="95" y="327"/>
                    </a:lnTo>
                    <a:lnTo>
                      <a:pt x="118" y="327"/>
                    </a:lnTo>
                    <a:lnTo>
                      <a:pt x="142" y="301"/>
                    </a:lnTo>
                    <a:lnTo>
                      <a:pt x="153" y="252"/>
                    </a:lnTo>
                    <a:lnTo>
                      <a:pt x="153" y="181"/>
                    </a:lnTo>
                    <a:lnTo>
                      <a:pt x="159" y="222"/>
                    </a:lnTo>
                    <a:lnTo>
                      <a:pt x="165" y="247"/>
                    </a:lnTo>
                    <a:lnTo>
                      <a:pt x="172" y="270"/>
                    </a:lnTo>
                    <a:lnTo>
                      <a:pt x="195" y="270"/>
                    </a:lnTo>
                    <a:lnTo>
                      <a:pt x="218" y="247"/>
                    </a:lnTo>
                    <a:lnTo>
                      <a:pt x="218" y="217"/>
                    </a:lnTo>
                    <a:lnTo>
                      <a:pt x="236" y="173"/>
                    </a:lnTo>
                    <a:lnTo>
                      <a:pt x="241" y="205"/>
                    </a:lnTo>
                    <a:lnTo>
                      <a:pt x="253" y="235"/>
                    </a:lnTo>
                    <a:lnTo>
                      <a:pt x="283" y="222"/>
                    </a:lnTo>
                    <a:lnTo>
                      <a:pt x="293" y="198"/>
                    </a:lnTo>
                    <a:lnTo>
                      <a:pt x="293" y="217"/>
                    </a:lnTo>
                    <a:lnTo>
                      <a:pt x="329" y="198"/>
                    </a:lnTo>
                    <a:lnTo>
                      <a:pt x="346" y="156"/>
                    </a:lnTo>
                    <a:lnTo>
                      <a:pt x="335" y="222"/>
                    </a:lnTo>
                    <a:lnTo>
                      <a:pt x="329" y="247"/>
                    </a:lnTo>
                    <a:lnTo>
                      <a:pt x="351" y="252"/>
                    </a:lnTo>
                    <a:lnTo>
                      <a:pt x="358" y="283"/>
                    </a:lnTo>
                    <a:lnTo>
                      <a:pt x="393" y="277"/>
                    </a:lnTo>
                    <a:lnTo>
                      <a:pt x="416" y="222"/>
                    </a:lnTo>
                    <a:lnTo>
                      <a:pt x="428" y="156"/>
                    </a:lnTo>
                    <a:lnTo>
                      <a:pt x="416" y="98"/>
                    </a:lnTo>
                    <a:lnTo>
                      <a:pt x="381" y="49"/>
                    </a:lnTo>
                    <a:lnTo>
                      <a:pt x="339" y="11"/>
                    </a:lnTo>
                    <a:lnTo>
                      <a:pt x="317" y="42"/>
                    </a:lnTo>
                    <a:lnTo>
                      <a:pt x="288" y="18"/>
                    </a:lnTo>
                    <a:lnTo>
                      <a:pt x="270" y="5"/>
                    </a:lnTo>
                    <a:lnTo>
                      <a:pt x="259" y="18"/>
                    </a:lnTo>
                    <a:lnTo>
                      <a:pt x="229" y="11"/>
                    </a:lnTo>
                    <a:lnTo>
                      <a:pt x="223" y="42"/>
                    </a:lnTo>
                    <a:lnTo>
                      <a:pt x="212" y="24"/>
                    </a:lnTo>
                    <a:lnTo>
                      <a:pt x="182" y="18"/>
                    </a:lnTo>
                    <a:lnTo>
                      <a:pt x="153" y="0"/>
                    </a:lnTo>
                    <a:lnTo>
                      <a:pt x="142" y="24"/>
                    </a:lnTo>
                    <a:lnTo>
                      <a:pt x="125" y="11"/>
                    </a:lnTo>
                    <a:lnTo>
                      <a:pt x="101" y="5"/>
                    </a:lnTo>
                    <a:lnTo>
                      <a:pt x="83" y="11"/>
                    </a:lnTo>
                    <a:lnTo>
                      <a:pt x="78" y="49"/>
                    </a:lnTo>
                    <a:lnTo>
                      <a:pt x="83" y="54"/>
                    </a:lnTo>
                    <a:lnTo>
                      <a:pt x="65" y="54"/>
                    </a:lnTo>
                    <a:lnTo>
                      <a:pt x="6" y="49"/>
                    </a:lnTo>
                    <a:lnTo>
                      <a:pt x="0" y="102"/>
                    </a:lnTo>
                  </a:path>
                </a:pathLst>
              </a:custGeom>
              <a:solidFill>
                <a:srgbClr val="B07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358" name="Group 70">
                <a:extLst>
                  <a:ext uri="{FF2B5EF4-FFF2-40B4-BE49-F238E27FC236}">
                    <a16:creationId xmlns:a16="http://schemas.microsoft.com/office/drawing/2014/main" id="{DD75F468-04FA-544B-BB22-71C0F30797B1}"/>
                  </a:ext>
                </a:extLst>
              </p:cNvPr>
              <p:cNvGrpSpPr>
                <a:grpSpLocks/>
              </p:cNvGrpSpPr>
              <p:nvPr/>
            </p:nvGrpSpPr>
            <p:grpSpPr bwMode="auto">
              <a:xfrm>
                <a:off x="4065" y="1985"/>
                <a:ext cx="1644" cy="1952"/>
                <a:chOff x="4065" y="1985"/>
                <a:chExt cx="1644" cy="1952"/>
              </a:xfrm>
            </p:grpSpPr>
            <p:grpSp>
              <p:nvGrpSpPr>
                <p:cNvPr id="12335" name="Group 47">
                  <a:extLst>
                    <a:ext uri="{FF2B5EF4-FFF2-40B4-BE49-F238E27FC236}">
                      <a16:creationId xmlns:a16="http://schemas.microsoft.com/office/drawing/2014/main" id="{C808E567-4E8E-6247-A003-9AB03BB89799}"/>
                    </a:ext>
                  </a:extLst>
                </p:cNvPr>
                <p:cNvGrpSpPr>
                  <a:grpSpLocks/>
                </p:cNvGrpSpPr>
                <p:nvPr/>
              </p:nvGrpSpPr>
              <p:grpSpPr bwMode="auto">
                <a:xfrm>
                  <a:off x="4809" y="2881"/>
                  <a:ext cx="900" cy="1056"/>
                  <a:chOff x="4809" y="2881"/>
                  <a:chExt cx="900" cy="1056"/>
                </a:xfrm>
              </p:grpSpPr>
              <p:sp>
                <p:nvSpPr>
                  <p:cNvPr id="12333" name="Freeform 45">
                    <a:extLst>
                      <a:ext uri="{FF2B5EF4-FFF2-40B4-BE49-F238E27FC236}">
                        <a16:creationId xmlns:a16="http://schemas.microsoft.com/office/drawing/2014/main" id="{F8AF8505-CA79-5B45-A821-1FC50A3EE1B7}"/>
                      </a:ext>
                    </a:extLst>
                  </p:cNvPr>
                  <p:cNvSpPr>
                    <a:spLocks/>
                  </p:cNvSpPr>
                  <p:nvPr/>
                </p:nvSpPr>
                <p:spPr bwMode="auto">
                  <a:xfrm>
                    <a:off x="4809" y="2881"/>
                    <a:ext cx="900" cy="1056"/>
                  </a:xfrm>
                  <a:custGeom>
                    <a:avLst/>
                    <a:gdLst>
                      <a:gd name="T0" fmla="*/ 0 w 900"/>
                      <a:gd name="T1" fmla="*/ 0 h 1056"/>
                      <a:gd name="T2" fmla="*/ 98 w 900"/>
                      <a:gd name="T3" fmla="*/ 81 h 1056"/>
                      <a:gd name="T4" fmla="*/ 115 w 900"/>
                      <a:gd name="T5" fmla="*/ 139 h 1056"/>
                      <a:gd name="T6" fmla="*/ 224 w 900"/>
                      <a:gd name="T7" fmla="*/ 504 h 1056"/>
                      <a:gd name="T8" fmla="*/ 263 w 900"/>
                      <a:gd name="T9" fmla="*/ 598 h 1056"/>
                      <a:gd name="T10" fmla="*/ 293 w 900"/>
                      <a:gd name="T11" fmla="*/ 645 h 1056"/>
                      <a:gd name="T12" fmla="*/ 334 w 900"/>
                      <a:gd name="T13" fmla="*/ 693 h 1056"/>
                      <a:gd name="T14" fmla="*/ 381 w 900"/>
                      <a:gd name="T15" fmla="*/ 745 h 1056"/>
                      <a:gd name="T16" fmla="*/ 404 w 900"/>
                      <a:gd name="T17" fmla="*/ 832 h 1056"/>
                      <a:gd name="T18" fmla="*/ 429 w 900"/>
                      <a:gd name="T19" fmla="*/ 891 h 1056"/>
                      <a:gd name="T20" fmla="*/ 499 w 900"/>
                      <a:gd name="T21" fmla="*/ 902 h 1056"/>
                      <a:gd name="T22" fmla="*/ 563 w 900"/>
                      <a:gd name="T23" fmla="*/ 949 h 1056"/>
                      <a:gd name="T24" fmla="*/ 603 w 900"/>
                      <a:gd name="T25" fmla="*/ 990 h 1056"/>
                      <a:gd name="T26" fmla="*/ 644 w 900"/>
                      <a:gd name="T27" fmla="*/ 1055 h 1056"/>
                      <a:gd name="T28" fmla="*/ 899 w 900"/>
                      <a:gd name="T29" fmla="*/ 1055 h 1056"/>
                      <a:gd name="T30" fmla="*/ 847 w 900"/>
                      <a:gd name="T31" fmla="*/ 1022 h 1056"/>
                      <a:gd name="T32" fmla="*/ 809 w 900"/>
                      <a:gd name="T33" fmla="*/ 991 h 1056"/>
                      <a:gd name="T34" fmla="*/ 783 w 900"/>
                      <a:gd name="T35" fmla="*/ 961 h 1056"/>
                      <a:gd name="T36" fmla="*/ 758 w 900"/>
                      <a:gd name="T37" fmla="*/ 919 h 1056"/>
                      <a:gd name="T38" fmla="*/ 723 w 900"/>
                      <a:gd name="T39" fmla="*/ 878 h 1056"/>
                      <a:gd name="T40" fmla="*/ 687 w 900"/>
                      <a:gd name="T41" fmla="*/ 860 h 1056"/>
                      <a:gd name="T42" fmla="*/ 650 w 900"/>
                      <a:gd name="T43" fmla="*/ 859 h 1056"/>
                      <a:gd name="T44" fmla="*/ 609 w 900"/>
                      <a:gd name="T45" fmla="*/ 872 h 1056"/>
                      <a:gd name="T46" fmla="*/ 594 w 900"/>
                      <a:gd name="T47" fmla="*/ 830 h 1056"/>
                      <a:gd name="T48" fmla="*/ 578 w 900"/>
                      <a:gd name="T49" fmla="*/ 786 h 1056"/>
                      <a:gd name="T50" fmla="*/ 556 w 900"/>
                      <a:gd name="T51" fmla="*/ 757 h 1056"/>
                      <a:gd name="T52" fmla="*/ 518 w 900"/>
                      <a:gd name="T53" fmla="*/ 730 h 1056"/>
                      <a:gd name="T54" fmla="*/ 475 w 900"/>
                      <a:gd name="T55" fmla="*/ 710 h 1056"/>
                      <a:gd name="T56" fmla="*/ 450 w 900"/>
                      <a:gd name="T57" fmla="*/ 672 h 1056"/>
                      <a:gd name="T58" fmla="*/ 439 w 900"/>
                      <a:gd name="T59" fmla="*/ 633 h 1056"/>
                      <a:gd name="T60" fmla="*/ 421 w 900"/>
                      <a:gd name="T61" fmla="*/ 585 h 1056"/>
                      <a:gd name="T62" fmla="*/ 396 w 900"/>
                      <a:gd name="T63" fmla="*/ 547 h 1056"/>
                      <a:gd name="T64" fmla="*/ 373 w 900"/>
                      <a:gd name="T65" fmla="*/ 504 h 1056"/>
                      <a:gd name="T66" fmla="*/ 360 w 900"/>
                      <a:gd name="T67" fmla="*/ 444 h 1056"/>
                      <a:gd name="T68" fmla="*/ 335 w 900"/>
                      <a:gd name="T69" fmla="*/ 394 h 1056"/>
                      <a:gd name="T70" fmla="*/ 305 w 900"/>
                      <a:gd name="T71" fmla="*/ 357 h 1056"/>
                      <a:gd name="T72" fmla="*/ 260 w 900"/>
                      <a:gd name="T73" fmla="*/ 317 h 1056"/>
                      <a:gd name="T74" fmla="*/ 212 w 900"/>
                      <a:gd name="T75" fmla="*/ 288 h 1056"/>
                      <a:gd name="T76" fmla="*/ 141 w 900"/>
                      <a:gd name="T77" fmla="*/ 193 h 1056"/>
                      <a:gd name="T78" fmla="*/ 192 w 900"/>
                      <a:gd name="T79" fmla="*/ 229 h 1056"/>
                      <a:gd name="T80" fmla="*/ 340 w 900"/>
                      <a:gd name="T81" fmla="*/ 271 h 1056"/>
                      <a:gd name="T82" fmla="*/ 298 w 900"/>
                      <a:gd name="T83" fmla="*/ 227 h 1056"/>
                      <a:gd name="T84" fmla="*/ 255 w 900"/>
                      <a:gd name="T85" fmla="*/ 166 h 1056"/>
                      <a:gd name="T86" fmla="*/ 200 w 900"/>
                      <a:gd name="T87" fmla="*/ 111 h 1056"/>
                      <a:gd name="T88" fmla="*/ 138 w 900"/>
                      <a:gd name="T89" fmla="*/ 72 h 1056"/>
                      <a:gd name="T90" fmla="*/ 54 w 900"/>
                      <a:gd name="T91" fmla="*/ 34 h 1056"/>
                      <a:gd name="T92" fmla="*/ 0 w 900"/>
                      <a:gd name="T93"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0" h="1056">
                        <a:moveTo>
                          <a:pt x="0" y="0"/>
                        </a:moveTo>
                        <a:lnTo>
                          <a:pt x="98" y="81"/>
                        </a:lnTo>
                        <a:lnTo>
                          <a:pt x="115" y="139"/>
                        </a:lnTo>
                        <a:lnTo>
                          <a:pt x="224" y="504"/>
                        </a:lnTo>
                        <a:lnTo>
                          <a:pt x="263" y="598"/>
                        </a:lnTo>
                        <a:lnTo>
                          <a:pt x="293" y="645"/>
                        </a:lnTo>
                        <a:lnTo>
                          <a:pt x="334" y="693"/>
                        </a:lnTo>
                        <a:lnTo>
                          <a:pt x="381" y="745"/>
                        </a:lnTo>
                        <a:lnTo>
                          <a:pt x="404" y="832"/>
                        </a:lnTo>
                        <a:lnTo>
                          <a:pt x="429" y="891"/>
                        </a:lnTo>
                        <a:lnTo>
                          <a:pt x="499" y="902"/>
                        </a:lnTo>
                        <a:lnTo>
                          <a:pt x="563" y="949"/>
                        </a:lnTo>
                        <a:lnTo>
                          <a:pt x="603" y="990"/>
                        </a:lnTo>
                        <a:lnTo>
                          <a:pt x="644" y="1055"/>
                        </a:lnTo>
                        <a:lnTo>
                          <a:pt x="899" y="1055"/>
                        </a:lnTo>
                        <a:lnTo>
                          <a:pt x="847" y="1022"/>
                        </a:lnTo>
                        <a:lnTo>
                          <a:pt x="809" y="991"/>
                        </a:lnTo>
                        <a:lnTo>
                          <a:pt x="783" y="961"/>
                        </a:lnTo>
                        <a:lnTo>
                          <a:pt x="758" y="919"/>
                        </a:lnTo>
                        <a:lnTo>
                          <a:pt x="723" y="878"/>
                        </a:lnTo>
                        <a:lnTo>
                          <a:pt x="687" y="860"/>
                        </a:lnTo>
                        <a:lnTo>
                          <a:pt x="650" y="859"/>
                        </a:lnTo>
                        <a:lnTo>
                          <a:pt x="609" y="872"/>
                        </a:lnTo>
                        <a:lnTo>
                          <a:pt x="594" y="830"/>
                        </a:lnTo>
                        <a:lnTo>
                          <a:pt x="578" y="786"/>
                        </a:lnTo>
                        <a:lnTo>
                          <a:pt x="556" y="757"/>
                        </a:lnTo>
                        <a:lnTo>
                          <a:pt x="518" y="730"/>
                        </a:lnTo>
                        <a:lnTo>
                          <a:pt x="475" y="710"/>
                        </a:lnTo>
                        <a:lnTo>
                          <a:pt x="450" y="672"/>
                        </a:lnTo>
                        <a:lnTo>
                          <a:pt x="439" y="633"/>
                        </a:lnTo>
                        <a:lnTo>
                          <a:pt x="421" y="585"/>
                        </a:lnTo>
                        <a:lnTo>
                          <a:pt x="396" y="547"/>
                        </a:lnTo>
                        <a:lnTo>
                          <a:pt x="373" y="504"/>
                        </a:lnTo>
                        <a:lnTo>
                          <a:pt x="360" y="444"/>
                        </a:lnTo>
                        <a:lnTo>
                          <a:pt x="335" y="394"/>
                        </a:lnTo>
                        <a:lnTo>
                          <a:pt x="305" y="357"/>
                        </a:lnTo>
                        <a:lnTo>
                          <a:pt x="260" y="317"/>
                        </a:lnTo>
                        <a:lnTo>
                          <a:pt x="212" y="288"/>
                        </a:lnTo>
                        <a:lnTo>
                          <a:pt x="141" y="193"/>
                        </a:lnTo>
                        <a:lnTo>
                          <a:pt x="192" y="229"/>
                        </a:lnTo>
                        <a:lnTo>
                          <a:pt x="340" y="271"/>
                        </a:lnTo>
                        <a:lnTo>
                          <a:pt x="298" y="227"/>
                        </a:lnTo>
                        <a:lnTo>
                          <a:pt x="255" y="166"/>
                        </a:lnTo>
                        <a:lnTo>
                          <a:pt x="200" y="111"/>
                        </a:lnTo>
                        <a:lnTo>
                          <a:pt x="138" y="72"/>
                        </a:lnTo>
                        <a:lnTo>
                          <a:pt x="54" y="34"/>
                        </a:lnTo>
                        <a:lnTo>
                          <a:pt x="0" y="0"/>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4" name="Freeform 46">
                    <a:extLst>
                      <a:ext uri="{FF2B5EF4-FFF2-40B4-BE49-F238E27FC236}">
                        <a16:creationId xmlns:a16="http://schemas.microsoft.com/office/drawing/2014/main" id="{2C3DCCA2-2DD2-E84B-B1F4-3358BD9E32BF}"/>
                      </a:ext>
                    </a:extLst>
                  </p:cNvPr>
                  <p:cNvSpPr>
                    <a:spLocks/>
                  </p:cNvSpPr>
                  <p:nvPr/>
                </p:nvSpPr>
                <p:spPr bwMode="auto">
                  <a:xfrm>
                    <a:off x="4903" y="2935"/>
                    <a:ext cx="72" cy="116"/>
                  </a:xfrm>
                  <a:custGeom>
                    <a:avLst/>
                    <a:gdLst>
                      <a:gd name="T0" fmla="*/ 0 w 72"/>
                      <a:gd name="T1" fmla="*/ 0 h 116"/>
                      <a:gd name="T2" fmla="*/ 30 w 72"/>
                      <a:gd name="T3" fmla="*/ 18 h 116"/>
                      <a:gd name="T4" fmla="*/ 54 w 72"/>
                      <a:gd name="T5" fmla="*/ 32 h 116"/>
                      <a:gd name="T6" fmla="*/ 71 w 72"/>
                      <a:gd name="T7" fmla="*/ 61 h 116"/>
                      <a:gd name="T8" fmla="*/ 44 w 72"/>
                      <a:gd name="T9" fmla="*/ 68 h 116"/>
                      <a:gd name="T10" fmla="*/ 38 w 72"/>
                      <a:gd name="T11" fmla="*/ 115 h 116"/>
                      <a:gd name="T12" fmla="*/ 36 w 72"/>
                      <a:gd name="T13" fmla="*/ 100 h 116"/>
                      <a:gd name="T14" fmla="*/ 24 w 72"/>
                      <a:gd name="T15" fmla="*/ 64 h 116"/>
                      <a:gd name="T16" fmla="*/ 14 w 72"/>
                      <a:gd name="T17" fmla="*/ 56 h 116"/>
                      <a:gd name="T18" fmla="*/ 0 w 7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16">
                        <a:moveTo>
                          <a:pt x="0" y="0"/>
                        </a:moveTo>
                        <a:lnTo>
                          <a:pt x="30" y="18"/>
                        </a:lnTo>
                        <a:lnTo>
                          <a:pt x="54" y="32"/>
                        </a:lnTo>
                        <a:lnTo>
                          <a:pt x="71" y="61"/>
                        </a:lnTo>
                        <a:lnTo>
                          <a:pt x="44" y="68"/>
                        </a:lnTo>
                        <a:lnTo>
                          <a:pt x="38" y="115"/>
                        </a:lnTo>
                        <a:lnTo>
                          <a:pt x="36" y="100"/>
                        </a:lnTo>
                        <a:lnTo>
                          <a:pt x="24" y="64"/>
                        </a:lnTo>
                        <a:lnTo>
                          <a:pt x="14" y="56"/>
                        </a:lnTo>
                        <a:lnTo>
                          <a:pt x="0" y="0"/>
                        </a:lnTo>
                      </a:path>
                    </a:pathLst>
                  </a:custGeom>
                  <a:solidFill>
                    <a:srgbClr val="009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57" name="Group 69">
                  <a:extLst>
                    <a:ext uri="{FF2B5EF4-FFF2-40B4-BE49-F238E27FC236}">
                      <a16:creationId xmlns:a16="http://schemas.microsoft.com/office/drawing/2014/main" id="{5DAE96B3-E24B-594B-9A1B-260BB97E1052}"/>
                    </a:ext>
                  </a:extLst>
                </p:cNvPr>
                <p:cNvGrpSpPr>
                  <a:grpSpLocks/>
                </p:cNvGrpSpPr>
                <p:nvPr/>
              </p:nvGrpSpPr>
              <p:grpSpPr bwMode="auto">
                <a:xfrm>
                  <a:off x="4065" y="1985"/>
                  <a:ext cx="1073" cy="1124"/>
                  <a:chOff x="4065" y="1985"/>
                  <a:chExt cx="1073" cy="1124"/>
                </a:xfrm>
              </p:grpSpPr>
              <p:sp>
                <p:nvSpPr>
                  <p:cNvPr id="12336" name="Freeform 48">
                    <a:extLst>
                      <a:ext uri="{FF2B5EF4-FFF2-40B4-BE49-F238E27FC236}">
                        <a16:creationId xmlns:a16="http://schemas.microsoft.com/office/drawing/2014/main" id="{078A6508-375F-2043-A60E-4126203631DB}"/>
                      </a:ext>
                    </a:extLst>
                  </p:cNvPr>
                  <p:cNvSpPr>
                    <a:spLocks/>
                  </p:cNvSpPr>
                  <p:nvPr/>
                </p:nvSpPr>
                <p:spPr bwMode="auto">
                  <a:xfrm>
                    <a:off x="4095" y="1985"/>
                    <a:ext cx="1022" cy="1124"/>
                  </a:xfrm>
                  <a:custGeom>
                    <a:avLst/>
                    <a:gdLst>
                      <a:gd name="T0" fmla="*/ 111 w 1022"/>
                      <a:gd name="T1" fmla="*/ 683 h 1124"/>
                      <a:gd name="T2" fmla="*/ 141 w 1022"/>
                      <a:gd name="T3" fmla="*/ 778 h 1124"/>
                      <a:gd name="T4" fmla="*/ 191 w 1022"/>
                      <a:gd name="T5" fmla="*/ 849 h 1124"/>
                      <a:gd name="T6" fmla="*/ 279 w 1022"/>
                      <a:gd name="T7" fmla="*/ 904 h 1124"/>
                      <a:gd name="T8" fmla="*/ 369 w 1022"/>
                      <a:gd name="T9" fmla="*/ 928 h 1124"/>
                      <a:gd name="T10" fmla="*/ 375 w 1022"/>
                      <a:gd name="T11" fmla="*/ 957 h 1124"/>
                      <a:gd name="T12" fmla="*/ 846 w 1022"/>
                      <a:gd name="T13" fmla="*/ 1123 h 1124"/>
                      <a:gd name="T14" fmla="*/ 823 w 1022"/>
                      <a:gd name="T15" fmla="*/ 1028 h 1124"/>
                      <a:gd name="T16" fmla="*/ 791 w 1022"/>
                      <a:gd name="T17" fmla="*/ 940 h 1124"/>
                      <a:gd name="T18" fmla="*/ 761 w 1022"/>
                      <a:gd name="T19" fmla="*/ 893 h 1124"/>
                      <a:gd name="T20" fmla="*/ 756 w 1022"/>
                      <a:gd name="T21" fmla="*/ 835 h 1124"/>
                      <a:gd name="T22" fmla="*/ 771 w 1022"/>
                      <a:gd name="T23" fmla="*/ 741 h 1124"/>
                      <a:gd name="T24" fmla="*/ 795 w 1022"/>
                      <a:gd name="T25" fmla="*/ 683 h 1124"/>
                      <a:gd name="T26" fmla="*/ 826 w 1022"/>
                      <a:gd name="T27" fmla="*/ 636 h 1124"/>
                      <a:gd name="T28" fmla="*/ 879 w 1022"/>
                      <a:gd name="T29" fmla="*/ 606 h 1124"/>
                      <a:gd name="T30" fmla="*/ 923 w 1022"/>
                      <a:gd name="T31" fmla="*/ 562 h 1124"/>
                      <a:gd name="T32" fmla="*/ 965 w 1022"/>
                      <a:gd name="T33" fmla="*/ 497 h 1124"/>
                      <a:gd name="T34" fmla="*/ 989 w 1022"/>
                      <a:gd name="T35" fmla="*/ 445 h 1124"/>
                      <a:gd name="T36" fmla="*/ 1019 w 1022"/>
                      <a:gd name="T37" fmla="*/ 364 h 1124"/>
                      <a:gd name="T38" fmla="*/ 1021 w 1022"/>
                      <a:gd name="T39" fmla="*/ 279 h 1124"/>
                      <a:gd name="T40" fmla="*/ 984 w 1022"/>
                      <a:gd name="T41" fmla="*/ 215 h 1124"/>
                      <a:gd name="T42" fmla="*/ 923 w 1022"/>
                      <a:gd name="T43" fmla="*/ 157 h 1124"/>
                      <a:gd name="T44" fmla="*/ 838 w 1022"/>
                      <a:gd name="T45" fmla="*/ 95 h 1124"/>
                      <a:gd name="T46" fmla="*/ 756 w 1022"/>
                      <a:gd name="T47" fmla="*/ 54 h 1124"/>
                      <a:gd name="T48" fmla="*/ 662 w 1022"/>
                      <a:gd name="T49" fmla="*/ 27 h 1124"/>
                      <a:gd name="T50" fmla="*/ 582 w 1022"/>
                      <a:gd name="T51" fmla="*/ 10 h 1124"/>
                      <a:gd name="T52" fmla="*/ 497 w 1022"/>
                      <a:gd name="T53" fmla="*/ 0 h 1124"/>
                      <a:gd name="T54" fmla="*/ 412 w 1022"/>
                      <a:gd name="T55" fmla="*/ 2 h 1124"/>
                      <a:gd name="T56" fmla="*/ 333 w 1022"/>
                      <a:gd name="T57" fmla="*/ 17 h 1124"/>
                      <a:gd name="T58" fmla="*/ 264 w 1022"/>
                      <a:gd name="T59" fmla="*/ 40 h 1124"/>
                      <a:gd name="T60" fmla="*/ 206 w 1022"/>
                      <a:gd name="T61" fmla="*/ 74 h 1124"/>
                      <a:gd name="T62" fmla="*/ 138 w 1022"/>
                      <a:gd name="T63" fmla="*/ 118 h 1124"/>
                      <a:gd name="T64" fmla="*/ 76 w 1022"/>
                      <a:gd name="T65" fmla="*/ 174 h 1124"/>
                      <a:gd name="T66" fmla="*/ 17 w 1022"/>
                      <a:gd name="T67" fmla="*/ 251 h 1124"/>
                      <a:gd name="T68" fmla="*/ 0 w 1022"/>
                      <a:gd name="T69" fmla="*/ 321 h 1124"/>
                      <a:gd name="T70" fmla="*/ 6 w 1022"/>
                      <a:gd name="T71" fmla="*/ 401 h 1124"/>
                      <a:gd name="T72" fmla="*/ 35 w 1022"/>
                      <a:gd name="T73" fmla="*/ 465 h 1124"/>
                      <a:gd name="T74" fmla="*/ 71 w 1022"/>
                      <a:gd name="T75" fmla="*/ 507 h 1124"/>
                      <a:gd name="T76" fmla="*/ 94 w 1022"/>
                      <a:gd name="T77" fmla="*/ 572 h 1124"/>
                      <a:gd name="T78" fmla="*/ 111 w 1022"/>
                      <a:gd name="T79" fmla="*/ 683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2" h="1124">
                        <a:moveTo>
                          <a:pt x="111" y="683"/>
                        </a:moveTo>
                        <a:lnTo>
                          <a:pt x="141" y="778"/>
                        </a:lnTo>
                        <a:lnTo>
                          <a:pt x="191" y="849"/>
                        </a:lnTo>
                        <a:lnTo>
                          <a:pt x="279" y="904"/>
                        </a:lnTo>
                        <a:lnTo>
                          <a:pt x="369" y="928"/>
                        </a:lnTo>
                        <a:lnTo>
                          <a:pt x="375" y="957"/>
                        </a:lnTo>
                        <a:lnTo>
                          <a:pt x="846" y="1123"/>
                        </a:lnTo>
                        <a:lnTo>
                          <a:pt x="823" y="1028"/>
                        </a:lnTo>
                        <a:lnTo>
                          <a:pt x="791" y="940"/>
                        </a:lnTo>
                        <a:lnTo>
                          <a:pt x="761" y="893"/>
                        </a:lnTo>
                        <a:lnTo>
                          <a:pt x="756" y="835"/>
                        </a:lnTo>
                        <a:lnTo>
                          <a:pt x="771" y="741"/>
                        </a:lnTo>
                        <a:lnTo>
                          <a:pt x="795" y="683"/>
                        </a:lnTo>
                        <a:lnTo>
                          <a:pt x="826" y="636"/>
                        </a:lnTo>
                        <a:lnTo>
                          <a:pt x="879" y="606"/>
                        </a:lnTo>
                        <a:lnTo>
                          <a:pt x="923" y="562"/>
                        </a:lnTo>
                        <a:lnTo>
                          <a:pt x="965" y="497"/>
                        </a:lnTo>
                        <a:lnTo>
                          <a:pt x="989" y="445"/>
                        </a:lnTo>
                        <a:lnTo>
                          <a:pt x="1019" y="364"/>
                        </a:lnTo>
                        <a:lnTo>
                          <a:pt x="1021" y="279"/>
                        </a:lnTo>
                        <a:lnTo>
                          <a:pt x="984" y="215"/>
                        </a:lnTo>
                        <a:lnTo>
                          <a:pt x="923" y="157"/>
                        </a:lnTo>
                        <a:lnTo>
                          <a:pt x="838" y="95"/>
                        </a:lnTo>
                        <a:lnTo>
                          <a:pt x="756" y="54"/>
                        </a:lnTo>
                        <a:lnTo>
                          <a:pt x="662" y="27"/>
                        </a:lnTo>
                        <a:lnTo>
                          <a:pt x="582" y="10"/>
                        </a:lnTo>
                        <a:lnTo>
                          <a:pt x="497" y="0"/>
                        </a:lnTo>
                        <a:lnTo>
                          <a:pt x="412" y="2"/>
                        </a:lnTo>
                        <a:lnTo>
                          <a:pt x="333" y="17"/>
                        </a:lnTo>
                        <a:lnTo>
                          <a:pt x="264" y="40"/>
                        </a:lnTo>
                        <a:lnTo>
                          <a:pt x="206" y="74"/>
                        </a:lnTo>
                        <a:lnTo>
                          <a:pt x="138" y="118"/>
                        </a:lnTo>
                        <a:lnTo>
                          <a:pt x="76" y="174"/>
                        </a:lnTo>
                        <a:lnTo>
                          <a:pt x="17" y="251"/>
                        </a:lnTo>
                        <a:lnTo>
                          <a:pt x="0" y="321"/>
                        </a:lnTo>
                        <a:lnTo>
                          <a:pt x="6" y="401"/>
                        </a:lnTo>
                        <a:lnTo>
                          <a:pt x="35" y="465"/>
                        </a:lnTo>
                        <a:lnTo>
                          <a:pt x="71" y="507"/>
                        </a:lnTo>
                        <a:lnTo>
                          <a:pt x="94" y="572"/>
                        </a:lnTo>
                        <a:lnTo>
                          <a:pt x="111" y="683"/>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345" name="Group 57">
                    <a:extLst>
                      <a:ext uri="{FF2B5EF4-FFF2-40B4-BE49-F238E27FC236}">
                        <a16:creationId xmlns:a16="http://schemas.microsoft.com/office/drawing/2014/main" id="{FA65A100-DA7D-774C-BE5F-E9A9E4D054CF}"/>
                      </a:ext>
                    </a:extLst>
                  </p:cNvPr>
                  <p:cNvGrpSpPr>
                    <a:grpSpLocks/>
                  </p:cNvGrpSpPr>
                  <p:nvPr/>
                </p:nvGrpSpPr>
                <p:grpSpPr bwMode="auto">
                  <a:xfrm>
                    <a:off x="4200" y="2007"/>
                    <a:ext cx="938" cy="801"/>
                    <a:chOff x="4200" y="2007"/>
                    <a:chExt cx="938" cy="801"/>
                  </a:xfrm>
                </p:grpSpPr>
                <p:grpSp>
                  <p:nvGrpSpPr>
                    <p:cNvPr id="12341" name="Group 53">
                      <a:extLst>
                        <a:ext uri="{FF2B5EF4-FFF2-40B4-BE49-F238E27FC236}">
                          <a16:creationId xmlns:a16="http://schemas.microsoft.com/office/drawing/2014/main" id="{0DCBF1C9-2016-1F42-9C3E-6E3326C79203}"/>
                        </a:ext>
                      </a:extLst>
                    </p:cNvPr>
                    <p:cNvGrpSpPr>
                      <a:grpSpLocks/>
                    </p:cNvGrpSpPr>
                    <p:nvPr/>
                  </p:nvGrpSpPr>
                  <p:grpSpPr bwMode="auto">
                    <a:xfrm>
                      <a:off x="4200" y="2178"/>
                      <a:ext cx="938" cy="630"/>
                      <a:chOff x="4200" y="2178"/>
                      <a:chExt cx="938" cy="630"/>
                    </a:xfrm>
                  </p:grpSpPr>
                  <p:grpSp>
                    <p:nvGrpSpPr>
                      <p:cNvPr id="12339" name="Group 51">
                        <a:extLst>
                          <a:ext uri="{FF2B5EF4-FFF2-40B4-BE49-F238E27FC236}">
                            <a16:creationId xmlns:a16="http://schemas.microsoft.com/office/drawing/2014/main" id="{2C2AE20D-6C03-7E40-9A43-12BC7943B862}"/>
                          </a:ext>
                        </a:extLst>
                      </p:cNvPr>
                      <p:cNvGrpSpPr>
                        <a:grpSpLocks/>
                      </p:cNvGrpSpPr>
                      <p:nvPr/>
                    </p:nvGrpSpPr>
                    <p:grpSpPr bwMode="auto">
                      <a:xfrm>
                        <a:off x="4200" y="2604"/>
                        <a:ext cx="329" cy="204"/>
                        <a:chOff x="4200" y="2604"/>
                        <a:chExt cx="329" cy="204"/>
                      </a:xfrm>
                    </p:grpSpPr>
                    <p:sp>
                      <p:nvSpPr>
                        <p:cNvPr id="12337" name="Freeform 49">
                          <a:extLst>
                            <a:ext uri="{FF2B5EF4-FFF2-40B4-BE49-F238E27FC236}">
                              <a16:creationId xmlns:a16="http://schemas.microsoft.com/office/drawing/2014/main" id="{4823DF52-281D-9B48-90CB-6CBDD9EA0BDD}"/>
                            </a:ext>
                          </a:extLst>
                        </p:cNvPr>
                        <p:cNvSpPr>
                          <a:spLocks/>
                        </p:cNvSpPr>
                        <p:nvPr/>
                      </p:nvSpPr>
                      <p:spPr bwMode="auto">
                        <a:xfrm>
                          <a:off x="4217" y="2604"/>
                          <a:ext cx="312" cy="204"/>
                        </a:xfrm>
                        <a:custGeom>
                          <a:avLst/>
                          <a:gdLst>
                            <a:gd name="T0" fmla="*/ 0 w 312"/>
                            <a:gd name="T1" fmla="*/ 58 h 204"/>
                            <a:gd name="T2" fmla="*/ 90 w 312"/>
                            <a:gd name="T3" fmla="*/ 5 h 204"/>
                            <a:gd name="T4" fmla="*/ 148 w 312"/>
                            <a:gd name="T5" fmla="*/ 0 h 204"/>
                            <a:gd name="T6" fmla="*/ 223 w 312"/>
                            <a:gd name="T7" fmla="*/ 24 h 204"/>
                            <a:gd name="T8" fmla="*/ 277 w 312"/>
                            <a:gd name="T9" fmla="*/ 64 h 204"/>
                            <a:gd name="T10" fmla="*/ 311 w 312"/>
                            <a:gd name="T11" fmla="*/ 92 h 204"/>
                            <a:gd name="T12" fmla="*/ 311 w 312"/>
                            <a:gd name="T13" fmla="*/ 115 h 204"/>
                            <a:gd name="T14" fmla="*/ 287 w 312"/>
                            <a:gd name="T15" fmla="*/ 127 h 204"/>
                            <a:gd name="T16" fmla="*/ 247 w 312"/>
                            <a:gd name="T17" fmla="*/ 98 h 204"/>
                            <a:gd name="T18" fmla="*/ 188 w 312"/>
                            <a:gd name="T19" fmla="*/ 69 h 204"/>
                            <a:gd name="T20" fmla="*/ 240 w 312"/>
                            <a:gd name="T21" fmla="*/ 104 h 204"/>
                            <a:gd name="T22" fmla="*/ 253 w 312"/>
                            <a:gd name="T23" fmla="*/ 127 h 204"/>
                            <a:gd name="T24" fmla="*/ 253 w 312"/>
                            <a:gd name="T25" fmla="*/ 145 h 204"/>
                            <a:gd name="T26" fmla="*/ 218 w 312"/>
                            <a:gd name="T27" fmla="*/ 145 h 204"/>
                            <a:gd name="T28" fmla="*/ 200 w 312"/>
                            <a:gd name="T29" fmla="*/ 145 h 204"/>
                            <a:gd name="T30" fmla="*/ 188 w 312"/>
                            <a:gd name="T31" fmla="*/ 122 h 204"/>
                            <a:gd name="T32" fmla="*/ 177 w 312"/>
                            <a:gd name="T33" fmla="*/ 92 h 204"/>
                            <a:gd name="T34" fmla="*/ 137 w 312"/>
                            <a:gd name="T35" fmla="*/ 69 h 204"/>
                            <a:gd name="T36" fmla="*/ 154 w 312"/>
                            <a:gd name="T37" fmla="*/ 110 h 204"/>
                            <a:gd name="T38" fmla="*/ 165 w 312"/>
                            <a:gd name="T39" fmla="*/ 134 h 204"/>
                            <a:gd name="T40" fmla="*/ 165 w 312"/>
                            <a:gd name="T41" fmla="*/ 145 h 204"/>
                            <a:gd name="T42" fmla="*/ 154 w 312"/>
                            <a:gd name="T43" fmla="*/ 162 h 204"/>
                            <a:gd name="T44" fmla="*/ 137 w 312"/>
                            <a:gd name="T45" fmla="*/ 162 h 204"/>
                            <a:gd name="T46" fmla="*/ 113 w 312"/>
                            <a:gd name="T47" fmla="*/ 145 h 204"/>
                            <a:gd name="T48" fmla="*/ 78 w 312"/>
                            <a:gd name="T49" fmla="*/ 115 h 204"/>
                            <a:gd name="T50" fmla="*/ 78 w 312"/>
                            <a:gd name="T51" fmla="*/ 134 h 204"/>
                            <a:gd name="T52" fmla="*/ 84 w 312"/>
                            <a:gd name="T53" fmla="*/ 156 h 204"/>
                            <a:gd name="T54" fmla="*/ 84 w 312"/>
                            <a:gd name="T55" fmla="*/ 162 h 204"/>
                            <a:gd name="T56" fmla="*/ 66 w 312"/>
                            <a:gd name="T57" fmla="*/ 156 h 204"/>
                            <a:gd name="T58" fmla="*/ 48 w 312"/>
                            <a:gd name="T59" fmla="*/ 145 h 204"/>
                            <a:gd name="T60" fmla="*/ 48 w 312"/>
                            <a:gd name="T61" fmla="*/ 169 h 204"/>
                            <a:gd name="T62" fmla="*/ 43 w 312"/>
                            <a:gd name="T63" fmla="*/ 192 h 204"/>
                            <a:gd name="T64" fmla="*/ 13 w 312"/>
                            <a:gd name="T65" fmla="*/ 203 h 204"/>
                            <a:gd name="T66" fmla="*/ 0 w 312"/>
                            <a:gd name="T67" fmla="*/ 198 h 204"/>
                            <a:gd name="T68" fmla="*/ 0 w 312"/>
                            <a:gd name="T69" fmla="*/ 169 h 204"/>
                            <a:gd name="T70" fmla="*/ 0 w 312"/>
                            <a:gd name="T71" fmla="*/ 134 h 204"/>
                            <a:gd name="T72" fmla="*/ 0 w 312"/>
                            <a:gd name="T73"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204">
                              <a:moveTo>
                                <a:pt x="0" y="58"/>
                              </a:moveTo>
                              <a:lnTo>
                                <a:pt x="90" y="5"/>
                              </a:lnTo>
                              <a:lnTo>
                                <a:pt x="148" y="0"/>
                              </a:lnTo>
                              <a:lnTo>
                                <a:pt x="223" y="24"/>
                              </a:lnTo>
                              <a:lnTo>
                                <a:pt x="277" y="64"/>
                              </a:lnTo>
                              <a:lnTo>
                                <a:pt x="311" y="92"/>
                              </a:lnTo>
                              <a:lnTo>
                                <a:pt x="311" y="115"/>
                              </a:lnTo>
                              <a:lnTo>
                                <a:pt x="287" y="127"/>
                              </a:lnTo>
                              <a:lnTo>
                                <a:pt x="247" y="98"/>
                              </a:lnTo>
                              <a:lnTo>
                                <a:pt x="188" y="69"/>
                              </a:lnTo>
                              <a:lnTo>
                                <a:pt x="240" y="104"/>
                              </a:lnTo>
                              <a:lnTo>
                                <a:pt x="253" y="127"/>
                              </a:lnTo>
                              <a:lnTo>
                                <a:pt x="253" y="145"/>
                              </a:lnTo>
                              <a:lnTo>
                                <a:pt x="218" y="145"/>
                              </a:lnTo>
                              <a:lnTo>
                                <a:pt x="200" y="145"/>
                              </a:lnTo>
                              <a:lnTo>
                                <a:pt x="188" y="122"/>
                              </a:lnTo>
                              <a:lnTo>
                                <a:pt x="177" y="92"/>
                              </a:lnTo>
                              <a:lnTo>
                                <a:pt x="137" y="69"/>
                              </a:lnTo>
                              <a:lnTo>
                                <a:pt x="154" y="110"/>
                              </a:lnTo>
                              <a:lnTo>
                                <a:pt x="165" y="134"/>
                              </a:lnTo>
                              <a:lnTo>
                                <a:pt x="165" y="145"/>
                              </a:lnTo>
                              <a:lnTo>
                                <a:pt x="154" y="162"/>
                              </a:lnTo>
                              <a:lnTo>
                                <a:pt x="137" y="162"/>
                              </a:lnTo>
                              <a:lnTo>
                                <a:pt x="113" y="145"/>
                              </a:lnTo>
                              <a:lnTo>
                                <a:pt x="78" y="115"/>
                              </a:lnTo>
                              <a:lnTo>
                                <a:pt x="78" y="134"/>
                              </a:lnTo>
                              <a:lnTo>
                                <a:pt x="84" y="156"/>
                              </a:lnTo>
                              <a:lnTo>
                                <a:pt x="84" y="162"/>
                              </a:lnTo>
                              <a:lnTo>
                                <a:pt x="66" y="156"/>
                              </a:lnTo>
                              <a:lnTo>
                                <a:pt x="48" y="145"/>
                              </a:lnTo>
                              <a:lnTo>
                                <a:pt x="48" y="169"/>
                              </a:lnTo>
                              <a:lnTo>
                                <a:pt x="43" y="192"/>
                              </a:lnTo>
                              <a:lnTo>
                                <a:pt x="13" y="203"/>
                              </a:lnTo>
                              <a:lnTo>
                                <a:pt x="0" y="198"/>
                              </a:lnTo>
                              <a:lnTo>
                                <a:pt x="0" y="169"/>
                              </a:lnTo>
                              <a:lnTo>
                                <a:pt x="0" y="134"/>
                              </a:lnTo>
                              <a:lnTo>
                                <a:pt x="0" y="58"/>
                              </a:lnTo>
                            </a:path>
                          </a:pathLst>
                        </a:custGeom>
                        <a:solidFill>
                          <a:srgbClr val="B07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8" name="Freeform 50">
                          <a:extLst>
                            <a:ext uri="{FF2B5EF4-FFF2-40B4-BE49-F238E27FC236}">
                              <a16:creationId xmlns:a16="http://schemas.microsoft.com/office/drawing/2014/main" id="{FAF625B6-B876-824E-A2B0-3ECCB2FD7798}"/>
                            </a:ext>
                          </a:extLst>
                        </p:cNvPr>
                        <p:cNvSpPr>
                          <a:spLocks/>
                        </p:cNvSpPr>
                        <p:nvPr/>
                      </p:nvSpPr>
                      <p:spPr bwMode="auto">
                        <a:xfrm>
                          <a:off x="4200" y="2604"/>
                          <a:ext cx="312" cy="204"/>
                        </a:xfrm>
                        <a:custGeom>
                          <a:avLst/>
                          <a:gdLst>
                            <a:gd name="T0" fmla="*/ 0 w 312"/>
                            <a:gd name="T1" fmla="*/ 58 h 204"/>
                            <a:gd name="T2" fmla="*/ 89 w 312"/>
                            <a:gd name="T3" fmla="*/ 5 h 204"/>
                            <a:gd name="T4" fmla="*/ 147 w 312"/>
                            <a:gd name="T5" fmla="*/ 0 h 204"/>
                            <a:gd name="T6" fmla="*/ 223 w 312"/>
                            <a:gd name="T7" fmla="*/ 24 h 204"/>
                            <a:gd name="T8" fmla="*/ 275 w 312"/>
                            <a:gd name="T9" fmla="*/ 64 h 204"/>
                            <a:gd name="T10" fmla="*/ 311 w 312"/>
                            <a:gd name="T11" fmla="*/ 92 h 204"/>
                            <a:gd name="T12" fmla="*/ 311 w 312"/>
                            <a:gd name="T13" fmla="*/ 115 h 204"/>
                            <a:gd name="T14" fmla="*/ 287 w 312"/>
                            <a:gd name="T15" fmla="*/ 127 h 204"/>
                            <a:gd name="T16" fmla="*/ 247 w 312"/>
                            <a:gd name="T17" fmla="*/ 98 h 204"/>
                            <a:gd name="T18" fmla="*/ 189 w 312"/>
                            <a:gd name="T19" fmla="*/ 69 h 204"/>
                            <a:gd name="T20" fmla="*/ 240 w 312"/>
                            <a:gd name="T21" fmla="*/ 104 h 204"/>
                            <a:gd name="T22" fmla="*/ 252 w 312"/>
                            <a:gd name="T23" fmla="*/ 127 h 204"/>
                            <a:gd name="T24" fmla="*/ 252 w 312"/>
                            <a:gd name="T25" fmla="*/ 145 h 204"/>
                            <a:gd name="T26" fmla="*/ 217 w 312"/>
                            <a:gd name="T27" fmla="*/ 145 h 204"/>
                            <a:gd name="T28" fmla="*/ 201 w 312"/>
                            <a:gd name="T29" fmla="*/ 145 h 204"/>
                            <a:gd name="T30" fmla="*/ 189 w 312"/>
                            <a:gd name="T31" fmla="*/ 122 h 204"/>
                            <a:gd name="T32" fmla="*/ 177 w 312"/>
                            <a:gd name="T33" fmla="*/ 92 h 204"/>
                            <a:gd name="T34" fmla="*/ 135 w 312"/>
                            <a:gd name="T35" fmla="*/ 69 h 204"/>
                            <a:gd name="T36" fmla="*/ 154 w 312"/>
                            <a:gd name="T37" fmla="*/ 110 h 204"/>
                            <a:gd name="T38" fmla="*/ 165 w 312"/>
                            <a:gd name="T39" fmla="*/ 134 h 204"/>
                            <a:gd name="T40" fmla="*/ 165 w 312"/>
                            <a:gd name="T41" fmla="*/ 145 h 204"/>
                            <a:gd name="T42" fmla="*/ 154 w 312"/>
                            <a:gd name="T43" fmla="*/ 162 h 204"/>
                            <a:gd name="T44" fmla="*/ 135 w 312"/>
                            <a:gd name="T45" fmla="*/ 162 h 204"/>
                            <a:gd name="T46" fmla="*/ 112 w 312"/>
                            <a:gd name="T47" fmla="*/ 145 h 204"/>
                            <a:gd name="T48" fmla="*/ 78 w 312"/>
                            <a:gd name="T49" fmla="*/ 115 h 204"/>
                            <a:gd name="T50" fmla="*/ 78 w 312"/>
                            <a:gd name="T51" fmla="*/ 134 h 204"/>
                            <a:gd name="T52" fmla="*/ 83 w 312"/>
                            <a:gd name="T53" fmla="*/ 156 h 204"/>
                            <a:gd name="T54" fmla="*/ 83 w 312"/>
                            <a:gd name="T55" fmla="*/ 162 h 204"/>
                            <a:gd name="T56" fmla="*/ 65 w 312"/>
                            <a:gd name="T57" fmla="*/ 156 h 204"/>
                            <a:gd name="T58" fmla="*/ 48 w 312"/>
                            <a:gd name="T59" fmla="*/ 145 h 204"/>
                            <a:gd name="T60" fmla="*/ 48 w 312"/>
                            <a:gd name="T61" fmla="*/ 169 h 204"/>
                            <a:gd name="T62" fmla="*/ 42 w 312"/>
                            <a:gd name="T63" fmla="*/ 192 h 204"/>
                            <a:gd name="T64" fmla="*/ 13 w 312"/>
                            <a:gd name="T65" fmla="*/ 203 h 204"/>
                            <a:gd name="T66" fmla="*/ 0 w 312"/>
                            <a:gd name="T67" fmla="*/ 198 h 204"/>
                            <a:gd name="T68" fmla="*/ 0 w 312"/>
                            <a:gd name="T69" fmla="*/ 169 h 204"/>
                            <a:gd name="T70" fmla="*/ 0 w 312"/>
                            <a:gd name="T71" fmla="*/ 134 h 204"/>
                            <a:gd name="T72" fmla="*/ 0 w 312"/>
                            <a:gd name="T73"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204">
                              <a:moveTo>
                                <a:pt x="0" y="58"/>
                              </a:moveTo>
                              <a:lnTo>
                                <a:pt x="89" y="5"/>
                              </a:lnTo>
                              <a:lnTo>
                                <a:pt x="147" y="0"/>
                              </a:lnTo>
                              <a:lnTo>
                                <a:pt x="223" y="24"/>
                              </a:lnTo>
                              <a:lnTo>
                                <a:pt x="275" y="64"/>
                              </a:lnTo>
                              <a:lnTo>
                                <a:pt x="311" y="92"/>
                              </a:lnTo>
                              <a:lnTo>
                                <a:pt x="311" y="115"/>
                              </a:lnTo>
                              <a:lnTo>
                                <a:pt x="287" y="127"/>
                              </a:lnTo>
                              <a:lnTo>
                                <a:pt x="247" y="98"/>
                              </a:lnTo>
                              <a:lnTo>
                                <a:pt x="189" y="69"/>
                              </a:lnTo>
                              <a:lnTo>
                                <a:pt x="240" y="104"/>
                              </a:lnTo>
                              <a:lnTo>
                                <a:pt x="252" y="127"/>
                              </a:lnTo>
                              <a:lnTo>
                                <a:pt x="252" y="145"/>
                              </a:lnTo>
                              <a:lnTo>
                                <a:pt x="217" y="145"/>
                              </a:lnTo>
                              <a:lnTo>
                                <a:pt x="201" y="145"/>
                              </a:lnTo>
                              <a:lnTo>
                                <a:pt x="189" y="122"/>
                              </a:lnTo>
                              <a:lnTo>
                                <a:pt x="177" y="92"/>
                              </a:lnTo>
                              <a:lnTo>
                                <a:pt x="135" y="69"/>
                              </a:lnTo>
                              <a:lnTo>
                                <a:pt x="154" y="110"/>
                              </a:lnTo>
                              <a:lnTo>
                                <a:pt x="165" y="134"/>
                              </a:lnTo>
                              <a:lnTo>
                                <a:pt x="165" y="145"/>
                              </a:lnTo>
                              <a:lnTo>
                                <a:pt x="154" y="162"/>
                              </a:lnTo>
                              <a:lnTo>
                                <a:pt x="135" y="162"/>
                              </a:lnTo>
                              <a:lnTo>
                                <a:pt x="112" y="145"/>
                              </a:lnTo>
                              <a:lnTo>
                                <a:pt x="78" y="115"/>
                              </a:lnTo>
                              <a:lnTo>
                                <a:pt x="78" y="134"/>
                              </a:lnTo>
                              <a:lnTo>
                                <a:pt x="83" y="156"/>
                              </a:lnTo>
                              <a:lnTo>
                                <a:pt x="83" y="162"/>
                              </a:lnTo>
                              <a:lnTo>
                                <a:pt x="65" y="156"/>
                              </a:lnTo>
                              <a:lnTo>
                                <a:pt x="48" y="145"/>
                              </a:lnTo>
                              <a:lnTo>
                                <a:pt x="48" y="169"/>
                              </a:lnTo>
                              <a:lnTo>
                                <a:pt x="42" y="192"/>
                              </a:lnTo>
                              <a:lnTo>
                                <a:pt x="13" y="203"/>
                              </a:lnTo>
                              <a:lnTo>
                                <a:pt x="0" y="198"/>
                              </a:lnTo>
                              <a:lnTo>
                                <a:pt x="0" y="169"/>
                              </a:lnTo>
                              <a:lnTo>
                                <a:pt x="0" y="134"/>
                              </a:lnTo>
                              <a:lnTo>
                                <a:pt x="0" y="58"/>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340" name="Freeform 52">
                        <a:extLst>
                          <a:ext uri="{FF2B5EF4-FFF2-40B4-BE49-F238E27FC236}">
                            <a16:creationId xmlns:a16="http://schemas.microsoft.com/office/drawing/2014/main" id="{F59126AA-DF22-5546-9E27-0676323A1168}"/>
                          </a:ext>
                        </a:extLst>
                      </p:cNvPr>
                      <p:cNvSpPr>
                        <a:spLocks/>
                      </p:cNvSpPr>
                      <p:nvPr/>
                    </p:nvSpPr>
                    <p:spPr bwMode="auto">
                      <a:xfrm>
                        <a:off x="4704" y="2178"/>
                        <a:ext cx="434" cy="327"/>
                      </a:xfrm>
                      <a:custGeom>
                        <a:avLst/>
                        <a:gdLst>
                          <a:gd name="T0" fmla="*/ 0 w 434"/>
                          <a:gd name="T1" fmla="*/ 102 h 327"/>
                          <a:gd name="T2" fmla="*/ 83 w 434"/>
                          <a:gd name="T3" fmla="*/ 186 h 327"/>
                          <a:gd name="T4" fmla="*/ 89 w 434"/>
                          <a:gd name="T5" fmla="*/ 240 h 327"/>
                          <a:gd name="T6" fmla="*/ 96 w 434"/>
                          <a:gd name="T7" fmla="*/ 326 h 327"/>
                          <a:gd name="T8" fmla="*/ 120 w 434"/>
                          <a:gd name="T9" fmla="*/ 326 h 327"/>
                          <a:gd name="T10" fmla="*/ 144 w 434"/>
                          <a:gd name="T11" fmla="*/ 301 h 327"/>
                          <a:gd name="T12" fmla="*/ 154 w 434"/>
                          <a:gd name="T13" fmla="*/ 252 h 327"/>
                          <a:gd name="T14" fmla="*/ 154 w 434"/>
                          <a:gd name="T15" fmla="*/ 180 h 327"/>
                          <a:gd name="T16" fmla="*/ 161 w 434"/>
                          <a:gd name="T17" fmla="*/ 221 h 327"/>
                          <a:gd name="T18" fmla="*/ 167 w 434"/>
                          <a:gd name="T19" fmla="*/ 246 h 327"/>
                          <a:gd name="T20" fmla="*/ 172 w 434"/>
                          <a:gd name="T21" fmla="*/ 270 h 327"/>
                          <a:gd name="T22" fmla="*/ 196 w 434"/>
                          <a:gd name="T23" fmla="*/ 270 h 327"/>
                          <a:gd name="T24" fmla="*/ 220 w 434"/>
                          <a:gd name="T25" fmla="*/ 246 h 327"/>
                          <a:gd name="T26" fmla="*/ 220 w 434"/>
                          <a:gd name="T27" fmla="*/ 217 h 327"/>
                          <a:gd name="T28" fmla="*/ 238 w 434"/>
                          <a:gd name="T29" fmla="*/ 173 h 327"/>
                          <a:gd name="T30" fmla="*/ 243 w 434"/>
                          <a:gd name="T31" fmla="*/ 204 h 327"/>
                          <a:gd name="T32" fmla="*/ 257 w 434"/>
                          <a:gd name="T33" fmla="*/ 235 h 327"/>
                          <a:gd name="T34" fmla="*/ 286 w 434"/>
                          <a:gd name="T35" fmla="*/ 221 h 327"/>
                          <a:gd name="T36" fmla="*/ 297 w 434"/>
                          <a:gd name="T37" fmla="*/ 197 h 327"/>
                          <a:gd name="T38" fmla="*/ 297 w 434"/>
                          <a:gd name="T39" fmla="*/ 217 h 327"/>
                          <a:gd name="T40" fmla="*/ 334 w 434"/>
                          <a:gd name="T41" fmla="*/ 197 h 327"/>
                          <a:gd name="T42" fmla="*/ 351 w 434"/>
                          <a:gd name="T43" fmla="*/ 155 h 327"/>
                          <a:gd name="T44" fmla="*/ 339 w 434"/>
                          <a:gd name="T45" fmla="*/ 221 h 327"/>
                          <a:gd name="T46" fmla="*/ 334 w 434"/>
                          <a:gd name="T47" fmla="*/ 246 h 327"/>
                          <a:gd name="T48" fmla="*/ 357 w 434"/>
                          <a:gd name="T49" fmla="*/ 252 h 327"/>
                          <a:gd name="T50" fmla="*/ 361 w 434"/>
                          <a:gd name="T51" fmla="*/ 282 h 327"/>
                          <a:gd name="T52" fmla="*/ 398 w 434"/>
                          <a:gd name="T53" fmla="*/ 277 h 327"/>
                          <a:gd name="T54" fmla="*/ 421 w 434"/>
                          <a:gd name="T55" fmla="*/ 221 h 327"/>
                          <a:gd name="T56" fmla="*/ 433 w 434"/>
                          <a:gd name="T57" fmla="*/ 155 h 327"/>
                          <a:gd name="T58" fmla="*/ 421 w 434"/>
                          <a:gd name="T59" fmla="*/ 97 h 327"/>
                          <a:gd name="T60" fmla="*/ 385 w 434"/>
                          <a:gd name="T61" fmla="*/ 48 h 327"/>
                          <a:gd name="T62" fmla="*/ 345 w 434"/>
                          <a:gd name="T63" fmla="*/ 10 h 327"/>
                          <a:gd name="T64" fmla="*/ 321 w 434"/>
                          <a:gd name="T65" fmla="*/ 42 h 327"/>
                          <a:gd name="T66" fmla="*/ 291 w 434"/>
                          <a:gd name="T67" fmla="*/ 18 h 327"/>
                          <a:gd name="T68" fmla="*/ 274 w 434"/>
                          <a:gd name="T69" fmla="*/ 4 h 327"/>
                          <a:gd name="T70" fmla="*/ 262 w 434"/>
                          <a:gd name="T71" fmla="*/ 18 h 327"/>
                          <a:gd name="T72" fmla="*/ 232 w 434"/>
                          <a:gd name="T73" fmla="*/ 10 h 327"/>
                          <a:gd name="T74" fmla="*/ 226 w 434"/>
                          <a:gd name="T75" fmla="*/ 42 h 327"/>
                          <a:gd name="T76" fmla="*/ 214 w 434"/>
                          <a:gd name="T77" fmla="*/ 23 h 327"/>
                          <a:gd name="T78" fmla="*/ 185 w 434"/>
                          <a:gd name="T79" fmla="*/ 18 h 327"/>
                          <a:gd name="T80" fmla="*/ 154 w 434"/>
                          <a:gd name="T81" fmla="*/ 0 h 327"/>
                          <a:gd name="T82" fmla="*/ 144 w 434"/>
                          <a:gd name="T83" fmla="*/ 23 h 327"/>
                          <a:gd name="T84" fmla="*/ 126 w 434"/>
                          <a:gd name="T85" fmla="*/ 10 h 327"/>
                          <a:gd name="T86" fmla="*/ 101 w 434"/>
                          <a:gd name="T87" fmla="*/ 4 h 327"/>
                          <a:gd name="T88" fmla="*/ 83 w 434"/>
                          <a:gd name="T89" fmla="*/ 10 h 327"/>
                          <a:gd name="T90" fmla="*/ 78 w 434"/>
                          <a:gd name="T91" fmla="*/ 48 h 327"/>
                          <a:gd name="T92" fmla="*/ 83 w 434"/>
                          <a:gd name="T93" fmla="*/ 53 h 327"/>
                          <a:gd name="T94" fmla="*/ 66 w 434"/>
                          <a:gd name="T95" fmla="*/ 53 h 327"/>
                          <a:gd name="T96" fmla="*/ 5 w 434"/>
                          <a:gd name="T97" fmla="*/ 48 h 327"/>
                          <a:gd name="T98" fmla="*/ 0 w 434"/>
                          <a:gd name="T99" fmla="*/ 1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4" h="327">
                            <a:moveTo>
                              <a:pt x="0" y="102"/>
                            </a:moveTo>
                            <a:lnTo>
                              <a:pt x="83" y="186"/>
                            </a:lnTo>
                            <a:lnTo>
                              <a:pt x="89" y="240"/>
                            </a:lnTo>
                            <a:lnTo>
                              <a:pt x="96" y="326"/>
                            </a:lnTo>
                            <a:lnTo>
                              <a:pt x="120" y="326"/>
                            </a:lnTo>
                            <a:lnTo>
                              <a:pt x="144" y="301"/>
                            </a:lnTo>
                            <a:lnTo>
                              <a:pt x="154" y="252"/>
                            </a:lnTo>
                            <a:lnTo>
                              <a:pt x="154" y="180"/>
                            </a:lnTo>
                            <a:lnTo>
                              <a:pt x="161" y="221"/>
                            </a:lnTo>
                            <a:lnTo>
                              <a:pt x="167" y="246"/>
                            </a:lnTo>
                            <a:lnTo>
                              <a:pt x="172" y="270"/>
                            </a:lnTo>
                            <a:lnTo>
                              <a:pt x="196" y="270"/>
                            </a:lnTo>
                            <a:lnTo>
                              <a:pt x="220" y="246"/>
                            </a:lnTo>
                            <a:lnTo>
                              <a:pt x="220" y="217"/>
                            </a:lnTo>
                            <a:lnTo>
                              <a:pt x="238" y="173"/>
                            </a:lnTo>
                            <a:lnTo>
                              <a:pt x="243" y="204"/>
                            </a:lnTo>
                            <a:lnTo>
                              <a:pt x="257" y="235"/>
                            </a:lnTo>
                            <a:lnTo>
                              <a:pt x="286" y="221"/>
                            </a:lnTo>
                            <a:lnTo>
                              <a:pt x="297" y="197"/>
                            </a:lnTo>
                            <a:lnTo>
                              <a:pt x="297" y="217"/>
                            </a:lnTo>
                            <a:lnTo>
                              <a:pt x="334" y="197"/>
                            </a:lnTo>
                            <a:lnTo>
                              <a:pt x="351" y="155"/>
                            </a:lnTo>
                            <a:lnTo>
                              <a:pt x="339" y="221"/>
                            </a:lnTo>
                            <a:lnTo>
                              <a:pt x="334" y="246"/>
                            </a:lnTo>
                            <a:lnTo>
                              <a:pt x="357" y="252"/>
                            </a:lnTo>
                            <a:lnTo>
                              <a:pt x="361" y="282"/>
                            </a:lnTo>
                            <a:lnTo>
                              <a:pt x="398" y="277"/>
                            </a:lnTo>
                            <a:lnTo>
                              <a:pt x="421" y="221"/>
                            </a:lnTo>
                            <a:lnTo>
                              <a:pt x="433" y="155"/>
                            </a:lnTo>
                            <a:lnTo>
                              <a:pt x="421" y="97"/>
                            </a:lnTo>
                            <a:lnTo>
                              <a:pt x="385" y="48"/>
                            </a:lnTo>
                            <a:lnTo>
                              <a:pt x="345" y="10"/>
                            </a:lnTo>
                            <a:lnTo>
                              <a:pt x="321" y="42"/>
                            </a:lnTo>
                            <a:lnTo>
                              <a:pt x="291" y="18"/>
                            </a:lnTo>
                            <a:lnTo>
                              <a:pt x="274" y="4"/>
                            </a:lnTo>
                            <a:lnTo>
                              <a:pt x="262" y="18"/>
                            </a:lnTo>
                            <a:lnTo>
                              <a:pt x="232" y="10"/>
                            </a:lnTo>
                            <a:lnTo>
                              <a:pt x="226" y="42"/>
                            </a:lnTo>
                            <a:lnTo>
                              <a:pt x="214" y="23"/>
                            </a:lnTo>
                            <a:lnTo>
                              <a:pt x="185" y="18"/>
                            </a:lnTo>
                            <a:lnTo>
                              <a:pt x="154" y="0"/>
                            </a:lnTo>
                            <a:lnTo>
                              <a:pt x="144" y="23"/>
                            </a:lnTo>
                            <a:lnTo>
                              <a:pt x="126" y="10"/>
                            </a:lnTo>
                            <a:lnTo>
                              <a:pt x="101" y="4"/>
                            </a:lnTo>
                            <a:lnTo>
                              <a:pt x="83" y="10"/>
                            </a:lnTo>
                            <a:lnTo>
                              <a:pt x="78" y="48"/>
                            </a:lnTo>
                            <a:lnTo>
                              <a:pt x="83" y="53"/>
                            </a:lnTo>
                            <a:lnTo>
                              <a:pt x="66" y="53"/>
                            </a:lnTo>
                            <a:lnTo>
                              <a:pt x="5" y="48"/>
                            </a:lnTo>
                            <a:lnTo>
                              <a:pt x="0" y="102"/>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44" name="Group 56">
                      <a:extLst>
                        <a:ext uri="{FF2B5EF4-FFF2-40B4-BE49-F238E27FC236}">
                          <a16:creationId xmlns:a16="http://schemas.microsoft.com/office/drawing/2014/main" id="{169481FF-6A1C-B244-A2C3-D55728669370}"/>
                        </a:ext>
                      </a:extLst>
                    </p:cNvPr>
                    <p:cNvGrpSpPr>
                      <a:grpSpLocks/>
                    </p:cNvGrpSpPr>
                    <p:nvPr/>
                  </p:nvGrpSpPr>
                  <p:grpSpPr bwMode="auto">
                    <a:xfrm>
                      <a:off x="4327" y="2007"/>
                      <a:ext cx="530" cy="130"/>
                      <a:chOff x="4327" y="2007"/>
                      <a:chExt cx="530" cy="130"/>
                    </a:xfrm>
                  </p:grpSpPr>
                  <p:sp>
                    <p:nvSpPr>
                      <p:cNvPr id="12342" name="Freeform 54">
                        <a:extLst>
                          <a:ext uri="{FF2B5EF4-FFF2-40B4-BE49-F238E27FC236}">
                            <a16:creationId xmlns:a16="http://schemas.microsoft.com/office/drawing/2014/main" id="{160E9A17-1283-7A4B-AFA4-472CAEF4608A}"/>
                          </a:ext>
                        </a:extLst>
                      </p:cNvPr>
                      <p:cNvSpPr>
                        <a:spLocks/>
                      </p:cNvSpPr>
                      <p:nvPr/>
                    </p:nvSpPr>
                    <p:spPr bwMode="auto">
                      <a:xfrm>
                        <a:off x="4327" y="2030"/>
                        <a:ext cx="483" cy="94"/>
                      </a:xfrm>
                      <a:custGeom>
                        <a:avLst/>
                        <a:gdLst>
                          <a:gd name="T0" fmla="*/ 0 w 483"/>
                          <a:gd name="T1" fmla="*/ 3 h 94"/>
                          <a:gd name="T2" fmla="*/ 62 w 483"/>
                          <a:gd name="T3" fmla="*/ 0 h 94"/>
                          <a:gd name="T4" fmla="*/ 125 w 483"/>
                          <a:gd name="T5" fmla="*/ 15 h 94"/>
                          <a:gd name="T6" fmla="*/ 172 w 483"/>
                          <a:gd name="T7" fmla="*/ 32 h 94"/>
                          <a:gd name="T8" fmla="*/ 240 w 483"/>
                          <a:gd name="T9" fmla="*/ 62 h 94"/>
                          <a:gd name="T10" fmla="*/ 298 w 483"/>
                          <a:gd name="T11" fmla="*/ 76 h 94"/>
                          <a:gd name="T12" fmla="*/ 350 w 483"/>
                          <a:gd name="T13" fmla="*/ 68 h 94"/>
                          <a:gd name="T14" fmla="*/ 407 w 483"/>
                          <a:gd name="T15" fmla="*/ 76 h 94"/>
                          <a:gd name="T16" fmla="*/ 450 w 483"/>
                          <a:gd name="T17" fmla="*/ 79 h 94"/>
                          <a:gd name="T18" fmla="*/ 482 w 483"/>
                          <a:gd name="T19"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3" h="94">
                            <a:moveTo>
                              <a:pt x="0" y="3"/>
                            </a:moveTo>
                            <a:lnTo>
                              <a:pt x="62" y="0"/>
                            </a:lnTo>
                            <a:lnTo>
                              <a:pt x="125" y="15"/>
                            </a:lnTo>
                            <a:lnTo>
                              <a:pt x="172" y="32"/>
                            </a:lnTo>
                            <a:lnTo>
                              <a:pt x="240" y="62"/>
                            </a:lnTo>
                            <a:lnTo>
                              <a:pt x="298" y="76"/>
                            </a:lnTo>
                            <a:lnTo>
                              <a:pt x="350" y="68"/>
                            </a:lnTo>
                            <a:lnTo>
                              <a:pt x="407" y="76"/>
                            </a:lnTo>
                            <a:lnTo>
                              <a:pt x="450" y="79"/>
                            </a:lnTo>
                            <a:lnTo>
                              <a:pt x="482" y="93"/>
                            </a:lnTo>
                          </a:path>
                        </a:pathLst>
                      </a:custGeom>
                      <a:noFill/>
                      <a:ln w="12700" cap="rnd" cmpd="sng">
                        <a:solidFill>
                          <a:srgbClr val="C0804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3" name="Freeform 55">
                        <a:extLst>
                          <a:ext uri="{FF2B5EF4-FFF2-40B4-BE49-F238E27FC236}">
                            <a16:creationId xmlns:a16="http://schemas.microsoft.com/office/drawing/2014/main" id="{185A6EEE-7C8D-2246-B391-8A69775C3A8B}"/>
                          </a:ext>
                        </a:extLst>
                      </p:cNvPr>
                      <p:cNvSpPr>
                        <a:spLocks/>
                      </p:cNvSpPr>
                      <p:nvPr/>
                    </p:nvSpPr>
                    <p:spPr bwMode="auto">
                      <a:xfrm>
                        <a:off x="4428" y="2007"/>
                        <a:ext cx="429" cy="130"/>
                      </a:xfrm>
                      <a:custGeom>
                        <a:avLst/>
                        <a:gdLst>
                          <a:gd name="T0" fmla="*/ 0 w 429"/>
                          <a:gd name="T1" fmla="*/ 0 h 130"/>
                          <a:gd name="T2" fmla="*/ 32 w 429"/>
                          <a:gd name="T3" fmla="*/ 21 h 130"/>
                          <a:gd name="T4" fmla="*/ 86 w 429"/>
                          <a:gd name="T5" fmla="*/ 38 h 130"/>
                          <a:gd name="T6" fmla="*/ 123 w 429"/>
                          <a:gd name="T7" fmla="*/ 49 h 130"/>
                          <a:gd name="T8" fmla="*/ 167 w 429"/>
                          <a:gd name="T9" fmla="*/ 55 h 130"/>
                          <a:gd name="T10" fmla="*/ 209 w 429"/>
                          <a:gd name="T11" fmla="*/ 44 h 130"/>
                          <a:gd name="T12" fmla="*/ 279 w 429"/>
                          <a:gd name="T13" fmla="*/ 55 h 130"/>
                          <a:gd name="T14" fmla="*/ 326 w 429"/>
                          <a:gd name="T15" fmla="*/ 65 h 130"/>
                          <a:gd name="T16" fmla="*/ 368 w 429"/>
                          <a:gd name="T17" fmla="*/ 69 h 130"/>
                          <a:gd name="T18" fmla="*/ 415 w 429"/>
                          <a:gd name="T19" fmla="*/ 91 h 130"/>
                          <a:gd name="T20" fmla="*/ 428 w 429"/>
                          <a:gd name="T21" fmla="*/ 1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130">
                            <a:moveTo>
                              <a:pt x="0" y="0"/>
                            </a:moveTo>
                            <a:lnTo>
                              <a:pt x="32" y="21"/>
                            </a:lnTo>
                            <a:lnTo>
                              <a:pt x="86" y="38"/>
                            </a:lnTo>
                            <a:lnTo>
                              <a:pt x="123" y="49"/>
                            </a:lnTo>
                            <a:lnTo>
                              <a:pt x="167" y="55"/>
                            </a:lnTo>
                            <a:lnTo>
                              <a:pt x="209" y="44"/>
                            </a:lnTo>
                            <a:lnTo>
                              <a:pt x="279" y="55"/>
                            </a:lnTo>
                            <a:lnTo>
                              <a:pt x="326" y="65"/>
                            </a:lnTo>
                            <a:lnTo>
                              <a:pt x="368" y="69"/>
                            </a:lnTo>
                            <a:lnTo>
                              <a:pt x="415" y="91"/>
                            </a:lnTo>
                            <a:lnTo>
                              <a:pt x="428" y="129"/>
                            </a:lnTo>
                          </a:path>
                        </a:pathLst>
                      </a:custGeom>
                      <a:noFill/>
                      <a:ln w="12700" cap="rnd" cmpd="sng">
                        <a:solidFill>
                          <a:srgbClr val="C0804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2356" name="Group 68">
                    <a:extLst>
                      <a:ext uri="{FF2B5EF4-FFF2-40B4-BE49-F238E27FC236}">
                        <a16:creationId xmlns:a16="http://schemas.microsoft.com/office/drawing/2014/main" id="{099C52A9-3903-724D-BCEE-B088CF612A5C}"/>
                      </a:ext>
                    </a:extLst>
                  </p:cNvPr>
                  <p:cNvGrpSpPr>
                    <a:grpSpLocks/>
                  </p:cNvGrpSpPr>
                  <p:nvPr/>
                </p:nvGrpSpPr>
                <p:grpSpPr bwMode="auto">
                  <a:xfrm>
                    <a:off x="4065" y="2305"/>
                    <a:ext cx="385" cy="372"/>
                    <a:chOff x="4065" y="2305"/>
                    <a:chExt cx="385" cy="372"/>
                  </a:xfrm>
                </p:grpSpPr>
                <p:grpSp>
                  <p:nvGrpSpPr>
                    <p:cNvPr id="12349" name="Group 61">
                      <a:extLst>
                        <a:ext uri="{FF2B5EF4-FFF2-40B4-BE49-F238E27FC236}">
                          <a16:creationId xmlns:a16="http://schemas.microsoft.com/office/drawing/2014/main" id="{406D0B76-3712-FE4A-AC8B-AAD33F7350E7}"/>
                        </a:ext>
                      </a:extLst>
                    </p:cNvPr>
                    <p:cNvGrpSpPr>
                      <a:grpSpLocks/>
                    </p:cNvGrpSpPr>
                    <p:nvPr/>
                  </p:nvGrpSpPr>
                  <p:grpSpPr bwMode="auto">
                    <a:xfrm>
                      <a:off x="4065" y="2305"/>
                      <a:ext cx="176" cy="182"/>
                      <a:chOff x="4065" y="2305"/>
                      <a:chExt cx="176" cy="182"/>
                    </a:xfrm>
                  </p:grpSpPr>
                  <p:sp>
                    <p:nvSpPr>
                      <p:cNvPr id="12346" name="Freeform 58">
                        <a:extLst>
                          <a:ext uri="{FF2B5EF4-FFF2-40B4-BE49-F238E27FC236}">
                            <a16:creationId xmlns:a16="http://schemas.microsoft.com/office/drawing/2014/main" id="{4115501C-3A0D-CC45-9F5E-D1A2E242EC7A}"/>
                          </a:ext>
                        </a:extLst>
                      </p:cNvPr>
                      <p:cNvSpPr>
                        <a:spLocks/>
                      </p:cNvSpPr>
                      <p:nvPr/>
                    </p:nvSpPr>
                    <p:spPr bwMode="auto">
                      <a:xfrm>
                        <a:off x="4099" y="2339"/>
                        <a:ext cx="132" cy="148"/>
                      </a:xfrm>
                      <a:custGeom>
                        <a:avLst/>
                        <a:gdLst>
                          <a:gd name="T0" fmla="*/ 118 w 132"/>
                          <a:gd name="T1" fmla="*/ 0 h 148"/>
                          <a:gd name="T2" fmla="*/ 20 w 132"/>
                          <a:gd name="T3" fmla="*/ 71 h 148"/>
                          <a:gd name="T4" fmla="*/ 0 w 132"/>
                          <a:gd name="T5" fmla="*/ 100 h 148"/>
                          <a:gd name="T6" fmla="*/ 7 w 132"/>
                          <a:gd name="T7" fmla="*/ 129 h 148"/>
                          <a:gd name="T8" fmla="*/ 25 w 132"/>
                          <a:gd name="T9" fmla="*/ 147 h 148"/>
                          <a:gd name="T10" fmla="*/ 58 w 132"/>
                          <a:gd name="T11" fmla="*/ 138 h 148"/>
                          <a:gd name="T12" fmla="*/ 131 w 132"/>
                          <a:gd name="T13" fmla="*/ 62 h 148"/>
                          <a:gd name="T14" fmla="*/ 118 w 132"/>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8">
                            <a:moveTo>
                              <a:pt x="118" y="0"/>
                            </a:moveTo>
                            <a:lnTo>
                              <a:pt x="20" y="71"/>
                            </a:lnTo>
                            <a:lnTo>
                              <a:pt x="0" y="100"/>
                            </a:lnTo>
                            <a:lnTo>
                              <a:pt x="7" y="129"/>
                            </a:lnTo>
                            <a:lnTo>
                              <a:pt x="25" y="147"/>
                            </a:lnTo>
                            <a:lnTo>
                              <a:pt x="58" y="138"/>
                            </a:lnTo>
                            <a:lnTo>
                              <a:pt x="131" y="62"/>
                            </a:lnTo>
                            <a:lnTo>
                              <a:pt x="118" y="0"/>
                            </a:lnTo>
                          </a:path>
                        </a:pathLst>
                      </a:custGeom>
                      <a:solidFill>
                        <a:srgbClr val="F0F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7" name="Oval 59">
                        <a:extLst>
                          <a:ext uri="{FF2B5EF4-FFF2-40B4-BE49-F238E27FC236}">
                            <a16:creationId xmlns:a16="http://schemas.microsoft.com/office/drawing/2014/main" id="{24667F04-C3D8-B144-8E8A-4FE04BA29D6C}"/>
                          </a:ext>
                        </a:extLst>
                      </p:cNvPr>
                      <p:cNvSpPr>
                        <a:spLocks noChangeArrowheads="1"/>
                      </p:cNvSpPr>
                      <p:nvPr/>
                    </p:nvSpPr>
                    <p:spPr bwMode="auto">
                      <a:xfrm>
                        <a:off x="4143" y="2432"/>
                        <a:ext cx="36" cy="35"/>
                      </a:xfrm>
                      <a:prstGeom prst="ellipse">
                        <a:avLst/>
                      </a:prstGeom>
                      <a:solidFill>
                        <a:srgbClr val="009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8" name="Freeform 60">
                        <a:extLst>
                          <a:ext uri="{FF2B5EF4-FFF2-40B4-BE49-F238E27FC236}">
                            <a16:creationId xmlns:a16="http://schemas.microsoft.com/office/drawing/2014/main" id="{6AF459D6-3599-0E44-B30E-4BC9544FDD46}"/>
                          </a:ext>
                        </a:extLst>
                      </p:cNvPr>
                      <p:cNvSpPr>
                        <a:spLocks/>
                      </p:cNvSpPr>
                      <p:nvPr/>
                    </p:nvSpPr>
                    <p:spPr bwMode="auto">
                      <a:xfrm>
                        <a:off x="4065" y="2305"/>
                        <a:ext cx="176" cy="133"/>
                      </a:xfrm>
                      <a:custGeom>
                        <a:avLst/>
                        <a:gdLst>
                          <a:gd name="T0" fmla="*/ 171 w 176"/>
                          <a:gd name="T1" fmla="*/ 13 h 133"/>
                          <a:gd name="T2" fmla="*/ 162 w 176"/>
                          <a:gd name="T3" fmla="*/ 4 h 133"/>
                          <a:gd name="T4" fmla="*/ 153 w 176"/>
                          <a:gd name="T5" fmla="*/ 0 h 133"/>
                          <a:gd name="T6" fmla="*/ 144 w 176"/>
                          <a:gd name="T7" fmla="*/ 1 h 133"/>
                          <a:gd name="T8" fmla="*/ 134 w 176"/>
                          <a:gd name="T9" fmla="*/ 7 h 133"/>
                          <a:gd name="T10" fmla="*/ 6 w 176"/>
                          <a:gd name="T11" fmla="*/ 91 h 133"/>
                          <a:gd name="T12" fmla="*/ 2 w 176"/>
                          <a:gd name="T13" fmla="*/ 99 h 133"/>
                          <a:gd name="T14" fmla="*/ 0 w 176"/>
                          <a:gd name="T15" fmla="*/ 111 h 133"/>
                          <a:gd name="T16" fmla="*/ 4 w 176"/>
                          <a:gd name="T17" fmla="*/ 121 h 133"/>
                          <a:gd name="T18" fmla="*/ 12 w 176"/>
                          <a:gd name="T19" fmla="*/ 130 h 133"/>
                          <a:gd name="T20" fmla="*/ 20 w 176"/>
                          <a:gd name="T21" fmla="*/ 132 h 133"/>
                          <a:gd name="T22" fmla="*/ 33 w 176"/>
                          <a:gd name="T23" fmla="*/ 130 h 133"/>
                          <a:gd name="T24" fmla="*/ 168 w 176"/>
                          <a:gd name="T25" fmla="*/ 42 h 133"/>
                          <a:gd name="T26" fmla="*/ 174 w 176"/>
                          <a:gd name="T27" fmla="*/ 34 h 133"/>
                          <a:gd name="T28" fmla="*/ 175 w 176"/>
                          <a:gd name="T29" fmla="*/ 25 h 133"/>
                          <a:gd name="T30" fmla="*/ 171 w 176"/>
                          <a:gd name="T31" fmla="*/ 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33">
                            <a:moveTo>
                              <a:pt x="171" y="13"/>
                            </a:moveTo>
                            <a:lnTo>
                              <a:pt x="162" y="4"/>
                            </a:lnTo>
                            <a:lnTo>
                              <a:pt x="153" y="0"/>
                            </a:lnTo>
                            <a:lnTo>
                              <a:pt x="144" y="1"/>
                            </a:lnTo>
                            <a:lnTo>
                              <a:pt x="134" y="7"/>
                            </a:lnTo>
                            <a:lnTo>
                              <a:pt x="6" y="91"/>
                            </a:lnTo>
                            <a:lnTo>
                              <a:pt x="2" y="99"/>
                            </a:lnTo>
                            <a:lnTo>
                              <a:pt x="0" y="111"/>
                            </a:lnTo>
                            <a:lnTo>
                              <a:pt x="4" y="121"/>
                            </a:lnTo>
                            <a:lnTo>
                              <a:pt x="12" y="130"/>
                            </a:lnTo>
                            <a:lnTo>
                              <a:pt x="20" y="132"/>
                            </a:lnTo>
                            <a:lnTo>
                              <a:pt x="33" y="130"/>
                            </a:lnTo>
                            <a:lnTo>
                              <a:pt x="168" y="42"/>
                            </a:lnTo>
                            <a:lnTo>
                              <a:pt x="174" y="34"/>
                            </a:lnTo>
                            <a:lnTo>
                              <a:pt x="175" y="25"/>
                            </a:lnTo>
                            <a:lnTo>
                              <a:pt x="171" y="13"/>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55" name="Group 67">
                      <a:extLst>
                        <a:ext uri="{FF2B5EF4-FFF2-40B4-BE49-F238E27FC236}">
                          <a16:creationId xmlns:a16="http://schemas.microsoft.com/office/drawing/2014/main" id="{F44DC4D1-17DA-5349-9B4B-441AC8852181}"/>
                        </a:ext>
                      </a:extLst>
                    </p:cNvPr>
                    <p:cNvGrpSpPr>
                      <a:grpSpLocks/>
                    </p:cNvGrpSpPr>
                    <p:nvPr/>
                  </p:nvGrpSpPr>
                  <p:grpSpPr bwMode="auto">
                    <a:xfrm>
                      <a:off x="4095" y="2308"/>
                      <a:ext cx="355" cy="369"/>
                      <a:chOff x="4095" y="2308"/>
                      <a:chExt cx="355" cy="369"/>
                    </a:xfrm>
                  </p:grpSpPr>
                  <p:sp>
                    <p:nvSpPr>
                      <p:cNvPr id="12350" name="Freeform 62">
                        <a:extLst>
                          <a:ext uri="{FF2B5EF4-FFF2-40B4-BE49-F238E27FC236}">
                            <a16:creationId xmlns:a16="http://schemas.microsoft.com/office/drawing/2014/main" id="{ABC125F0-5703-1D42-A65D-C92AA889C40F}"/>
                          </a:ext>
                        </a:extLst>
                      </p:cNvPr>
                      <p:cNvSpPr>
                        <a:spLocks/>
                      </p:cNvSpPr>
                      <p:nvPr/>
                    </p:nvSpPr>
                    <p:spPr bwMode="auto">
                      <a:xfrm>
                        <a:off x="4095" y="2380"/>
                        <a:ext cx="311" cy="297"/>
                      </a:xfrm>
                      <a:custGeom>
                        <a:avLst/>
                        <a:gdLst>
                          <a:gd name="T0" fmla="*/ 159 w 311"/>
                          <a:gd name="T1" fmla="*/ 0 h 297"/>
                          <a:gd name="T2" fmla="*/ 88 w 311"/>
                          <a:gd name="T3" fmla="*/ 65 h 297"/>
                          <a:gd name="T4" fmla="*/ 27 w 311"/>
                          <a:gd name="T5" fmla="*/ 136 h 297"/>
                          <a:gd name="T6" fmla="*/ 0 w 311"/>
                          <a:gd name="T7" fmla="*/ 194 h 297"/>
                          <a:gd name="T8" fmla="*/ 9 w 311"/>
                          <a:gd name="T9" fmla="*/ 244 h 297"/>
                          <a:gd name="T10" fmla="*/ 35 w 311"/>
                          <a:gd name="T11" fmla="*/ 276 h 297"/>
                          <a:gd name="T12" fmla="*/ 76 w 311"/>
                          <a:gd name="T13" fmla="*/ 288 h 297"/>
                          <a:gd name="T14" fmla="*/ 144 w 311"/>
                          <a:gd name="T15" fmla="*/ 296 h 297"/>
                          <a:gd name="T16" fmla="*/ 220 w 311"/>
                          <a:gd name="T17" fmla="*/ 258 h 297"/>
                          <a:gd name="T18" fmla="*/ 259 w 311"/>
                          <a:gd name="T19" fmla="*/ 258 h 297"/>
                          <a:gd name="T20" fmla="*/ 291 w 311"/>
                          <a:gd name="T21" fmla="*/ 244 h 297"/>
                          <a:gd name="T22" fmla="*/ 308 w 311"/>
                          <a:gd name="T23" fmla="*/ 218 h 297"/>
                          <a:gd name="T24" fmla="*/ 310 w 311"/>
                          <a:gd name="T25" fmla="*/ 186 h 297"/>
                          <a:gd name="T26" fmla="*/ 159 w 311"/>
                          <a:gd name="T2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1" h="297">
                            <a:moveTo>
                              <a:pt x="159" y="0"/>
                            </a:moveTo>
                            <a:lnTo>
                              <a:pt x="88" y="65"/>
                            </a:lnTo>
                            <a:lnTo>
                              <a:pt x="27" y="136"/>
                            </a:lnTo>
                            <a:lnTo>
                              <a:pt x="0" y="194"/>
                            </a:lnTo>
                            <a:lnTo>
                              <a:pt x="9" y="244"/>
                            </a:lnTo>
                            <a:lnTo>
                              <a:pt x="35" y="276"/>
                            </a:lnTo>
                            <a:lnTo>
                              <a:pt x="76" y="288"/>
                            </a:lnTo>
                            <a:lnTo>
                              <a:pt x="144" y="296"/>
                            </a:lnTo>
                            <a:lnTo>
                              <a:pt x="220" y="258"/>
                            </a:lnTo>
                            <a:lnTo>
                              <a:pt x="259" y="258"/>
                            </a:lnTo>
                            <a:lnTo>
                              <a:pt x="291" y="244"/>
                            </a:lnTo>
                            <a:lnTo>
                              <a:pt x="308" y="218"/>
                            </a:lnTo>
                            <a:lnTo>
                              <a:pt x="310" y="186"/>
                            </a:lnTo>
                            <a:lnTo>
                              <a:pt x="159"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354" name="Group 66">
                        <a:extLst>
                          <a:ext uri="{FF2B5EF4-FFF2-40B4-BE49-F238E27FC236}">
                            <a16:creationId xmlns:a16="http://schemas.microsoft.com/office/drawing/2014/main" id="{ABE7FD56-A50B-544B-8A4B-EFC17CBB3944}"/>
                          </a:ext>
                        </a:extLst>
                      </p:cNvPr>
                      <p:cNvGrpSpPr>
                        <a:grpSpLocks/>
                      </p:cNvGrpSpPr>
                      <p:nvPr/>
                    </p:nvGrpSpPr>
                    <p:grpSpPr bwMode="auto">
                      <a:xfrm>
                        <a:off x="4269" y="2308"/>
                        <a:ext cx="181" cy="203"/>
                        <a:chOff x="4269" y="2308"/>
                        <a:chExt cx="181" cy="203"/>
                      </a:xfrm>
                    </p:grpSpPr>
                    <p:sp>
                      <p:nvSpPr>
                        <p:cNvPr id="12351" name="Freeform 63">
                          <a:extLst>
                            <a:ext uri="{FF2B5EF4-FFF2-40B4-BE49-F238E27FC236}">
                              <a16:creationId xmlns:a16="http://schemas.microsoft.com/office/drawing/2014/main" id="{84E17F8D-B787-7741-A744-0A87B00CF6C7}"/>
                            </a:ext>
                          </a:extLst>
                        </p:cNvPr>
                        <p:cNvSpPr>
                          <a:spLocks/>
                        </p:cNvSpPr>
                        <p:nvPr/>
                      </p:nvSpPr>
                      <p:spPr bwMode="auto">
                        <a:xfrm>
                          <a:off x="4278" y="2339"/>
                          <a:ext cx="155" cy="172"/>
                        </a:xfrm>
                        <a:custGeom>
                          <a:avLst/>
                          <a:gdLst>
                            <a:gd name="T0" fmla="*/ 34 w 155"/>
                            <a:gd name="T1" fmla="*/ 0 h 172"/>
                            <a:gd name="T2" fmla="*/ 127 w 155"/>
                            <a:gd name="T3" fmla="*/ 54 h 172"/>
                            <a:gd name="T4" fmla="*/ 145 w 155"/>
                            <a:gd name="T5" fmla="*/ 82 h 172"/>
                            <a:gd name="T6" fmla="*/ 154 w 155"/>
                            <a:gd name="T7" fmla="*/ 111 h 172"/>
                            <a:gd name="T8" fmla="*/ 150 w 155"/>
                            <a:gd name="T9" fmla="*/ 147 h 172"/>
                            <a:gd name="T10" fmla="*/ 133 w 155"/>
                            <a:gd name="T11" fmla="*/ 165 h 172"/>
                            <a:gd name="T12" fmla="*/ 99 w 155"/>
                            <a:gd name="T13" fmla="*/ 171 h 172"/>
                            <a:gd name="T14" fmla="*/ 61 w 155"/>
                            <a:gd name="T15" fmla="*/ 159 h 172"/>
                            <a:gd name="T16" fmla="*/ 29 w 155"/>
                            <a:gd name="T17" fmla="*/ 129 h 172"/>
                            <a:gd name="T18" fmla="*/ 5 w 155"/>
                            <a:gd name="T19" fmla="*/ 94 h 172"/>
                            <a:gd name="T20" fmla="*/ 0 w 155"/>
                            <a:gd name="T21" fmla="*/ 64 h 172"/>
                            <a:gd name="T22" fmla="*/ 34 w 155"/>
                            <a:gd name="T2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172">
                              <a:moveTo>
                                <a:pt x="34" y="0"/>
                              </a:moveTo>
                              <a:lnTo>
                                <a:pt x="127" y="54"/>
                              </a:lnTo>
                              <a:lnTo>
                                <a:pt x="145" y="82"/>
                              </a:lnTo>
                              <a:lnTo>
                                <a:pt x="154" y="111"/>
                              </a:lnTo>
                              <a:lnTo>
                                <a:pt x="150" y="147"/>
                              </a:lnTo>
                              <a:lnTo>
                                <a:pt x="133" y="165"/>
                              </a:lnTo>
                              <a:lnTo>
                                <a:pt x="99" y="171"/>
                              </a:lnTo>
                              <a:lnTo>
                                <a:pt x="61" y="159"/>
                              </a:lnTo>
                              <a:lnTo>
                                <a:pt x="29" y="129"/>
                              </a:lnTo>
                              <a:lnTo>
                                <a:pt x="5" y="94"/>
                              </a:lnTo>
                              <a:lnTo>
                                <a:pt x="0" y="64"/>
                              </a:lnTo>
                              <a:lnTo>
                                <a:pt x="34" y="0"/>
                              </a:lnTo>
                            </a:path>
                          </a:pathLst>
                        </a:custGeom>
                        <a:solidFill>
                          <a:srgbClr val="F0F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2" name="Oval 64">
                          <a:extLst>
                            <a:ext uri="{FF2B5EF4-FFF2-40B4-BE49-F238E27FC236}">
                              <a16:creationId xmlns:a16="http://schemas.microsoft.com/office/drawing/2014/main" id="{7F79CEA1-15DB-6647-9548-6934F928B2E4}"/>
                            </a:ext>
                          </a:extLst>
                        </p:cNvPr>
                        <p:cNvSpPr>
                          <a:spLocks noChangeArrowheads="1"/>
                        </p:cNvSpPr>
                        <p:nvPr/>
                      </p:nvSpPr>
                      <p:spPr bwMode="auto">
                        <a:xfrm>
                          <a:off x="4324" y="2450"/>
                          <a:ext cx="34" cy="33"/>
                        </a:xfrm>
                        <a:prstGeom prst="ellipse">
                          <a:avLst/>
                        </a:prstGeom>
                        <a:solidFill>
                          <a:srgbClr val="009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3" name="Freeform 65">
                          <a:extLst>
                            <a:ext uri="{FF2B5EF4-FFF2-40B4-BE49-F238E27FC236}">
                              <a16:creationId xmlns:a16="http://schemas.microsoft.com/office/drawing/2014/main" id="{0B3C30AF-39E8-2340-BBAB-C0FBA0E32CC2}"/>
                            </a:ext>
                          </a:extLst>
                        </p:cNvPr>
                        <p:cNvSpPr>
                          <a:spLocks/>
                        </p:cNvSpPr>
                        <p:nvPr/>
                      </p:nvSpPr>
                      <p:spPr bwMode="auto">
                        <a:xfrm>
                          <a:off x="4269" y="2308"/>
                          <a:ext cx="181" cy="122"/>
                        </a:xfrm>
                        <a:custGeom>
                          <a:avLst/>
                          <a:gdLst>
                            <a:gd name="T0" fmla="*/ 5 w 181"/>
                            <a:gd name="T1" fmla="*/ 12 h 122"/>
                            <a:gd name="T2" fmla="*/ 13 w 181"/>
                            <a:gd name="T3" fmla="*/ 4 h 122"/>
                            <a:gd name="T4" fmla="*/ 22 w 181"/>
                            <a:gd name="T5" fmla="*/ 0 h 122"/>
                            <a:gd name="T6" fmla="*/ 32 w 181"/>
                            <a:gd name="T7" fmla="*/ 1 h 122"/>
                            <a:gd name="T8" fmla="*/ 41 w 181"/>
                            <a:gd name="T9" fmla="*/ 7 h 122"/>
                            <a:gd name="T10" fmla="*/ 174 w 181"/>
                            <a:gd name="T11" fmla="*/ 84 h 122"/>
                            <a:gd name="T12" fmla="*/ 177 w 181"/>
                            <a:gd name="T13" fmla="*/ 90 h 122"/>
                            <a:gd name="T14" fmla="*/ 180 w 181"/>
                            <a:gd name="T15" fmla="*/ 101 h 122"/>
                            <a:gd name="T16" fmla="*/ 176 w 181"/>
                            <a:gd name="T17" fmla="*/ 110 h 122"/>
                            <a:gd name="T18" fmla="*/ 167 w 181"/>
                            <a:gd name="T19" fmla="*/ 118 h 122"/>
                            <a:gd name="T20" fmla="*/ 159 w 181"/>
                            <a:gd name="T21" fmla="*/ 121 h 122"/>
                            <a:gd name="T22" fmla="*/ 148 w 181"/>
                            <a:gd name="T23" fmla="*/ 119 h 122"/>
                            <a:gd name="T24" fmla="*/ 8 w 181"/>
                            <a:gd name="T25" fmla="*/ 38 h 122"/>
                            <a:gd name="T26" fmla="*/ 2 w 181"/>
                            <a:gd name="T27" fmla="*/ 31 h 122"/>
                            <a:gd name="T28" fmla="*/ 0 w 181"/>
                            <a:gd name="T29" fmla="*/ 23 h 122"/>
                            <a:gd name="T30" fmla="*/ 5 w 181"/>
                            <a:gd name="T31" fmla="*/ 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22">
                              <a:moveTo>
                                <a:pt x="5" y="12"/>
                              </a:moveTo>
                              <a:lnTo>
                                <a:pt x="13" y="4"/>
                              </a:lnTo>
                              <a:lnTo>
                                <a:pt x="22" y="0"/>
                              </a:lnTo>
                              <a:lnTo>
                                <a:pt x="32" y="1"/>
                              </a:lnTo>
                              <a:lnTo>
                                <a:pt x="41" y="7"/>
                              </a:lnTo>
                              <a:lnTo>
                                <a:pt x="174" y="84"/>
                              </a:lnTo>
                              <a:lnTo>
                                <a:pt x="177" y="90"/>
                              </a:lnTo>
                              <a:lnTo>
                                <a:pt x="180" y="101"/>
                              </a:lnTo>
                              <a:lnTo>
                                <a:pt x="176" y="110"/>
                              </a:lnTo>
                              <a:lnTo>
                                <a:pt x="167" y="118"/>
                              </a:lnTo>
                              <a:lnTo>
                                <a:pt x="159" y="121"/>
                              </a:lnTo>
                              <a:lnTo>
                                <a:pt x="148" y="119"/>
                              </a:lnTo>
                              <a:lnTo>
                                <a:pt x="8" y="38"/>
                              </a:lnTo>
                              <a:lnTo>
                                <a:pt x="2" y="31"/>
                              </a:lnTo>
                              <a:lnTo>
                                <a:pt x="0" y="23"/>
                              </a:lnTo>
                              <a:lnTo>
                                <a:pt x="5" y="12"/>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grpSp>
          <p:grpSp>
            <p:nvGrpSpPr>
              <p:cNvPr id="12367" name="Group 79">
                <a:extLst>
                  <a:ext uri="{FF2B5EF4-FFF2-40B4-BE49-F238E27FC236}">
                    <a16:creationId xmlns:a16="http://schemas.microsoft.com/office/drawing/2014/main" id="{61584CF6-48F6-EB40-A076-AC7ADD94A83E}"/>
                  </a:ext>
                </a:extLst>
              </p:cNvPr>
              <p:cNvGrpSpPr>
                <a:grpSpLocks/>
              </p:cNvGrpSpPr>
              <p:nvPr/>
            </p:nvGrpSpPr>
            <p:grpSpPr bwMode="auto">
              <a:xfrm>
                <a:off x="3752" y="2676"/>
                <a:ext cx="1743" cy="1374"/>
                <a:chOff x="3752" y="2676"/>
                <a:chExt cx="1743" cy="1374"/>
              </a:xfrm>
            </p:grpSpPr>
            <p:grpSp>
              <p:nvGrpSpPr>
                <p:cNvPr id="12365" name="Group 77">
                  <a:extLst>
                    <a:ext uri="{FF2B5EF4-FFF2-40B4-BE49-F238E27FC236}">
                      <a16:creationId xmlns:a16="http://schemas.microsoft.com/office/drawing/2014/main" id="{DAE578C2-DFBD-7E4E-A693-861EE0A92A1D}"/>
                    </a:ext>
                  </a:extLst>
                </p:cNvPr>
                <p:cNvGrpSpPr>
                  <a:grpSpLocks/>
                </p:cNvGrpSpPr>
                <p:nvPr/>
              </p:nvGrpSpPr>
              <p:grpSpPr bwMode="auto">
                <a:xfrm>
                  <a:off x="3752" y="2884"/>
                  <a:ext cx="1743" cy="1070"/>
                  <a:chOff x="3752" y="2884"/>
                  <a:chExt cx="1743" cy="1070"/>
                </a:xfrm>
              </p:grpSpPr>
              <p:sp>
                <p:nvSpPr>
                  <p:cNvPr id="12359" name="Freeform 71">
                    <a:extLst>
                      <a:ext uri="{FF2B5EF4-FFF2-40B4-BE49-F238E27FC236}">
                        <a16:creationId xmlns:a16="http://schemas.microsoft.com/office/drawing/2014/main" id="{923030EA-14D0-A443-B9D0-BD459538F2EB}"/>
                      </a:ext>
                    </a:extLst>
                  </p:cNvPr>
                  <p:cNvSpPr>
                    <a:spLocks/>
                  </p:cNvSpPr>
                  <p:nvPr/>
                </p:nvSpPr>
                <p:spPr bwMode="auto">
                  <a:xfrm>
                    <a:off x="3752" y="2884"/>
                    <a:ext cx="1743" cy="1070"/>
                  </a:xfrm>
                  <a:custGeom>
                    <a:avLst/>
                    <a:gdLst>
                      <a:gd name="T0" fmla="*/ 637 w 1743"/>
                      <a:gd name="T1" fmla="*/ 5 h 1070"/>
                      <a:gd name="T2" fmla="*/ 1138 w 1743"/>
                      <a:gd name="T3" fmla="*/ 111 h 1070"/>
                      <a:gd name="T4" fmla="*/ 1275 w 1743"/>
                      <a:gd name="T5" fmla="*/ 450 h 1070"/>
                      <a:gd name="T6" fmla="*/ 1312 w 1743"/>
                      <a:gd name="T7" fmla="*/ 490 h 1070"/>
                      <a:gd name="T8" fmla="*/ 1338 w 1743"/>
                      <a:gd name="T9" fmla="*/ 542 h 1070"/>
                      <a:gd name="T10" fmla="*/ 1374 w 1743"/>
                      <a:gd name="T11" fmla="*/ 601 h 1070"/>
                      <a:gd name="T12" fmla="*/ 1402 w 1743"/>
                      <a:gd name="T13" fmla="*/ 645 h 1070"/>
                      <a:gd name="T14" fmla="*/ 1455 w 1743"/>
                      <a:gd name="T15" fmla="*/ 690 h 1070"/>
                      <a:gd name="T16" fmla="*/ 1486 w 1743"/>
                      <a:gd name="T17" fmla="*/ 748 h 1070"/>
                      <a:gd name="T18" fmla="*/ 1505 w 1743"/>
                      <a:gd name="T19" fmla="*/ 801 h 1070"/>
                      <a:gd name="T20" fmla="*/ 1509 w 1743"/>
                      <a:gd name="T21" fmla="*/ 859 h 1070"/>
                      <a:gd name="T22" fmla="*/ 1559 w 1743"/>
                      <a:gd name="T23" fmla="*/ 869 h 1070"/>
                      <a:gd name="T24" fmla="*/ 1606 w 1743"/>
                      <a:gd name="T25" fmla="*/ 888 h 1070"/>
                      <a:gd name="T26" fmla="*/ 1659 w 1743"/>
                      <a:gd name="T27" fmla="*/ 918 h 1070"/>
                      <a:gd name="T28" fmla="*/ 1696 w 1743"/>
                      <a:gd name="T29" fmla="*/ 958 h 1070"/>
                      <a:gd name="T30" fmla="*/ 1719 w 1743"/>
                      <a:gd name="T31" fmla="*/ 1005 h 1070"/>
                      <a:gd name="T32" fmla="*/ 1742 w 1743"/>
                      <a:gd name="T33" fmla="*/ 1069 h 1070"/>
                      <a:gd name="T34" fmla="*/ 649 w 1743"/>
                      <a:gd name="T35" fmla="*/ 1069 h 1070"/>
                      <a:gd name="T36" fmla="*/ 619 w 1743"/>
                      <a:gd name="T37" fmla="*/ 1029 h 1070"/>
                      <a:gd name="T38" fmla="*/ 607 w 1743"/>
                      <a:gd name="T39" fmla="*/ 992 h 1070"/>
                      <a:gd name="T40" fmla="*/ 598 w 1743"/>
                      <a:gd name="T41" fmla="*/ 935 h 1070"/>
                      <a:gd name="T42" fmla="*/ 583 w 1743"/>
                      <a:gd name="T43" fmla="*/ 876 h 1070"/>
                      <a:gd name="T44" fmla="*/ 537 w 1743"/>
                      <a:gd name="T45" fmla="*/ 823 h 1070"/>
                      <a:gd name="T46" fmla="*/ 496 w 1743"/>
                      <a:gd name="T47" fmla="*/ 841 h 1070"/>
                      <a:gd name="T48" fmla="*/ 454 w 1743"/>
                      <a:gd name="T49" fmla="*/ 876 h 1070"/>
                      <a:gd name="T50" fmla="*/ 414 w 1743"/>
                      <a:gd name="T51" fmla="*/ 906 h 1070"/>
                      <a:gd name="T52" fmla="*/ 375 w 1743"/>
                      <a:gd name="T53" fmla="*/ 963 h 1070"/>
                      <a:gd name="T54" fmla="*/ 343 w 1743"/>
                      <a:gd name="T55" fmla="*/ 1039 h 1070"/>
                      <a:gd name="T56" fmla="*/ 274 w 1743"/>
                      <a:gd name="T57" fmla="*/ 1019 h 1070"/>
                      <a:gd name="T58" fmla="*/ 45 w 1743"/>
                      <a:gd name="T59" fmla="*/ 1039 h 1070"/>
                      <a:gd name="T60" fmla="*/ 22 w 1743"/>
                      <a:gd name="T61" fmla="*/ 1002 h 1070"/>
                      <a:gd name="T62" fmla="*/ 2 w 1743"/>
                      <a:gd name="T63" fmla="*/ 928 h 1070"/>
                      <a:gd name="T64" fmla="*/ 0 w 1743"/>
                      <a:gd name="T65" fmla="*/ 852 h 1070"/>
                      <a:gd name="T66" fmla="*/ 17 w 1743"/>
                      <a:gd name="T67" fmla="*/ 772 h 1070"/>
                      <a:gd name="T68" fmla="*/ 51 w 1743"/>
                      <a:gd name="T69" fmla="*/ 699 h 1070"/>
                      <a:gd name="T70" fmla="*/ 111 w 1743"/>
                      <a:gd name="T71" fmla="*/ 636 h 1070"/>
                      <a:gd name="T72" fmla="*/ 183 w 1743"/>
                      <a:gd name="T73" fmla="*/ 595 h 1070"/>
                      <a:gd name="T74" fmla="*/ 175 w 1743"/>
                      <a:gd name="T75" fmla="*/ 521 h 1070"/>
                      <a:gd name="T76" fmla="*/ 192 w 1743"/>
                      <a:gd name="T77" fmla="*/ 461 h 1070"/>
                      <a:gd name="T78" fmla="*/ 218 w 1743"/>
                      <a:gd name="T79" fmla="*/ 389 h 1070"/>
                      <a:gd name="T80" fmla="*/ 256 w 1743"/>
                      <a:gd name="T81" fmla="*/ 330 h 1070"/>
                      <a:gd name="T82" fmla="*/ 297 w 1743"/>
                      <a:gd name="T83" fmla="*/ 298 h 1070"/>
                      <a:gd name="T84" fmla="*/ 357 w 1743"/>
                      <a:gd name="T85" fmla="*/ 271 h 1070"/>
                      <a:gd name="T86" fmla="*/ 401 w 1743"/>
                      <a:gd name="T87" fmla="*/ 257 h 1070"/>
                      <a:gd name="T88" fmla="*/ 448 w 1743"/>
                      <a:gd name="T89" fmla="*/ 187 h 1070"/>
                      <a:gd name="T90" fmla="*/ 442 w 1743"/>
                      <a:gd name="T91" fmla="*/ 69 h 1070"/>
                      <a:gd name="T92" fmla="*/ 484 w 1743"/>
                      <a:gd name="T93" fmla="*/ 17 h 1070"/>
                      <a:gd name="T94" fmla="*/ 537 w 1743"/>
                      <a:gd name="T95" fmla="*/ 0 h 1070"/>
                      <a:gd name="T96" fmla="*/ 637 w 1743"/>
                      <a:gd name="T97" fmla="*/ 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3" h="1070">
                        <a:moveTo>
                          <a:pt x="637" y="5"/>
                        </a:moveTo>
                        <a:lnTo>
                          <a:pt x="1138" y="111"/>
                        </a:lnTo>
                        <a:lnTo>
                          <a:pt x="1275" y="450"/>
                        </a:lnTo>
                        <a:lnTo>
                          <a:pt x="1312" y="490"/>
                        </a:lnTo>
                        <a:lnTo>
                          <a:pt x="1338" y="542"/>
                        </a:lnTo>
                        <a:lnTo>
                          <a:pt x="1374" y="601"/>
                        </a:lnTo>
                        <a:lnTo>
                          <a:pt x="1402" y="645"/>
                        </a:lnTo>
                        <a:lnTo>
                          <a:pt x="1455" y="690"/>
                        </a:lnTo>
                        <a:lnTo>
                          <a:pt x="1486" y="748"/>
                        </a:lnTo>
                        <a:lnTo>
                          <a:pt x="1505" y="801"/>
                        </a:lnTo>
                        <a:lnTo>
                          <a:pt x="1509" y="859"/>
                        </a:lnTo>
                        <a:lnTo>
                          <a:pt x="1559" y="869"/>
                        </a:lnTo>
                        <a:lnTo>
                          <a:pt x="1606" y="888"/>
                        </a:lnTo>
                        <a:lnTo>
                          <a:pt x="1659" y="918"/>
                        </a:lnTo>
                        <a:lnTo>
                          <a:pt x="1696" y="958"/>
                        </a:lnTo>
                        <a:lnTo>
                          <a:pt x="1719" y="1005"/>
                        </a:lnTo>
                        <a:lnTo>
                          <a:pt x="1742" y="1069"/>
                        </a:lnTo>
                        <a:lnTo>
                          <a:pt x="649" y="1069"/>
                        </a:lnTo>
                        <a:lnTo>
                          <a:pt x="619" y="1029"/>
                        </a:lnTo>
                        <a:lnTo>
                          <a:pt x="607" y="992"/>
                        </a:lnTo>
                        <a:lnTo>
                          <a:pt x="598" y="935"/>
                        </a:lnTo>
                        <a:lnTo>
                          <a:pt x="583" y="876"/>
                        </a:lnTo>
                        <a:lnTo>
                          <a:pt x="537" y="823"/>
                        </a:lnTo>
                        <a:lnTo>
                          <a:pt x="496" y="841"/>
                        </a:lnTo>
                        <a:lnTo>
                          <a:pt x="454" y="876"/>
                        </a:lnTo>
                        <a:lnTo>
                          <a:pt x="414" y="906"/>
                        </a:lnTo>
                        <a:lnTo>
                          <a:pt x="375" y="963"/>
                        </a:lnTo>
                        <a:lnTo>
                          <a:pt x="343" y="1039"/>
                        </a:lnTo>
                        <a:lnTo>
                          <a:pt x="274" y="1019"/>
                        </a:lnTo>
                        <a:lnTo>
                          <a:pt x="45" y="1039"/>
                        </a:lnTo>
                        <a:lnTo>
                          <a:pt x="22" y="1002"/>
                        </a:lnTo>
                        <a:lnTo>
                          <a:pt x="2" y="928"/>
                        </a:lnTo>
                        <a:lnTo>
                          <a:pt x="0" y="852"/>
                        </a:lnTo>
                        <a:lnTo>
                          <a:pt x="17" y="772"/>
                        </a:lnTo>
                        <a:lnTo>
                          <a:pt x="51" y="699"/>
                        </a:lnTo>
                        <a:lnTo>
                          <a:pt x="111" y="636"/>
                        </a:lnTo>
                        <a:lnTo>
                          <a:pt x="183" y="595"/>
                        </a:lnTo>
                        <a:lnTo>
                          <a:pt x="175" y="521"/>
                        </a:lnTo>
                        <a:lnTo>
                          <a:pt x="192" y="461"/>
                        </a:lnTo>
                        <a:lnTo>
                          <a:pt x="218" y="389"/>
                        </a:lnTo>
                        <a:lnTo>
                          <a:pt x="256" y="330"/>
                        </a:lnTo>
                        <a:lnTo>
                          <a:pt x="297" y="298"/>
                        </a:lnTo>
                        <a:lnTo>
                          <a:pt x="357" y="271"/>
                        </a:lnTo>
                        <a:lnTo>
                          <a:pt x="401" y="257"/>
                        </a:lnTo>
                        <a:lnTo>
                          <a:pt x="448" y="187"/>
                        </a:lnTo>
                        <a:lnTo>
                          <a:pt x="442" y="69"/>
                        </a:lnTo>
                        <a:lnTo>
                          <a:pt x="484" y="17"/>
                        </a:lnTo>
                        <a:lnTo>
                          <a:pt x="537" y="0"/>
                        </a:lnTo>
                        <a:lnTo>
                          <a:pt x="637" y="5"/>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0" name="Freeform 72">
                    <a:extLst>
                      <a:ext uri="{FF2B5EF4-FFF2-40B4-BE49-F238E27FC236}">
                        <a16:creationId xmlns:a16="http://schemas.microsoft.com/office/drawing/2014/main" id="{C3B42556-6943-734F-84A7-FB80691B7396}"/>
                      </a:ext>
                    </a:extLst>
                  </p:cNvPr>
                  <p:cNvSpPr>
                    <a:spLocks/>
                  </p:cNvSpPr>
                  <p:nvPr/>
                </p:nvSpPr>
                <p:spPr bwMode="auto">
                  <a:xfrm>
                    <a:off x="3816" y="3603"/>
                    <a:ext cx="71" cy="198"/>
                  </a:xfrm>
                  <a:custGeom>
                    <a:avLst/>
                    <a:gdLst>
                      <a:gd name="T0" fmla="*/ 70 w 71"/>
                      <a:gd name="T1" fmla="*/ 0 h 198"/>
                      <a:gd name="T2" fmla="*/ 5 w 71"/>
                      <a:gd name="T3" fmla="*/ 70 h 198"/>
                      <a:gd name="T4" fmla="*/ 0 w 71"/>
                      <a:gd name="T5" fmla="*/ 127 h 198"/>
                      <a:gd name="T6" fmla="*/ 5 w 71"/>
                      <a:gd name="T7" fmla="*/ 180 h 198"/>
                      <a:gd name="T8" fmla="*/ 17 w 71"/>
                      <a:gd name="T9" fmla="*/ 197 h 198"/>
                    </a:gdLst>
                    <a:ahLst/>
                    <a:cxnLst>
                      <a:cxn ang="0">
                        <a:pos x="T0" y="T1"/>
                      </a:cxn>
                      <a:cxn ang="0">
                        <a:pos x="T2" y="T3"/>
                      </a:cxn>
                      <a:cxn ang="0">
                        <a:pos x="T4" y="T5"/>
                      </a:cxn>
                      <a:cxn ang="0">
                        <a:pos x="T6" y="T7"/>
                      </a:cxn>
                      <a:cxn ang="0">
                        <a:pos x="T8" y="T9"/>
                      </a:cxn>
                    </a:cxnLst>
                    <a:rect l="0" t="0" r="r" b="b"/>
                    <a:pathLst>
                      <a:path w="71" h="198">
                        <a:moveTo>
                          <a:pt x="70" y="0"/>
                        </a:moveTo>
                        <a:lnTo>
                          <a:pt x="5" y="70"/>
                        </a:lnTo>
                        <a:lnTo>
                          <a:pt x="0" y="127"/>
                        </a:lnTo>
                        <a:lnTo>
                          <a:pt x="5" y="180"/>
                        </a:lnTo>
                        <a:lnTo>
                          <a:pt x="17" y="197"/>
                        </a:lnTo>
                      </a:path>
                    </a:pathLst>
                  </a:custGeom>
                  <a:noFill/>
                  <a:ln w="12700" cap="rnd" cmpd="sng">
                    <a:solidFill>
                      <a:srgbClr val="009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1" name="Freeform 73">
                    <a:extLst>
                      <a:ext uri="{FF2B5EF4-FFF2-40B4-BE49-F238E27FC236}">
                        <a16:creationId xmlns:a16="http://schemas.microsoft.com/office/drawing/2014/main" id="{35D8D48A-C06E-7A46-A21D-BC6923DD49E2}"/>
                      </a:ext>
                    </a:extLst>
                  </p:cNvPr>
                  <p:cNvSpPr>
                    <a:spLocks/>
                  </p:cNvSpPr>
                  <p:nvPr/>
                </p:nvSpPr>
                <p:spPr bwMode="auto">
                  <a:xfrm>
                    <a:off x="4245" y="3514"/>
                    <a:ext cx="161" cy="220"/>
                  </a:xfrm>
                  <a:custGeom>
                    <a:avLst/>
                    <a:gdLst>
                      <a:gd name="T0" fmla="*/ 0 w 161"/>
                      <a:gd name="T1" fmla="*/ 159 h 220"/>
                      <a:gd name="T2" fmla="*/ 26 w 161"/>
                      <a:gd name="T3" fmla="*/ 170 h 220"/>
                      <a:gd name="T4" fmla="*/ 41 w 161"/>
                      <a:gd name="T5" fmla="*/ 183 h 220"/>
                      <a:gd name="T6" fmla="*/ 20 w 161"/>
                      <a:gd name="T7" fmla="*/ 190 h 220"/>
                      <a:gd name="T8" fmla="*/ 47 w 161"/>
                      <a:gd name="T9" fmla="*/ 199 h 220"/>
                      <a:gd name="T10" fmla="*/ 73 w 161"/>
                      <a:gd name="T11" fmla="*/ 219 h 220"/>
                      <a:gd name="T12" fmla="*/ 67 w 161"/>
                      <a:gd name="T13" fmla="*/ 166 h 220"/>
                      <a:gd name="T14" fmla="*/ 109 w 161"/>
                      <a:gd name="T15" fmla="*/ 112 h 220"/>
                      <a:gd name="T16" fmla="*/ 137 w 161"/>
                      <a:gd name="T17" fmla="*/ 92 h 220"/>
                      <a:gd name="T18" fmla="*/ 160 w 161"/>
                      <a:gd name="T19" fmla="*/ 83 h 220"/>
                      <a:gd name="T20" fmla="*/ 141 w 161"/>
                      <a:gd name="T21" fmla="*/ 83 h 220"/>
                      <a:gd name="T22" fmla="*/ 100 w 161"/>
                      <a:gd name="T23" fmla="*/ 92 h 220"/>
                      <a:gd name="T24" fmla="*/ 70 w 161"/>
                      <a:gd name="T25" fmla="*/ 116 h 220"/>
                      <a:gd name="T26" fmla="*/ 77 w 161"/>
                      <a:gd name="T27" fmla="*/ 83 h 220"/>
                      <a:gd name="T28" fmla="*/ 102 w 161"/>
                      <a:gd name="T29" fmla="*/ 36 h 220"/>
                      <a:gd name="T30" fmla="*/ 135 w 161"/>
                      <a:gd name="T31" fmla="*/ 0 h 220"/>
                      <a:gd name="T32" fmla="*/ 102 w 161"/>
                      <a:gd name="T33" fmla="*/ 18 h 220"/>
                      <a:gd name="T34" fmla="*/ 62 w 161"/>
                      <a:gd name="T35" fmla="*/ 57 h 220"/>
                      <a:gd name="T36" fmla="*/ 47 w 161"/>
                      <a:gd name="T37" fmla="*/ 106 h 220"/>
                      <a:gd name="T38" fmla="*/ 47 w 161"/>
                      <a:gd name="T39" fmla="*/ 150 h 220"/>
                      <a:gd name="T40" fmla="*/ 47 w 161"/>
                      <a:gd name="T41" fmla="*/ 173 h 220"/>
                      <a:gd name="T42" fmla="*/ 33 w 161"/>
                      <a:gd name="T43" fmla="*/ 153 h 220"/>
                      <a:gd name="T44" fmla="*/ 0 w 161"/>
                      <a:gd name="T45"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 h="220">
                        <a:moveTo>
                          <a:pt x="0" y="159"/>
                        </a:moveTo>
                        <a:lnTo>
                          <a:pt x="26" y="170"/>
                        </a:lnTo>
                        <a:lnTo>
                          <a:pt x="41" y="183"/>
                        </a:lnTo>
                        <a:lnTo>
                          <a:pt x="20" y="190"/>
                        </a:lnTo>
                        <a:lnTo>
                          <a:pt x="47" y="199"/>
                        </a:lnTo>
                        <a:lnTo>
                          <a:pt x="73" y="219"/>
                        </a:lnTo>
                        <a:lnTo>
                          <a:pt x="67" y="166"/>
                        </a:lnTo>
                        <a:lnTo>
                          <a:pt x="109" y="112"/>
                        </a:lnTo>
                        <a:lnTo>
                          <a:pt x="137" y="92"/>
                        </a:lnTo>
                        <a:lnTo>
                          <a:pt x="160" y="83"/>
                        </a:lnTo>
                        <a:lnTo>
                          <a:pt x="141" y="83"/>
                        </a:lnTo>
                        <a:lnTo>
                          <a:pt x="100" y="92"/>
                        </a:lnTo>
                        <a:lnTo>
                          <a:pt x="70" y="116"/>
                        </a:lnTo>
                        <a:lnTo>
                          <a:pt x="77" y="83"/>
                        </a:lnTo>
                        <a:lnTo>
                          <a:pt x="102" y="36"/>
                        </a:lnTo>
                        <a:lnTo>
                          <a:pt x="135" y="0"/>
                        </a:lnTo>
                        <a:lnTo>
                          <a:pt x="102" y="18"/>
                        </a:lnTo>
                        <a:lnTo>
                          <a:pt x="62" y="57"/>
                        </a:lnTo>
                        <a:lnTo>
                          <a:pt x="47" y="106"/>
                        </a:lnTo>
                        <a:lnTo>
                          <a:pt x="47" y="150"/>
                        </a:lnTo>
                        <a:lnTo>
                          <a:pt x="47" y="173"/>
                        </a:lnTo>
                        <a:lnTo>
                          <a:pt x="33" y="153"/>
                        </a:lnTo>
                        <a:lnTo>
                          <a:pt x="0" y="159"/>
                        </a:lnTo>
                      </a:path>
                    </a:pathLst>
                  </a:custGeom>
                  <a:solidFill>
                    <a:srgbClr val="009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2" name="Freeform 74">
                    <a:extLst>
                      <a:ext uri="{FF2B5EF4-FFF2-40B4-BE49-F238E27FC236}">
                        <a16:creationId xmlns:a16="http://schemas.microsoft.com/office/drawing/2014/main" id="{7C5A7F58-9A79-3E42-AEA6-BD992B6079D6}"/>
                      </a:ext>
                    </a:extLst>
                  </p:cNvPr>
                  <p:cNvSpPr>
                    <a:spLocks/>
                  </p:cNvSpPr>
                  <p:nvPr/>
                </p:nvSpPr>
                <p:spPr bwMode="auto">
                  <a:xfrm>
                    <a:off x="3935" y="3462"/>
                    <a:ext cx="65" cy="21"/>
                  </a:xfrm>
                  <a:custGeom>
                    <a:avLst/>
                    <a:gdLst>
                      <a:gd name="T0" fmla="*/ 0 w 65"/>
                      <a:gd name="T1" fmla="*/ 20 h 21"/>
                      <a:gd name="T2" fmla="*/ 20 w 65"/>
                      <a:gd name="T3" fmla="*/ 17 h 21"/>
                      <a:gd name="T4" fmla="*/ 39 w 65"/>
                      <a:gd name="T5" fmla="*/ 3 h 21"/>
                      <a:gd name="T6" fmla="*/ 64 w 65"/>
                      <a:gd name="T7" fmla="*/ 0 h 21"/>
                    </a:gdLst>
                    <a:ahLst/>
                    <a:cxnLst>
                      <a:cxn ang="0">
                        <a:pos x="T0" y="T1"/>
                      </a:cxn>
                      <a:cxn ang="0">
                        <a:pos x="T2" y="T3"/>
                      </a:cxn>
                      <a:cxn ang="0">
                        <a:pos x="T4" y="T5"/>
                      </a:cxn>
                      <a:cxn ang="0">
                        <a:pos x="T6" y="T7"/>
                      </a:cxn>
                    </a:cxnLst>
                    <a:rect l="0" t="0" r="r" b="b"/>
                    <a:pathLst>
                      <a:path w="65" h="21">
                        <a:moveTo>
                          <a:pt x="0" y="20"/>
                        </a:moveTo>
                        <a:lnTo>
                          <a:pt x="20" y="17"/>
                        </a:lnTo>
                        <a:lnTo>
                          <a:pt x="39" y="3"/>
                        </a:lnTo>
                        <a:lnTo>
                          <a:pt x="6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3" name="Freeform 75">
                    <a:extLst>
                      <a:ext uri="{FF2B5EF4-FFF2-40B4-BE49-F238E27FC236}">
                        <a16:creationId xmlns:a16="http://schemas.microsoft.com/office/drawing/2014/main" id="{648580DD-97A6-474B-9689-83716F309051}"/>
                      </a:ext>
                    </a:extLst>
                  </p:cNvPr>
                  <p:cNvSpPr>
                    <a:spLocks/>
                  </p:cNvSpPr>
                  <p:nvPr/>
                </p:nvSpPr>
                <p:spPr bwMode="auto">
                  <a:xfrm>
                    <a:off x="4278" y="2991"/>
                    <a:ext cx="780" cy="471"/>
                  </a:xfrm>
                  <a:custGeom>
                    <a:avLst/>
                    <a:gdLst>
                      <a:gd name="T0" fmla="*/ 0 w 780"/>
                      <a:gd name="T1" fmla="*/ 15 h 471"/>
                      <a:gd name="T2" fmla="*/ 14 w 780"/>
                      <a:gd name="T3" fmla="*/ 49 h 471"/>
                      <a:gd name="T4" fmla="*/ 49 w 780"/>
                      <a:gd name="T5" fmla="*/ 82 h 471"/>
                      <a:gd name="T6" fmla="*/ 84 w 780"/>
                      <a:gd name="T7" fmla="*/ 93 h 471"/>
                      <a:gd name="T8" fmla="*/ 133 w 780"/>
                      <a:gd name="T9" fmla="*/ 105 h 471"/>
                      <a:gd name="T10" fmla="*/ 172 w 780"/>
                      <a:gd name="T11" fmla="*/ 116 h 471"/>
                      <a:gd name="T12" fmla="*/ 236 w 780"/>
                      <a:gd name="T13" fmla="*/ 129 h 471"/>
                      <a:gd name="T14" fmla="*/ 309 w 780"/>
                      <a:gd name="T15" fmla="*/ 143 h 471"/>
                      <a:gd name="T16" fmla="*/ 374 w 780"/>
                      <a:gd name="T17" fmla="*/ 163 h 471"/>
                      <a:gd name="T18" fmla="*/ 416 w 780"/>
                      <a:gd name="T19" fmla="*/ 180 h 471"/>
                      <a:gd name="T20" fmla="*/ 464 w 780"/>
                      <a:gd name="T21" fmla="*/ 213 h 471"/>
                      <a:gd name="T22" fmla="*/ 499 w 780"/>
                      <a:gd name="T23" fmla="*/ 257 h 471"/>
                      <a:gd name="T24" fmla="*/ 531 w 780"/>
                      <a:gd name="T25" fmla="*/ 324 h 471"/>
                      <a:gd name="T26" fmla="*/ 554 w 780"/>
                      <a:gd name="T27" fmla="*/ 396 h 471"/>
                      <a:gd name="T28" fmla="*/ 567 w 780"/>
                      <a:gd name="T29" fmla="*/ 470 h 471"/>
                      <a:gd name="T30" fmla="*/ 578 w 780"/>
                      <a:gd name="T31" fmla="*/ 420 h 471"/>
                      <a:gd name="T32" fmla="*/ 591 w 780"/>
                      <a:gd name="T33" fmla="*/ 378 h 471"/>
                      <a:gd name="T34" fmla="*/ 599 w 780"/>
                      <a:gd name="T35" fmla="*/ 317 h 471"/>
                      <a:gd name="T36" fmla="*/ 601 w 780"/>
                      <a:gd name="T37" fmla="*/ 251 h 471"/>
                      <a:gd name="T38" fmla="*/ 609 w 780"/>
                      <a:gd name="T39" fmla="*/ 190 h 471"/>
                      <a:gd name="T40" fmla="*/ 610 w 780"/>
                      <a:gd name="T41" fmla="*/ 112 h 471"/>
                      <a:gd name="T42" fmla="*/ 655 w 780"/>
                      <a:gd name="T43" fmla="*/ 167 h 471"/>
                      <a:gd name="T44" fmla="*/ 675 w 780"/>
                      <a:gd name="T45" fmla="*/ 219 h 471"/>
                      <a:gd name="T46" fmla="*/ 693 w 780"/>
                      <a:gd name="T47" fmla="*/ 266 h 471"/>
                      <a:gd name="T48" fmla="*/ 705 w 780"/>
                      <a:gd name="T49" fmla="*/ 311 h 471"/>
                      <a:gd name="T50" fmla="*/ 710 w 780"/>
                      <a:gd name="T51" fmla="*/ 339 h 471"/>
                      <a:gd name="T52" fmla="*/ 779 w 780"/>
                      <a:gd name="T53" fmla="*/ 392 h 471"/>
                      <a:gd name="T54" fmla="*/ 723 w 780"/>
                      <a:gd name="T55" fmla="*/ 330 h 471"/>
                      <a:gd name="T56" fmla="*/ 710 w 780"/>
                      <a:gd name="T57" fmla="*/ 284 h 471"/>
                      <a:gd name="T58" fmla="*/ 679 w 780"/>
                      <a:gd name="T59" fmla="*/ 183 h 471"/>
                      <a:gd name="T60" fmla="*/ 617 w 780"/>
                      <a:gd name="T61" fmla="*/ 93 h 471"/>
                      <a:gd name="T62" fmla="*/ 585 w 780"/>
                      <a:gd name="T63" fmla="*/ 40 h 471"/>
                      <a:gd name="T64" fmla="*/ 541 w 780"/>
                      <a:gd name="T65" fmla="*/ 44 h 471"/>
                      <a:gd name="T66" fmla="*/ 506 w 780"/>
                      <a:gd name="T67" fmla="*/ 44 h 471"/>
                      <a:gd name="T68" fmla="*/ 456 w 780"/>
                      <a:gd name="T69" fmla="*/ 44 h 471"/>
                      <a:gd name="T70" fmla="*/ 399 w 780"/>
                      <a:gd name="T71" fmla="*/ 35 h 471"/>
                      <a:gd name="T72" fmla="*/ 350 w 780"/>
                      <a:gd name="T73" fmla="*/ 35 h 471"/>
                      <a:gd name="T74" fmla="*/ 312 w 780"/>
                      <a:gd name="T75" fmla="*/ 17 h 471"/>
                      <a:gd name="T76" fmla="*/ 253 w 780"/>
                      <a:gd name="T77" fmla="*/ 3 h 471"/>
                      <a:gd name="T78" fmla="*/ 172 w 780"/>
                      <a:gd name="T79" fmla="*/ 0 h 471"/>
                      <a:gd name="T80" fmla="*/ 61 w 780"/>
                      <a:gd name="T81" fmla="*/ 8 h 471"/>
                      <a:gd name="T82" fmla="*/ 0 w 780"/>
                      <a:gd name="T83" fmla="*/ 1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0" h="471">
                        <a:moveTo>
                          <a:pt x="0" y="15"/>
                        </a:moveTo>
                        <a:lnTo>
                          <a:pt x="14" y="49"/>
                        </a:lnTo>
                        <a:lnTo>
                          <a:pt x="49" y="82"/>
                        </a:lnTo>
                        <a:lnTo>
                          <a:pt x="84" y="93"/>
                        </a:lnTo>
                        <a:lnTo>
                          <a:pt x="133" y="105"/>
                        </a:lnTo>
                        <a:lnTo>
                          <a:pt x="172" y="116"/>
                        </a:lnTo>
                        <a:lnTo>
                          <a:pt x="236" y="129"/>
                        </a:lnTo>
                        <a:lnTo>
                          <a:pt x="309" y="143"/>
                        </a:lnTo>
                        <a:lnTo>
                          <a:pt x="374" y="163"/>
                        </a:lnTo>
                        <a:lnTo>
                          <a:pt x="416" y="180"/>
                        </a:lnTo>
                        <a:lnTo>
                          <a:pt x="464" y="213"/>
                        </a:lnTo>
                        <a:lnTo>
                          <a:pt x="499" y="257"/>
                        </a:lnTo>
                        <a:lnTo>
                          <a:pt x="531" y="324"/>
                        </a:lnTo>
                        <a:lnTo>
                          <a:pt x="554" y="396"/>
                        </a:lnTo>
                        <a:lnTo>
                          <a:pt x="567" y="470"/>
                        </a:lnTo>
                        <a:lnTo>
                          <a:pt x="578" y="420"/>
                        </a:lnTo>
                        <a:lnTo>
                          <a:pt x="591" y="378"/>
                        </a:lnTo>
                        <a:lnTo>
                          <a:pt x="599" y="317"/>
                        </a:lnTo>
                        <a:lnTo>
                          <a:pt x="601" y="251"/>
                        </a:lnTo>
                        <a:lnTo>
                          <a:pt x="609" y="190"/>
                        </a:lnTo>
                        <a:lnTo>
                          <a:pt x="610" y="112"/>
                        </a:lnTo>
                        <a:lnTo>
                          <a:pt x="655" y="167"/>
                        </a:lnTo>
                        <a:lnTo>
                          <a:pt x="675" y="219"/>
                        </a:lnTo>
                        <a:lnTo>
                          <a:pt x="693" y="266"/>
                        </a:lnTo>
                        <a:lnTo>
                          <a:pt x="705" y="311"/>
                        </a:lnTo>
                        <a:lnTo>
                          <a:pt x="710" y="339"/>
                        </a:lnTo>
                        <a:lnTo>
                          <a:pt x="779" y="392"/>
                        </a:lnTo>
                        <a:lnTo>
                          <a:pt x="723" y="330"/>
                        </a:lnTo>
                        <a:lnTo>
                          <a:pt x="710" y="284"/>
                        </a:lnTo>
                        <a:lnTo>
                          <a:pt x="679" y="183"/>
                        </a:lnTo>
                        <a:lnTo>
                          <a:pt x="617" y="93"/>
                        </a:lnTo>
                        <a:lnTo>
                          <a:pt x="585" y="40"/>
                        </a:lnTo>
                        <a:lnTo>
                          <a:pt x="541" y="44"/>
                        </a:lnTo>
                        <a:lnTo>
                          <a:pt x="506" y="44"/>
                        </a:lnTo>
                        <a:lnTo>
                          <a:pt x="456" y="44"/>
                        </a:lnTo>
                        <a:lnTo>
                          <a:pt x="399" y="35"/>
                        </a:lnTo>
                        <a:lnTo>
                          <a:pt x="350" y="35"/>
                        </a:lnTo>
                        <a:lnTo>
                          <a:pt x="312" y="17"/>
                        </a:lnTo>
                        <a:lnTo>
                          <a:pt x="253" y="3"/>
                        </a:lnTo>
                        <a:lnTo>
                          <a:pt x="172" y="0"/>
                        </a:lnTo>
                        <a:lnTo>
                          <a:pt x="61" y="8"/>
                        </a:lnTo>
                        <a:lnTo>
                          <a:pt x="0" y="15"/>
                        </a:lnTo>
                      </a:path>
                    </a:pathLst>
                  </a:custGeom>
                  <a:solidFill>
                    <a:srgbClr val="009080"/>
                  </a:solidFill>
                  <a:ln w="12700" cap="rnd" cmpd="sng">
                    <a:solidFill>
                      <a:srgbClr val="009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4" name="Freeform 76">
                    <a:extLst>
                      <a:ext uri="{FF2B5EF4-FFF2-40B4-BE49-F238E27FC236}">
                        <a16:creationId xmlns:a16="http://schemas.microsoft.com/office/drawing/2014/main" id="{57683895-15AB-E648-8EDE-CF12B5A1BD0E}"/>
                      </a:ext>
                    </a:extLst>
                  </p:cNvPr>
                  <p:cNvSpPr>
                    <a:spLocks/>
                  </p:cNvSpPr>
                  <p:nvPr/>
                </p:nvSpPr>
                <p:spPr bwMode="auto">
                  <a:xfrm>
                    <a:off x="4271" y="2920"/>
                    <a:ext cx="841" cy="545"/>
                  </a:xfrm>
                  <a:custGeom>
                    <a:avLst/>
                    <a:gdLst>
                      <a:gd name="T0" fmla="*/ 0 w 841"/>
                      <a:gd name="T1" fmla="*/ 15 h 545"/>
                      <a:gd name="T2" fmla="*/ 15 w 841"/>
                      <a:gd name="T3" fmla="*/ 50 h 545"/>
                      <a:gd name="T4" fmla="*/ 51 w 841"/>
                      <a:gd name="T5" fmla="*/ 83 h 545"/>
                      <a:gd name="T6" fmla="*/ 86 w 841"/>
                      <a:gd name="T7" fmla="*/ 94 h 545"/>
                      <a:gd name="T8" fmla="*/ 134 w 841"/>
                      <a:gd name="T9" fmla="*/ 106 h 545"/>
                      <a:gd name="T10" fmla="*/ 172 w 841"/>
                      <a:gd name="T11" fmla="*/ 118 h 545"/>
                      <a:gd name="T12" fmla="*/ 236 w 841"/>
                      <a:gd name="T13" fmla="*/ 130 h 545"/>
                      <a:gd name="T14" fmla="*/ 310 w 841"/>
                      <a:gd name="T15" fmla="*/ 143 h 545"/>
                      <a:gd name="T16" fmla="*/ 374 w 841"/>
                      <a:gd name="T17" fmla="*/ 164 h 545"/>
                      <a:gd name="T18" fmla="*/ 415 w 841"/>
                      <a:gd name="T19" fmla="*/ 187 h 545"/>
                      <a:gd name="T20" fmla="*/ 458 w 841"/>
                      <a:gd name="T21" fmla="*/ 228 h 545"/>
                      <a:gd name="T22" fmla="*/ 497 w 841"/>
                      <a:gd name="T23" fmla="*/ 267 h 545"/>
                      <a:gd name="T24" fmla="*/ 533 w 841"/>
                      <a:gd name="T25" fmla="*/ 325 h 545"/>
                      <a:gd name="T26" fmla="*/ 559 w 841"/>
                      <a:gd name="T27" fmla="*/ 395 h 545"/>
                      <a:gd name="T28" fmla="*/ 577 w 841"/>
                      <a:gd name="T29" fmla="*/ 474 h 545"/>
                      <a:gd name="T30" fmla="*/ 592 w 841"/>
                      <a:gd name="T31" fmla="*/ 419 h 545"/>
                      <a:gd name="T32" fmla="*/ 601 w 841"/>
                      <a:gd name="T33" fmla="*/ 370 h 545"/>
                      <a:gd name="T34" fmla="*/ 602 w 841"/>
                      <a:gd name="T35" fmla="*/ 311 h 545"/>
                      <a:gd name="T36" fmla="*/ 612 w 841"/>
                      <a:gd name="T37" fmla="*/ 244 h 545"/>
                      <a:gd name="T38" fmla="*/ 609 w 841"/>
                      <a:gd name="T39" fmla="*/ 187 h 545"/>
                      <a:gd name="T40" fmla="*/ 622 w 841"/>
                      <a:gd name="T41" fmla="*/ 176 h 545"/>
                      <a:gd name="T42" fmla="*/ 642 w 841"/>
                      <a:gd name="T43" fmla="*/ 200 h 545"/>
                      <a:gd name="T44" fmla="*/ 673 w 841"/>
                      <a:gd name="T45" fmla="*/ 234 h 545"/>
                      <a:gd name="T46" fmla="*/ 730 w 841"/>
                      <a:gd name="T47" fmla="*/ 392 h 545"/>
                      <a:gd name="T48" fmla="*/ 796 w 841"/>
                      <a:gd name="T49" fmla="*/ 480 h 545"/>
                      <a:gd name="T50" fmla="*/ 840 w 841"/>
                      <a:gd name="T51" fmla="*/ 544 h 545"/>
                      <a:gd name="T52" fmla="*/ 793 w 841"/>
                      <a:gd name="T53" fmla="*/ 456 h 545"/>
                      <a:gd name="T54" fmla="*/ 762 w 841"/>
                      <a:gd name="T55" fmla="*/ 428 h 545"/>
                      <a:gd name="T56" fmla="*/ 712 w 841"/>
                      <a:gd name="T57" fmla="*/ 284 h 545"/>
                      <a:gd name="T58" fmla="*/ 679 w 841"/>
                      <a:gd name="T59" fmla="*/ 184 h 545"/>
                      <a:gd name="T60" fmla="*/ 619 w 841"/>
                      <a:gd name="T61" fmla="*/ 94 h 545"/>
                      <a:gd name="T62" fmla="*/ 585 w 841"/>
                      <a:gd name="T63" fmla="*/ 41 h 545"/>
                      <a:gd name="T64" fmla="*/ 542 w 841"/>
                      <a:gd name="T65" fmla="*/ 44 h 545"/>
                      <a:gd name="T66" fmla="*/ 506 w 841"/>
                      <a:gd name="T67" fmla="*/ 44 h 545"/>
                      <a:gd name="T68" fmla="*/ 456 w 841"/>
                      <a:gd name="T69" fmla="*/ 44 h 545"/>
                      <a:gd name="T70" fmla="*/ 401 w 841"/>
                      <a:gd name="T71" fmla="*/ 36 h 545"/>
                      <a:gd name="T72" fmla="*/ 351 w 841"/>
                      <a:gd name="T73" fmla="*/ 36 h 545"/>
                      <a:gd name="T74" fmla="*/ 313 w 841"/>
                      <a:gd name="T75" fmla="*/ 17 h 545"/>
                      <a:gd name="T76" fmla="*/ 254 w 841"/>
                      <a:gd name="T77" fmla="*/ 3 h 545"/>
                      <a:gd name="T78" fmla="*/ 172 w 841"/>
                      <a:gd name="T79" fmla="*/ 0 h 545"/>
                      <a:gd name="T80" fmla="*/ 62 w 841"/>
                      <a:gd name="T81" fmla="*/ 10 h 545"/>
                      <a:gd name="T82" fmla="*/ 0 w 841"/>
                      <a:gd name="T83" fmla="*/ 1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1" h="545">
                        <a:moveTo>
                          <a:pt x="0" y="15"/>
                        </a:moveTo>
                        <a:lnTo>
                          <a:pt x="15" y="50"/>
                        </a:lnTo>
                        <a:lnTo>
                          <a:pt x="51" y="83"/>
                        </a:lnTo>
                        <a:lnTo>
                          <a:pt x="86" y="94"/>
                        </a:lnTo>
                        <a:lnTo>
                          <a:pt x="134" y="106"/>
                        </a:lnTo>
                        <a:lnTo>
                          <a:pt x="172" y="118"/>
                        </a:lnTo>
                        <a:lnTo>
                          <a:pt x="236" y="130"/>
                        </a:lnTo>
                        <a:lnTo>
                          <a:pt x="310" y="143"/>
                        </a:lnTo>
                        <a:lnTo>
                          <a:pt x="374" y="164"/>
                        </a:lnTo>
                        <a:lnTo>
                          <a:pt x="415" y="187"/>
                        </a:lnTo>
                        <a:lnTo>
                          <a:pt x="458" y="228"/>
                        </a:lnTo>
                        <a:lnTo>
                          <a:pt x="497" y="267"/>
                        </a:lnTo>
                        <a:lnTo>
                          <a:pt x="533" y="325"/>
                        </a:lnTo>
                        <a:lnTo>
                          <a:pt x="559" y="395"/>
                        </a:lnTo>
                        <a:lnTo>
                          <a:pt x="577" y="474"/>
                        </a:lnTo>
                        <a:lnTo>
                          <a:pt x="592" y="419"/>
                        </a:lnTo>
                        <a:lnTo>
                          <a:pt x="601" y="370"/>
                        </a:lnTo>
                        <a:lnTo>
                          <a:pt x="602" y="311"/>
                        </a:lnTo>
                        <a:lnTo>
                          <a:pt x="612" y="244"/>
                        </a:lnTo>
                        <a:lnTo>
                          <a:pt x="609" y="187"/>
                        </a:lnTo>
                        <a:lnTo>
                          <a:pt x="622" y="176"/>
                        </a:lnTo>
                        <a:lnTo>
                          <a:pt x="642" y="200"/>
                        </a:lnTo>
                        <a:lnTo>
                          <a:pt x="673" y="234"/>
                        </a:lnTo>
                        <a:lnTo>
                          <a:pt x="730" y="392"/>
                        </a:lnTo>
                        <a:lnTo>
                          <a:pt x="796" y="480"/>
                        </a:lnTo>
                        <a:lnTo>
                          <a:pt x="840" y="544"/>
                        </a:lnTo>
                        <a:lnTo>
                          <a:pt x="793" y="456"/>
                        </a:lnTo>
                        <a:lnTo>
                          <a:pt x="762" y="428"/>
                        </a:lnTo>
                        <a:lnTo>
                          <a:pt x="712" y="284"/>
                        </a:lnTo>
                        <a:lnTo>
                          <a:pt x="679" y="184"/>
                        </a:lnTo>
                        <a:lnTo>
                          <a:pt x="619" y="94"/>
                        </a:lnTo>
                        <a:lnTo>
                          <a:pt x="585" y="41"/>
                        </a:lnTo>
                        <a:lnTo>
                          <a:pt x="542" y="44"/>
                        </a:lnTo>
                        <a:lnTo>
                          <a:pt x="506" y="44"/>
                        </a:lnTo>
                        <a:lnTo>
                          <a:pt x="456" y="44"/>
                        </a:lnTo>
                        <a:lnTo>
                          <a:pt x="401" y="36"/>
                        </a:lnTo>
                        <a:lnTo>
                          <a:pt x="351" y="36"/>
                        </a:lnTo>
                        <a:lnTo>
                          <a:pt x="313" y="17"/>
                        </a:lnTo>
                        <a:lnTo>
                          <a:pt x="254" y="3"/>
                        </a:lnTo>
                        <a:lnTo>
                          <a:pt x="172" y="0"/>
                        </a:lnTo>
                        <a:lnTo>
                          <a:pt x="62" y="10"/>
                        </a:lnTo>
                        <a:lnTo>
                          <a:pt x="0" y="15"/>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366" name="Freeform 78">
                  <a:extLst>
                    <a:ext uri="{FF2B5EF4-FFF2-40B4-BE49-F238E27FC236}">
                      <a16:creationId xmlns:a16="http://schemas.microsoft.com/office/drawing/2014/main" id="{BE1945D4-7641-6240-8F6C-CCAD4314F2AC}"/>
                    </a:ext>
                  </a:extLst>
                </p:cNvPr>
                <p:cNvSpPr>
                  <a:spLocks/>
                </p:cNvSpPr>
                <p:nvPr/>
              </p:nvSpPr>
              <p:spPr bwMode="auto">
                <a:xfrm>
                  <a:off x="3800" y="2676"/>
                  <a:ext cx="855" cy="1374"/>
                </a:xfrm>
                <a:custGeom>
                  <a:avLst/>
                  <a:gdLst>
                    <a:gd name="T0" fmla="*/ 439 w 855"/>
                    <a:gd name="T1" fmla="*/ 962 h 1374"/>
                    <a:gd name="T2" fmla="*/ 495 w 855"/>
                    <a:gd name="T3" fmla="*/ 792 h 1374"/>
                    <a:gd name="T4" fmla="*/ 533 w 855"/>
                    <a:gd name="T5" fmla="*/ 587 h 1374"/>
                    <a:gd name="T6" fmla="*/ 525 w 855"/>
                    <a:gd name="T7" fmla="*/ 453 h 1374"/>
                    <a:gd name="T8" fmla="*/ 585 w 855"/>
                    <a:gd name="T9" fmla="*/ 423 h 1374"/>
                    <a:gd name="T10" fmla="*/ 620 w 855"/>
                    <a:gd name="T11" fmla="*/ 357 h 1374"/>
                    <a:gd name="T12" fmla="*/ 628 w 855"/>
                    <a:gd name="T13" fmla="*/ 309 h 1374"/>
                    <a:gd name="T14" fmla="*/ 656 w 855"/>
                    <a:gd name="T15" fmla="*/ 328 h 1374"/>
                    <a:gd name="T16" fmla="*/ 700 w 855"/>
                    <a:gd name="T17" fmla="*/ 331 h 1374"/>
                    <a:gd name="T18" fmla="*/ 673 w 855"/>
                    <a:gd name="T19" fmla="*/ 362 h 1374"/>
                    <a:gd name="T20" fmla="*/ 703 w 855"/>
                    <a:gd name="T21" fmla="*/ 382 h 1374"/>
                    <a:gd name="T22" fmla="*/ 743 w 855"/>
                    <a:gd name="T23" fmla="*/ 343 h 1374"/>
                    <a:gd name="T24" fmla="*/ 717 w 855"/>
                    <a:gd name="T25" fmla="*/ 277 h 1374"/>
                    <a:gd name="T26" fmla="*/ 737 w 855"/>
                    <a:gd name="T27" fmla="*/ 262 h 1374"/>
                    <a:gd name="T28" fmla="*/ 800 w 855"/>
                    <a:gd name="T29" fmla="*/ 319 h 1374"/>
                    <a:gd name="T30" fmla="*/ 822 w 855"/>
                    <a:gd name="T31" fmla="*/ 284 h 1374"/>
                    <a:gd name="T32" fmla="*/ 781 w 855"/>
                    <a:gd name="T33" fmla="*/ 225 h 1374"/>
                    <a:gd name="T34" fmla="*/ 660 w 855"/>
                    <a:gd name="T35" fmla="*/ 175 h 1374"/>
                    <a:gd name="T36" fmla="*/ 771 w 855"/>
                    <a:gd name="T37" fmla="*/ 198 h 1374"/>
                    <a:gd name="T38" fmla="*/ 839 w 855"/>
                    <a:gd name="T39" fmla="*/ 237 h 1374"/>
                    <a:gd name="T40" fmla="*/ 852 w 855"/>
                    <a:gd name="T41" fmla="*/ 195 h 1374"/>
                    <a:gd name="T42" fmla="*/ 791 w 855"/>
                    <a:gd name="T43" fmla="*/ 144 h 1374"/>
                    <a:gd name="T44" fmla="*/ 687 w 855"/>
                    <a:gd name="T45" fmla="*/ 111 h 1374"/>
                    <a:gd name="T46" fmla="*/ 664 w 855"/>
                    <a:gd name="T47" fmla="*/ 102 h 1374"/>
                    <a:gd name="T48" fmla="*/ 745 w 855"/>
                    <a:gd name="T49" fmla="*/ 102 h 1374"/>
                    <a:gd name="T50" fmla="*/ 801 w 855"/>
                    <a:gd name="T51" fmla="*/ 141 h 1374"/>
                    <a:gd name="T52" fmla="*/ 839 w 855"/>
                    <a:gd name="T53" fmla="*/ 126 h 1374"/>
                    <a:gd name="T54" fmla="*/ 818 w 855"/>
                    <a:gd name="T55" fmla="*/ 84 h 1374"/>
                    <a:gd name="T56" fmla="*/ 717 w 855"/>
                    <a:gd name="T57" fmla="*/ 32 h 1374"/>
                    <a:gd name="T58" fmla="*/ 574 w 855"/>
                    <a:gd name="T59" fmla="*/ 50 h 1374"/>
                    <a:gd name="T60" fmla="*/ 478 w 855"/>
                    <a:gd name="T61" fmla="*/ 102 h 1374"/>
                    <a:gd name="T62" fmla="*/ 417 w 855"/>
                    <a:gd name="T63" fmla="*/ 11 h 1374"/>
                    <a:gd name="T64" fmla="*/ 342 w 855"/>
                    <a:gd name="T65" fmla="*/ 5 h 1374"/>
                    <a:gd name="T66" fmla="*/ 353 w 855"/>
                    <a:gd name="T67" fmla="*/ 55 h 1374"/>
                    <a:gd name="T68" fmla="*/ 376 w 855"/>
                    <a:gd name="T69" fmla="*/ 114 h 1374"/>
                    <a:gd name="T70" fmla="*/ 376 w 855"/>
                    <a:gd name="T71" fmla="*/ 202 h 1374"/>
                    <a:gd name="T72" fmla="*/ 348 w 855"/>
                    <a:gd name="T73" fmla="*/ 260 h 1374"/>
                    <a:gd name="T74" fmla="*/ 339 w 855"/>
                    <a:gd name="T75" fmla="*/ 336 h 1374"/>
                    <a:gd name="T76" fmla="*/ 359 w 855"/>
                    <a:gd name="T77" fmla="*/ 418 h 1374"/>
                    <a:gd name="T78" fmla="*/ 319 w 855"/>
                    <a:gd name="T79" fmla="*/ 576 h 1374"/>
                    <a:gd name="T80" fmla="*/ 273 w 855"/>
                    <a:gd name="T81" fmla="*/ 704 h 1374"/>
                    <a:gd name="T82" fmla="*/ 220 w 855"/>
                    <a:gd name="T83" fmla="*/ 789 h 1374"/>
                    <a:gd name="T84" fmla="*/ 123 w 855"/>
                    <a:gd name="T85" fmla="*/ 868 h 1374"/>
                    <a:gd name="T86" fmla="*/ 33 w 855"/>
                    <a:gd name="T87" fmla="*/ 1018 h 1374"/>
                    <a:gd name="T88" fmla="*/ 3 w 855"/>
                    <a:gd name="T89" fmla="*/ 1121 h 1374"/>
                    <a:gd name="T90" fmla="*/ 0 w 855"/>
                    <a:gd name="T91" fmla="*/ 1207 h 1374"/>
                    <a:gd name="T92" fmla="*/ 19 w 855"/>
                    <a:gd name="T93" fmla="*/ 1308 h 1374"/>
                    <a:gd name="T94" fmla="*/ 67 w 855"/>
                    <a:gd name="T95" fmla="*/ 1356 h 1374"/>
                    <a:gd name="T96" fmla="*/ 144 w 855"/>
                    <a:gd name="T97" fmla="*/ 1373 h 1374"/>
                    <a:gd name="T98" fmla="*/ 217 w 855"/>
                    <a:gd name="T99" fmla="*/ 1328 h 1374"/>
                    <a:gd name="T100" fmla="*/ 249 w 855"/>
                    <a:gd name="T101" fmla="*/ 1224 h 1374"/>
                    <a:gd name="T102" fmla="*/ 330 w 855"/>
                    <a:gd name="T103" fmla="*/ 1119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5" h="1374">
                      <a:moveTo>
                        <a:pt x="376" y="1057"/>
                      </a:moveTo>
                      <a:lnTo>
                        <a:pt x="439" y="962"/>
                      </a:lnTo>
                      <a:lnTo>
                        <a:pt x="463" y="898"/>
                      </a:lnTo>
                      <a:lnTo>
                        <a:pt x="495" y="792"/>
                      </a:lnTo>
                      <a:lnTo>
                        <a:pt x="515" y="692"/>
                      </a:lnTo>
                      <a:lnTo>
                        <a:pt x="533" y="587"/>
                      </a:lnTo>
                      <a:lnTo>
                        <a:pt x="530" y="517"/>
                      </a:lnTo>
                      <a:lnTo>
                        <a:pt x="525" y="453"/>
                      </a:lnTo>
                      <a:lnTo>
                        <a:pt x="557" y="442"/>
                      </a:lnTo>
                      <a:lnTo>
                        <a:pt x="585" y="423"/>
                      </a:lnTo>
                      <a:lnTo>
                        <a:pt x="604" y="394"/>
                      </a:lnTo>
                      <a:lnTo>
                        <a:pt x="620" y="357"/>
                      </a:lnTo>
                      <a:lnTo>
                        <a:pt x="627" y="328"/>
                      </a:lnTo>
                      <a:lnTo>
                        <a:pt x="628" y="309"/>
                      </a:lnTo>
                      <a:lnTo>
                        <a:pt x="641" y="321"/>
                      </a:lnTo>
                      <a:lnTo>
                        <a:pt x="656" y="328"/>
                      </a:lnTo>
                      <a:lnTo>
                        <a:pt x="676" y="335"/>
                      </a:lnTo>
                      <a:lnTo>
                        <a:pt x="700" y="331"/>
                      </a:lnTo>
                      <a:lnTo>
                        <a:pt x="677" y="342"/>
                      </a:lnTo>
                      <a:lnTo>
                        <a:pt x="673" y="362"/>
                      </a:lnTo>
                      <a:lnTo>
                        <a:pt x="682" y="378"/>
                      </a:lnTo>
                      <a:lnTo>
                        <a:pt x="703" y="382"/>
                      </a:lnTo>
                      <a:lnTo>
                        <a:pt x="728" y="369"/>
                      </a:lnTo>
                      <a:lnTo>
                        <a:pt x="743" y="343"/>
                      </a:lnTo>
                      <a:lnTo>
                        <a:pt x="734" y="305"/>
                      </a:lnTo>
                      <a:lnTo>
                        <a:pt x="717" y="277"/>
                      </a:lnTo>
                      <a:lnTo>
                        <a:pt x="650" y="237"/>
                      </a:lnTo>
                      <a:lnTo>
                        <a:pt x="737" y="262"/>
                      </a:lnTo>
                      <a:lnTo>
                        <a:pt x="781" y="313"/>
                      </a:lnTo>
                      <a:lnTo>
                        <a:pt x="800" y="319"/>
                      </a:lnTo>
                      <a:lnTo>
                        <a:pt x="816" y="308"/>
                      </a:lnTo>
                      <a:lnTo>
                        <a:pt x="822" y="284"/>
                      </a:lnTo>
                      <a:lnTo>
                        <a:pt x="810" y="260"/>
                      </a:lnTo>
                      <a:lnTo>
                        <a:pt x="781" y="225"/>
                      </a:lnTo>
                      <a:lnTo>
                        <a:pt x="728" y="195"/>
                      </a:lnTo>
                      <a:lnTo>
                        <a:pt x="660" y="175"/>
                      </a:lnTo>
                      <a:lnTo>
                        <a:pt x="722" y="173"/>
                      </a:lnTo>
                      <a:lnTo>
                        <a:pt x="771" y="198"/>
                      </a:lnTo>
                      <a:lnTo>
                        <a:pt x="822" y="237"/>
                      </a:lnTo>
                      <a:lnTo>
                        <a:pt x="839" y="237"/>
                      </a:lnTo>
                      <a:lnTo>
                        <a:pt x="854" y="221"/>
                      </a:lnTo>
                      <a:lnTo>
                        <a:pt x="852" y="195"/>
                      </a:lnTo>
                      <a:lnTo>
                        <a:pt x="824" y="166"/>
                      </a:lnTo>
                      <a:lnTo>
                        <a:pt x="791" y="144"/>
                      </a:lnTo>
                      <a:lnTo>
                        <a:pt x="733" y="115"/>
                      </a:lnTo>
                      <a:lnTo>
                        <a:pt x="687" y="111"/>
                      </a:lnTo>
                      <a:lnTo>
                        <a:pt x="628" y="126"/>
                      </a:lnTo>
                      <a:lnTo>
                        <a:pt x="664" y="102"/>
                      </a:lnTo>
                      <a:lnTo>
                        <a:pt x="703" y="99"/>
                      </a:lnTo>
                      <a:lnTo>
                        <a:pt x="745" y="102"/>
                      </a:lnTo>
                      <a:lnTo>
                        <a:pt x="764" y="122"/>
                      </a:lnTo>
                      <a:lnTo>
                        <a:pt x="801" y="141"/>
                      </a:lnTo>
                      <a:lnTo>
                        <a:pt x="831" y="141"/>
                      </a:lnTo>
                      <a:lnTo>
                        <a:pt x="839" y="126"/>
                      </a:lnTo>
                      <a:lnTo>
                        <a:pt x="837" y="105"/>
                      </a:lnTo>
                      <a:lnTo>
                        <a:pt x="818" y="84"/>
                      </a:lnTo>
                      <a:lnTo>
                        <a:pt x="768" y="50"/>
                      </a:lnTo>
                      <a:lnTo>
                        <a:pt x="717" y="32"/>
                      </a:lnTo>
                      <a:lnTo>
                        <a:pt x="643" y="35"/>
                      </a:lnTo>
                      <a:lnTo>
                        <a:pt x="574" y="50"/>
                      </a:lnTo>
                      <a:lnTo>
                        <a:pt x="525" y="75"/>
                      </a:lnTo>
                      <a:lnTo>
                        <a:pt x="478" y="102"/>
                      </a:lnTo>
                      <a:lnTo>
                        <a:pt x="448" y="58"/>
                      </a:lnTo>
                      <a:lnTo>
                        <a:pt x="417" y="11"/>
                      </a:lnTo>
                      <a:lnTo>
                        <a:pt x="380" y="0"/>
                      </a:lnTo>
                      <a:lnTo>
                        <a:pt x="342" y="5"/>
                      </a:lnTo>
                      <a:lnTo>
                        <a:pt x="324" y="26"/>
                      </a:lnTo>
                      <a:lnTo>
                        <a:pt x="353" y="55"/>
                      </a:lnTo>
                      <a:lnTo>
                        <a:pt x="371" y="84"/>
                      </a:lnTo>
                      <a:lnTo>
                        <a:pt x="376" y="114"/>
                      </a:lnTo>
                      <a:lnTo>
                        <a:pt x="386" y="167"/>
                      </a:lnTo>
                      <a:lnTo>
                        <a:pt x="376" y="202"/>
                      </a:lnTo>
                      <a:lnTo>
                        <a:pt x="366" y="234"/>
                      </a:lnTo>
                      <a:lnTo>
                        <a:pt x="348" y="260"/>
                      </a:lnTo>
                      <a:lnTo>
                        <a:pt x="339" y="292"/>
                      </a:lnTo>
                      <a:lnTo>
                        <a:pt x="339" y="336"/>
                      </a:lnTo>
                      <a:lnTo>
                        <a:pt x="348" y="383"/>
                      </a:lnTo>
                      <a:lnTo>
                        <a:pt x="359" y="418"/>
                      </a:lnTo>
                      <a:lnTo>
                        <a:pt x="342" y="493"/>
                      </a:lnTo>
                      <a:lnTo>
                        <a:pt x="319" y="576"/>
                      </a:lnTo>
                      <a:lnTo>
                        <a:pt x="295" y="641"/>
                      </a:lnTo>
                      <a:lnTo>
                        <a:pt x="273" y="704"/>
                      </a:lnTo>
                      <a:lnTo>
                        <a:pt x="249" y="745"/>
                      </a:lnTo>
                      <a:lnTo>
                        <a:pt x="220" y="789"/>
                      </a:lnTo>
                      <a:lnTo>
                        <a:pt x="179" y="826"/>
                      </a:lnTo>
                      <a:lnTo>
                        <a:pt x="123" y="868"/>
                      </a:lnTo>
                      <a:lnTo>
                        <a:pt x="76" y="933"/>
                      </a:lnTo>
                      <a:lnTo>
                        <a:pt x="33" y="1018"/>
                      </a:lnTo>
                      <a:lnTo>
                        <a:pt x="16" y="1077"/>
                      </a:lnTo>
                      <a:lnTo>
                        <a:pt x="3" y="1121"/>
                      </a:lnTo>
                      <a:lnTo>
                        <a:pt x="3" y="1163"/>
                      </a:lnTo>
                      <a:lnTo>
                        <a:pt x="0" y="1207"/>
                      </a:lnTo>
                      <a:lnTo>
                        <a:pt x="3" y="1260"/>
                      </a:lnTo>
                      <a:lnTo>
                        <a:pt x="19" y="1308"/>
                      </a:lnTo>
                      <a:lnTo>
                        <a:pt x="43" y="1339"/>
                      </a:lnTo>
                      <a:lnTo>
                        <a:pt x="67" y="1356"/>
                      </a:lnTo>
                      <a:lnTo>
                        <a:pt x="97" y="1369"/>
                      </a:lnTo>
                      <a:lnTo>
                        <a:pt x="144" y="1373"/>
                      </a:lnTo>
                      <a:lnTo>
                        <a:pt x="182" y="1363"/>
                      </a:lnTo>
                      <a:lnTo>
                        <a:pt x="217" y="1328"/>
                      </a:lnTo>
                      <a:lnTo>
                        <a:pt x="240" y="1280"/>
                      </a:lnTo>
                      <a:lnTo>
                        <a:pt x="249" y="1224"/>
                      </a:lnTo>
                      <a:lnTo>
                        <a:pt x="286" y="1168"/>
                      </a:lnTo>
                      <a:lnTo>
                        <a:pt x="330" y="1119"/>
                      </a:lnTo>
                      <a:lnTo>
                        <a:pt x="376" y="1057"/>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70" name="Group 82">
                <a:extLst>
                  <a:ext uri="{FF2B5EF4-FFF2-40B4-BE49-F238E27FC236}">
                    <a16:creationId xmlns:a16="http://schemas.microsoft.com/office/drawing/2014/main" id="{B4A8B069-4CC4-6147-9B15-2D67546F5C67}"/>
                  </a:ext>
                </a:extLst>
              </p:cNvPr>
              <p:cNvGrpSpPr>
                <a:grpSpLocks/>
              </p:cNvGrpSpPr>
              <p:nvPr/>
            </p:nvGrpSpPr>
            <p:grpSpPr bwMode="auto">
              <a:xfrm>
                <a:off x="4932" y="2410"/>
                <a:ext cx="182" cy="200"/>
                <a:chOff x="4932" y="2410"/>
                <a:chExt cx="182" cy="200"/>
              </a:xfrm>
            </p:grpSpPr>
            <p:sp>
              <p:nvSpPr>
                <p:cNvPr id="12368" name="Freeform 80">
                  <a:extLst>
                    <a:ext uri="{FF2B5EF4-FFF2-40B4-BE49-F238E27FC236}">
                      <a16:creationId xmlns:a16="http://schemas.microsoft.com/office/drawing/2014/main" id="{5D4E174C-8728-BD49-B3F7-2039A9E01F10}"/>
                    </a:ext>
                  </a:extLst>
                </p:cNvPr>
                <p:cNvSpPr>
                  <a:spLocks/>
                </p:cNvSpPr>
                <p:nvPr/>
              </p:nvSpPr>
              <p:spPr bwMode="auto">
                <a:xfrm>
                  <a:off x="4947" y="2410"/>
                  <a:ext cx="167" cy="200"/>
                </a:xfrm>
                <a:custGeom>
                  <a:avLst/>
                  <a:gdLst>
                    <a:gd name="T0" fmla="*/ 0 w 167"/>
                    <a:gd name="T1" fmla="*/ 174 h 200"/>
                    <a:gd name="T2" fmla="*/ 38 w 167"/>
                    <a:gd name="T3" fmla="*/ 199 h 200"/>
                    <a:gd name="T4" fmla="*/ 89 w 167"/>
                    <a:gd name="T5" fmla="*/ 188 h 200"/>
                    <a:gd name="T6" fmla="*/ 142 w 167"/>
                    <a:gd name="T7" fmla="*/ 132 h 200"/>
                    <a:gd name="T8" fmla="*/ 166 w 167"/>
                    <a:gd name="T9" fmla="*/ 72 h 200"/>
                    <a:gd name="T10" fmla="*/ 153 w 167"/>
                    <a:gd name="T11" fmla="*/ 20 h 200"/>
                    <a:gd name="T12" fmla="*/ 108 w 167"/>
                    <a:gd name="T13" fmla="*/ 0 h 200"/>
                    <a:gd name="T14" fmla="*/ 67 w 167"/>
                    <a:gd name="T15" fmla="*/ 17 h 200"/>
                    <a:gd name="T16" fmla="*/ 36 w 167"/>
                    <a:gd name="T17" fmla="*/ 40 h 200"/>
                    <a:gd name="T18" fmla="*/ 0 w 167"/>
                    <a:gd name="T19" fmla="*/ 1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200">
                      <a:moveTo>
                        <a:pt x="0" y="174"/>
                      </a:moveTo>
                      <a:lnTo>
                        <a:pt x="38" y="199"/>
                      </a:lnTo>
                      <a:lnTo>
                        <a:pt x="89" y="188"/>
                      </a:lnTo>
                      <a:lnTo>
                        <a:pt x="142" y="132"/>
                      </a:lnTo>
                      <a:lnTo>
                        <a:pt x="166" y="72"/>
                      </a:lnTo>
                      <a:lnTo>
                        <a:pt x="153" y="20"/>
                      </a:lnTo>
                      <a:lnTo>
                        <a:pt x="108" y="0"/>
                      </a:lnTo>
                      <a:lnTo>
                        <a:pt x="67" y="17"/>
                      </a:lnTo>
                      <a:lnTo>
                        <a:pt x="36" y="40"/>
                      </a:lnTo>
                      <a:lnTo>
                        <a:pt x="0" y="174"/>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9" name="Freeform 81">
                  <a:extLst>
                    <a:ext uri="{FF2B5EF4-FFF2-40B4-BE49-F238E27FC236}">
                      <a16:creationId xmlns:a16="http://schemas.microsoft.com/office/drawing/2014/main" id="{791E0469-47C5-CD46-BC3C-761385233319}"/>
                    </a:ext>
                  </a:extLst>
                </p:cNvPr>
                <p:cNvSpPr>
                  <a:spLocks/>
                </p:cNvSpPr>
                <p:nvPr/>
              </p:nvSpPr>
              <p:spPr bwMode="auto">
                <a:xfrm>
                  <a:off x="4932" y="2415"/>
                  <a:ext cx="166" cy="184"/>
                </a:xfrm>
                <a:custGeom>
                  <a:avLst/>
                  <a:gdLst>
                    <a:gd name="T0" fmla="*/ 0 w 166"/>
                    <a:gd name="T1" fmla="*/ 159 h 184"/>
                    <a:gd name="T2" fmla="*/ 38 w 166"/>
                    <a:gd name="T3" fmla="*/ 183 h 184"/>
                    <a:gd name="T4" fmla="*/ 89 w 166"/>
                    <a:gd name="T5" fmla="*/ 172 h 184"/>
                    <a:gd name="T6" fmla="*/ 141 w 166"/>
                    <a:gd name="T7" fmla="*/ 121 h 184"/>
                    <a:gd name="T8" fmla="*/ 165 w 166"/>
                    <a:gd name="T9" fmla="*/ 66 h 184"/>
                    <a:gd name="T10" fmla="*/ 153 w 166"/>
                    <a:gd name="T11" fmla="*/ 18 h 184"/>
                    <a:gd name="T12" fmla="*/ 108 w 166"/>
                    <a:gd name="T13" fmla="*/ 0 h 184"/>
                    <a:gd name="T14" fmla="*/ 67 w 166"/>
                    <a:gd name="T15" fmla="*/ 15 h 184"/>
                    <a:gd name="T16" fmla="*/ 36 w 166"/>
                    <a:gd name="T17" fmla="*/ 36 h 184"/>
                    <a:gd name="T18" fmla="*/ 0 w 166"/>
                    <a:gd name="T19" fmla="*/ 15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84">
                      <a:moveTo>
                        <a:pt x="0" y="159"/>
                      </a:moveTo>
                      <a:lnTo>
                        <a:pt x="38" y="183"/>
                      </a:lnTo>
                      <a:lnTo>
                        <a:pt x="89" y="172"/>
                      </a:lnTo>
                      <a:lnTo>
                        <a:pt x="141" y="121"/>
                      </a:lnTo>
                      <a:lnTo>
                        <a:pt x="165" y="66"/>
                      </a:lnTo>
                      <a:lnTo>
                        <a:pt x="153" y="18"/>
                      </a:lnTo>
                      <a:lnTo>
                        <a:pt x="108" y="0"/>
                      </a:lnTo>
                      <a:lnTo>
                        <a:pt x="67" y="15"/>
                      </a:lnTo>
                      <a:lnTo>
                        <a:pt x="36" y="36"/>
                      </a:lnTo>
                      <a:lnTo>
                        <a:pt x="0" y="159"/>
                      </a:lnTo>
                    </a:path>
                  </a:pathLst>
                </a:custGeom>
                <a:solidFill>
                  <a:srgbClr val="E0A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373" name="AutoShape 85">
              <a:extLst>
                <a:ext uri="{FF2B5EF4-FFF2-40B4-BE49-F238E27FC236}">
                  <a16:creationId xmlns:a16="http://schemas.microsoft.com/office/drawing/2014/main" id="{E8736936-F548-BA4E-AA68-4E033EF7054A}"/>
                </a:ext>
              </a:extLst>
            </p:cNvPr>
            <p:cNvSpPr>
              <a:spLocks noChangeArrowheads="1"/>
            </p:cNvSpPr>
            <p:nvPr/>
          </p:nvSpPr>
          <p:spPr bwMode="auto">
            <a:xfrm>
              <a:off x="4416" y="1248"/>
              <a:ext cx="1248" cy="576"/>
            </a:xfrm>
            <a:prstGeom prst="wedgeRoundRectCallout">
              <a:avLst>
                <a:gd name="adj1" fmla="val -39903"/>
                <a:gd name="adj2" fmla="val 69968"/>
                <a:gd name="adj3" fmla="val 16667"/>
              </a:avLst>
            </a:prstGeom>
            <a:noFill/>
            <a:ln w="9525" algn="ctr">
              <a:solidFill>
                <a:srgbClr val="B0D4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en-US">
                  <a:cs typeface="Times New Roman" panose="02020603050405020304" pitchFamily="18" charset="0"/>
                </a:rPr>
                <a:t>Population?</a:t>
              </a:r>
            </a:p>
          </p:txBody>
        </p:sp>
      </p:grpSp>
      <p:sp>
        <p:nvSpPr>
          <p:cNvPr id="2" name="Date Placeholder 1">
            <a:extLst>
              <a:ext uri="{FF2B5EF4-FFF2-40B4-BE49-F238E27FC236}">
                <a16:creationId xmlns:a16="http://schemas.microsoft.com/office/drawing/2014/main" id="{8EF93AE5-9D53-5441-80FB-A004931EEE74}"/>
              </a:ext>
            </a:extLst>
          </p:cNvPr>
          <p:cNvSpPr>
            <a:spLocks noGrp="1"/>
          </p:cNvSpPr>
          <p:nvPr>
            <p:ph type="dt" sz="half" idx="10"/>
          </p:nvPr>
        </p:nvSpPr>
        <p:spPr/>
        <p:txBody>
          <a:bodyPr/>
          <a:lstStyle/>
          <a:p>
            <a:r>
              <a:rPr lang="en-US" altLang="en-US"/>
              <a:t>First Semester 2021-2022</a:t>
            </a:r>
          </a:p>
        </p:txBody>
      </p:sp>
    </p:spTree>
    <p:extLst>
      <p:ext uri="{BB962C8B-B14F-4D97-AF65-F5344CB8AC3E}">
        <p14:creationId xmlns:p14="http://schemas.microsoft.com/office/powerpoint/2010/main" val="27361129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2375"/>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2329">
                                            <p:txEl>
                                              <p:pRg st="0" end="0"/>
                                            </p:txEl>
                                          </p:spTgt>
                                        </p:tgtEl>
                                        <p:attrNameLst>
                                          <p:attrName>style.visibility</p:attrName>
                                        </p:attrNameLst>
                                      </p:cBhvr>
                                      <p:to>
                                        <p:strVal val="visible"/>
                                      </p:to>
                                    </p:set>
                                    <p:animEffect transition="in" filter="wipe(left)">
                                      <p:cBhvr>
                                        <p:cTn id="9" dur="500"/>
                                        <p:tgtEl>
                                          <p:spTgt spid="12329">
                                            <p:txEl>
                                              <p:pRg st="0" end="0"/>
                                            </p:txEl>
                                          </p:spTgt>
                                        </p:tgtEl>
                                      </p:cBhvr>
                                    </p:animEffect>
                                  </p:childTnLst>
                                  <p:subTnLst>
                                    <p:animClr clrSpc="rgb" dir="cw">
                                      <p:cBhvr override="childStyle">
                                        <p:cTn dur="1" fill="hold" display="0" masterRel="nextClick" afterEffect="1"/>
                                        <p:tgtEl>
                                          <p:spTgt spid="12329">
                                            <p:txEl>
                                              <p:pRg st="0" end="0"/>
                                            </p:txEl>
                                          </p:spTgt>
                                        </p:tgtEl>
                                        <p:attrNameLst>
                                          <p:attrName>ppt_c</p:attrName>
                                        </p:attrNameLst>
                                      </p:cBhvr>
                                      <p:to>
                                        <a:srgbClr val="B0D460"/>
                                      </p:to>
                                    </p:animClr>
                                  </p:subTnLst>
                                </p:cTn>
                              </p:par>
                              <p:par>
                                <p:cTn id="10" presetID="22" presetClass="entr" presetSubtype="8" fill="hold" grpId="0" nodeType="withEffect">
                                  <p:stCondLst>
                                    <p:cond delay="0"/>
                                  </p:stCondLst>
                                  <p:childTnLst>
                                    <p:set>
                                      <p:cBhvr>
                                        <p:cTn id="11" dur="1" fill="hold">
                                          <p:stCondLst>
                                            <p:cond delay="0"/>
                                          </p:stCondLst>
                                        </p:cTn>
                                        <p:tgtEl>
                                          <p:spTgt spid="12329">
                                            <p:txEl>
                                              <p:pRg st="1" end="1"/>
                                            </p:txEl>
                                          </p:spTgt>
                                        </p:tgtEl>
                                        <p:attrNameLst>
                                          <p:attrName>style.visibility</p:attrName>
                                        </p:attrNameLst>
                                      </p:cBhvr>
                                      <p:to>
                                        <p:strVal val="visible"/>
                                      </p:to>
                                    </p:set>
                                    <p:animEffect transition="in" filter="wipe(left)">
                                      <p:cBhvr>
                                        <p:cTn id="12" dur="500"/>
                                        <p:tgtEl>
                                          <p:spTgt spid="12329">
                                            <p:txEl>
                                              <p:pRg st="1" end="1"/>
                                            </p:txEl>
                                          </p:spTgt>
                                        </p:tgtEl>
                                      </p:cBhvr>
                                    </p:animEffect>
                                  </p:childTnLst>
                                  <p:subTnLst>
                                    <p:animClr clrSpc="rgb" dir="cw">
                                      <p:cBhvr override="childStyle">
                                        <p:cTn dur="1" fill="hold" display="0" masterRel="nextClick" afterEffect="1"/>
                                        <p:tgtEl>
                                          <p:spTgt spid="12329">
                                            <p:txEl>
                                              <p:pRg st="1" end="1"/>
                                            </p:txEl>
                                          </p:spTgt>
                                        </p:tgtEl>
                                        <p:attrNameLst>
                                          <p:attrName>ppt_c</p:attrName>
                                        </p:attrNameLst>
                                      </p:cBhvr>
                                      <p:to>
                                        <a:srgbClr val="B0D460"/>
                                      </p:to>
                                    </p:animClr>
                                  </p:subTnLst>
                                </p:cTn>
                              </p:par>
                              <p:par>
                                <p:cTn id="13" presetID="22" presetClass="entr" presetSubtype="8" fill="hold" grpId="0" nodeType="withEffect">
                                  <p:stCondLst>
                                    <p:cond delay="0"/>
                                  </p:stCondLst>
                                  <p:childTnLst>
                                    <p:set>
                                      <p:cBhvr>
                                        <p:cTn id="14" dur="1" fill="hold">
                                          <p:stCondLst>
                                            <p:cond delay="0"/>
                                          </p:stCondLst>
                                        </p:cTn>
                                        <p:tgtEl>
                                          <p:spTgt spid="12329">
                                            <p:txEl>
                                              <p:pRg st="2" end="2"/>
                                            </p:txEl>
                                          </p:spTgt>
                                        </p:tgtEl>
                                        <p:attrNameLst>
                                          <p:attrName>style.visibility</p:attrName>
                                        </p:attrNameLst>
                                      </p:cBhvr>
                                      <p:to>
                                        <p:strVal val="visible"/>
                                      </p:to>
                                    </p:set>
                                    <p:animEffect transition="in" filter="wipe(left)">
                                      <p:cBhvr>
                                        <p:cTn id="15" dur="500"/>
                                        <p:tgtEl>
                                          <p:spTgt spid="12329">
                                            <p:txEl>
                                              <p:pRg st="2" end="2"/>
                                            </p:txEl>
                                          </p:spTgt>
                                        </p:tgtEl>
                                      </p:cBhvr>
                                    </p:animEffect>
                                  </p:childTnLst>
                                  <p:subTnLst>
                                    <p:animClr clrSpc="rgb" dir="cw">
                                      <p:cBhvr override="childStyle">
                                        <p:cTn dur="1" fill="hold" display="0" masterRel="nextClick" afterEffect="1"/>
                                        <p:tgtEl>
                                          <p:spTgt spid="12329">
                                            <p:txEl>
                                              <p:pRg st="2" end="2"/>
                                            </p:txEl>
                                          </p:spTgt>
                                        </p:tgtEl>
                                        <p:attrNameLst>
                                          <p:attrName>ppt_c</p:attrName>
                                        </p:attrNameLst>
                                      </p:cBhvr>
                                      <p:to>
                                        <a:srgbClr val="B0D460"/>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329">
                                            <p:txEl>
                                              <p:pRg st="3" end="3"/>
                                            </p:txEl>
                                          </p:spTgt>
                                        </p:tgtEl>
                                        <p:attrNameLst>
                                          <p:attrName>style.visibility</p:attrName>
                                        </p:attrNameLst>
                                      </p:cBhvr>
                                      <p:to>
                                        <p:strVal val="visible"/>
                                      </p:to>
                                    </p:set>
                                    <p:animEffect transition="in" filter="wipe(left)">
                                      <p:cBhvr>
                                        <p:cTn id="20" dur="500"/>
                                        <p:tgtEl>
                                          <p:spTgt spid="12329">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329">
                                            <p:txEl>
                                              <p:pRg st="4" end="4"/>
                                            </p:txEl>
                                          </p:spTgt>
                                        </p:tgtEl>
                                        <p:attrNameLst>
                                          <p:attrName>style.visibility</p:attrName>
                                        </p:attrNameLst>
                                      </p:cBhvr>
                                      <p:to>
                                        <p:strVal val="visible"/>
                                      </p:to>
                                    </p:set>
                                    <p:animEffect transition="in" filter="wipe(left)">
                                      <p:cBhvr>
                                        <p:cTn id="23" dur="500"/>
                                        <p:tgtEl>
                                          <p:spTgt spid="123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 grpId="0" uiExpand="1"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Statistics/Analyses</a:t>
            </a:r>
          </a:p>
        </p:txBody>
      </p:sp>
      <p:sp>
        <p:nvSpPr>
          <p:cNvPr id="6" name="Text Placeholder 5"/>
          <p:cNvSpPr>
            <a:spLocks noGrp="1"/>
          </p:cNvSpPr>
          <p:nvPr>
            <p:ph type="body" idx="1"/>
          </p:nvPr>
        </p:nvSpPr>
        <p:spPr/>
        <p:txBody>
          <a:bodyPr>
            <a:normAutofit/>
          </a:bodyPr>
          <a:lstStyle/>
          <a:p>
            <a:r>
              <a:rPr lang="en-US" sz="2800" dirty="0"/>
              <a:t>Descriptive Statistics</a:t>
            </a:r>
          </a:p>
        </p:txBody>
      </p:sp>
      <p:sp>
        <p:nvSpPr>
          <p:cNvPr id="3" name="Content Placeholder 2"/>
          <p:cNvSpPr>
            <a:spLocks noGrp="1"/>
          </p:cNvSpPr>
          <p:nvPr>
            <p:ph sz="half" idx="2"/>
          </p:nvPr>
        </p:nvSpPr>
        <p:spPr>
          <a:xfrm>
            <a:off x="726785" y="2182283"/>
            <a:ext cx="4040188" cy="4378325"/>
          </a:xfrm>
        </p:spPr>
        <p:txBody>
          <a:bodyPr>
            <a:normAutofit/>
          </a:bodyPr>
          <a:lstStyle/>
          <a:p>
            <a:pPr lvl="1"/>
            <a:r>
              <a:rPr lang="en-US" sz="2400" dirty="0"/>
              <a:t>Frequencies</a:t>
            </a:r>
          </a:p>
          <a:p>
            <a:pPr lvl="1"/>
            <a:r>
              <a:rPr lang="en-US" sz="2400" dirty="0"/>
              <a:t>Basic measurements</a:t>
            </a:r>
          </a:p>
          <a:p>
            <a:pPr marL="0" indent="0">
              <a:buNone/>
            </a:pPr>
            <a:endParaRPr lang="en-US" sz="2800" dirty="0"/>
          </a:p>
          <a:p>
            <a:pPr marL="0" indent="0">
              <a:buNone/>
            </a:pPr>
            <a:r>
              <a:rPr lang="en-US" sz="2800" b="1" dirty="0"/>
              <a:t>Inferential Statistics</a:t>
            </a:r>
          </a:p>
          <a:p>
            <a:pPr lvl="1"/>
            <a:r>
              <a:rPr lang="en-US" sz="2400" dirty="0"/>
              <a:t>Hypothesis Testing</a:t>
            </a:r>
          </a:p>
          <a:p>
            <a:pPr lvl="1"/>
            <a:r>
              <a:rPr lang="en-US" sz="2400" dirty="0"/>
              <a:t>Correlation</a:t>
            </a:r>
          </a:p>
          <a:p>
            <a:pPr lvl="1"/>
            <a:r>
              <a:rPr lang="en-US" sz="2400" dirty="0"/>
              <a:t>Confidence Intervals</a:t>
            </a:r>
          </a:p>
          <a:p>
            <a:pPr lvl="1"/>
            <a:r>
              <a:rPr lang="en-US" sz="2400" dirty="0"/>
              <a:t>Significance Testing</a:t>
            </a:r>
          </a:p>
          <a:p>
            <a:pPr lvl="1"/>
            <a:r>
              <a:rPr lang="en-US" sz="2400" dirty="0"/>
              <a:t>Prediction </a:t>
            </a:r>
          </a:p>
          <a:p>
            <a:endParaRPr lang="en-US" dirty="0"/>
          </a:p>
        </p:txBody>
      </p:sp>
      <p:sp>
        <p:nvSpPr>
          <p:cNvPr id="7" name="Text Placeholder 6"/>
          <p:cNvSpPr>
            <a:spLocks noGrp="1"/>
          </p:cNvSpPr>
          <p:nvPr>
            <p:ph type="body" sz="quarter" idx="3"/>
          </p:nvPr>
        </p:nvSpPr>
        <p:spPr>
          <a:xfrm>
            <a:off x="6169026" y="1722438"/>
            <a:ext cx="4041775" cy="639762"/>
          </a:xfrm>
        </p:spPr>
        <p:txBody>
          <a:bodyPr>
            <a:normAutofit/>
          </a:bodyPr>
          <a:lstStyle/>
          <a:p>
            <a:r>
              <a:rPr lang="en-US" sz="2000" i="1" dirty="0"/>
              <a:t>Describing a phenomena</a:t>
            </a:r>
          </a:p>
        </p:txBody>
      </p:sp>
      <p:sp>
        <p:nvSpPr>
          <p:cNvPr id="4" name="AutoShape 6"/>
          <p:cNvSpPr>
            <a:spLocks/>
          </p:cNvSpPr>
          <p:nvPr/>
        </p:nvSpPr>
        <p:spPr bwMode="auto">
          <a:xfrm>
            <a:off x="5638800" y="2182283"/>
            <a:ext cx="402936" cy="662018"/>
          </a:xfrm>
          <a:prstGeom prst="rightBrace">
            <a:avLst>
              <a:gd name="adj1" fmla="val 31481"/>
              <a:gd name="adj2" fmla="val 50000"/>
            </a:avLst>
          </a:prstGeom>
          <a:solidFill>
            <a:schemeClr val="bg1"/>
          </a:solidFill>
          <a:ln w="57150">
            <a:solidFill>
              <a:schemeClr val="accent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p>
            <a:endParaRPr lang="en-US">
              <a:solidFill>
                <a:schemeClr val="accent1"/>
              </a:solidFill>
              <a:highlight>
                <a:srgbClr val="FF0000"/>
              </a:highlight>
            </a:endParaRPr>
          </a:p>
        </p:txBody>
      </p:sp>
      <p:sp>
        <p:nvSpPr>
          <p:cNvPr id="5" name="AutoShape 6"/>
          <p:cNvSpPr>
            <a:spLocks/>
          </p:cNvSpPr>
          <p:nvPr/>
        </p:nvSpPr>
        <p:spPr bwMode="auto">
          <a:xfrm>
            <a:off x="5638800" y="4813798"/>
            <a:ext cx="357717" cy="723401"/>
          </a:xfrm>
          <a:prstGeom prst="rightBrace">
            <a:avLst>
              <a:gd name="adj1" fmla="val 31481"/>
              <a:gd name="adj2" fmla="val 50000"/>
            </a:avLst>
          </a:prstGeom>
          <a:solidFill>
            <a:schemeClr val="bg1"/>
          </a:solidFill>
          <a:ln w="57150">
            <a:solidFill>
              <a:schemeClr val="accent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p>
            <a:endParaRPr lang="en-US">
              <a:solidFill>
                <a:schemeClr val="accent1"/>
              </a:solidFill>
              <a:highlight>
                <a:srgbClr val="FF0000"/>
              </a:highlight>
            </a:endParaRPr>
          </a:p>
        </p:txBody>
      </p:sp>
      <p:sp>
        <p:nvSpPr>
          <p:cNvPr id="9" name="Content Placeholder 2"/>
          <p:cNvSpPr txBox="1">
            <a:spLocks/>
          </p:cNvSpPr>
          <p:nvPr/>
        </p:nvSpPr>
        <p:spPr>
          <a:xfrm>
            <a:off x="6170612" y="2327276"/>
            <a:ext cx="4040188" cy="43783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en-US" sz="2000" dirty="0"/>
              <a:t>How many? How much? </a:t>
            </a:r>
          </a:p>
          <a:p>
            <a:pPr marL="0" indent="0">
              <a:buNone/>
            </a:pPr>
            <a:r>
              <a:rPr lang="en-US" sz="2000" dirty="0"/>
              <a:t>BP, HR, BMI, IQ, etc. </a:t>
            </a:r>
          </a:p>
          <a:p>
            <a:pPr marL="0" indent="0">
              <a:buNone/>
            </a:pPr>
            <a:endParaRPr lang="en-US" sz="2000" b="1" dirty="0"/>
          </a:p>
          <a:p>
            <a:pPr marL="0" indent="0">
              <a:buNone/>
            </a:pPr>
            <a:endParaRPr lang="en-US" sz="2000" b="1" i="1" dirty="0"/>
          </a:p>
          <a:p>
            <a:pPr marL="0" indent="0">
              <a:buNone/>
            </a:pPr>
            <a:r>
              <a:rPr lang="en-US" sz="2000" b="1" i="1" dirty="0"/>
              <a:t>Inferences about a phenomena</a:t>
            </a:r>
          </a:p>
          <a:p>
            <a:pPr marL="0" indent="0">
              <a:buNone/>
            </a:pPr>
            <a:r>
              <a:rPr lang="en-US" sz="2000" dirty="0"/>
              <a:t>Proving or disproving theories</a:t>
            </a:r>
          </a:p>
          <a:p>
            <a:pPr marL="0" indent="0">
              <a:buNone/>
            </a:pPr>
            <a:r>
              <a:rPr lang="en-US" sz="2000" dirty="0"/>
              <a:t>Associations between phenomena</a:t>
            </a:r>
          </a:p>
          <a:p>
            <a:pPr marL="0" indent="0">
              <a:buNone/>
            </a:pPr>
            <a:r>
              <a:rPr lang="en-US" sz="2000" dirty="0"/>
              <a:t>If sample relates to the larger population</a:t>
            </a:r>
          </a:p>
          <a:p>
            <a:pPr marL="0" indent="0">
              <a:buNone/>
            </a:pPr>
            <a:r>
              <a:rPr lang="en-US" sz="2000" dirty="0"/>
              <a:t>E.g., Diet and health </a:t>
            </a:r>
          </a:p>
        </p:txBody>
      </p:sp>
      <p:sp>
        <p:nvSpPr>
          <p:cNvPr id="8" name="Date Placeholder 7">
            <a:extLst>
              <a:ext uri="{FF2B5EF4-FFF2-40B4-BE49-F238E27FC236}">
                <a16:creationId xmlns:a16="http://schemas.microsoft.com/office/drawing/2014/main" id="{696AFDF7-50E2-1D45-9E15-3C090B61A46A}"/>
              </a:ext>
            </a:extLst>
          </p:cNvPr>
          <p:cNvSpPr>
            <a:spLocks noGrp="1"/>
          </p:cNvSpPr>
          <p:nvPr>
            <p:ph type="dt" sz="half" idx="10"/>
          </p:nvPr>
        </p:nvSpPr>
        <p:spPr/>
        <p:txBody>
          <a:bodyPr/>
          <a:lstStyle/>
          <a:p>
            <a:r>
              <a:rPr lang="en-US"/>
              <a:t>First Semester 2021-2022</a:t>
            </a:r>
          </a:p>
        </p:txBody>
      </p:sp>
    </p:spTree>
    <p:extLst>
      <p:ext uri="{BB962C8B-B14F-4D97-AF65-F5344CB8AC3E}">
        <p14:creationId xmlns:p14="http://schemas.microsoft.com/office/powerpoint/2010/main" val="1963555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INFERENTIAL STATISTICS</a:t>
            </a:r>
          </a:p>
        </p:txBody>
      </p:sp>
      <p:sp>
        <p:nvSpPr>
          <p:cNvPr id="3" name="Content Placeholder 2"/>
          <p:cNvSpPr>
            <a:spLocks noGrp="1"/>
          </p:cNvSpPr>
          <p:nvPr>
            <p:ph idx="1"/>
          </p:nvPr>
        </p:nvSpPr>
        <p:spPr>
          <a:xfrm>
            <a:off x="846667" y="1600200"/>
            <a:ext cx="10447866" cy="4953000"/>
          </a:xfrm>
        </p:spPr>
        <p:txBody>
          <a:bodyPr>
            <a:normAutofit/>
          </a:bodyPr>
          <a:lstStyle/>
          <a:p>
            <a:pPr marL="0" indent="0">
              <a:buNone/>
            </a:pPr>
            <a:r>
              <a:rPr lang="en-US" sz="2400" dirty="0"/>
              <a:t>Inferential statistics can be used to prove or disprove theories, determine associations between variables, and determine if findings are significant and whether or not we can generalize from our sample to the entire population</a:t>
            </a:r>
          </a:p>
          <a:p>
            <a:pPr marL="0" indent="0">
              <a:buNone/>
            </a:pPr>
            <a:endParaRPr lang="en-US" dirty="0"/>
          </a:p>
          <a:p>
            <a:pPr marL="0" indent="0">
              <a:buNone/>
            </a:pPr>
            <a:r>
              <a:rPr lang="en-US" dirty="0"/>
              <a:t>The types of inferential statistics : </a:t>
            </a:r>
          </a:p>
          <a:p>
            <a:r>
              <a:rPr lang="en-US" dirty="0"/>
              <a:t>Correlation </a:t>
            </a:r>
          </a:p>
          <a:p>
            <a:r>
              <a:rPr lang="en-US" dirty="0"/>
              <a:t>T-tests/ANOVA</a:t>
            </a:r>
          </a:p>
          <a:p>
            <a:r>
              <a:rPr lang="en-US" dirty="0"/>
              <a:t>Chi-square </a:t>
            </a:r>
          </a:p>
          <a:p>
            <a:r>
              <a:rPr lang="en-US" dirty="0"/>
              <a:t>Logistic Regression </a:t>
            </a:r>
          </a:p>
        </p:txBody>
      </p:sp>
      <p:sp>
        <p:nvSpPr>
          <p:cNvPr id="4" name="Date Placeholder 3">
            <a:extLst>
              <a:ext uri="{FF2B5EF4-FFF2-40B4-BE49-F238E27FC236}">
                <a16:creationId xmlns:a16="http://schemas.microsoft.com/office/drawing/2014/main" id="{87E53629-2A22-ED40-8995-C35653BDDE30}"/>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735289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2A4B618-B40E-614C-ABE1-5492D9CEA61A}"/>
              </a:ext>
            </a:extLst>
          </p:cNvPr>
          <p:cNvSpPr>
            <a:spLocks noGrp="1" noChangeArrowheads="1"/>
          </p:cNvSpPr>
          <p:nvPr>
            <p:ph type="title"/>
          </p:nvPr>
        </p:nvSpPr>
        <p:spPr>
          <a:xfrm>
            <a:off x="764498" y="435495"/>
            <a:ext cx="6934200" cy="762000"/>
          </a:xfrm>
        </p:spPr>
        <p:txBody>
          <a:bodyPr>
            <a:normAutofit fontScale="90000"/>
          </a:bodyPr>
          <a:lstStyle/>
          <a:p>
            <a:pPr eaLnBrk="1" hangingPunct="1"/>
            <a:r>
              <a:rPr lang="en-US" altLang="en-US" dirty="0"/>
              <a:t>Inferential Statistics</a:t>
            </a:r>
          </a:p>
        </p:txBody>
      </p:sp>
      <p:sp>
        <p:nvSpPr>
          <p:cNvPr id="19459" name="Rectangle 3">
            <a:extLst>
              <a:ext uri="{FF2B5EF4-FFF2-40B4-BE49-F238E27FC236}">
                <a16:creationId xmlns:a16="http://schemas.microsoft.com/office/drawing/2014/main" id="{DFB2EAB2-F84E-C24F-8D8E-FFD734A982A9}"/>
              </a:ext>
            </a:extLst>
          </p:cNvPr>
          <p:cNvSpPr>
            <a:spLocks noGrp="1" noChangeArrowheads="1"/>
          </p:cNvSpPr>
          <p:nvPr>
            <p:ph sz="quarter" idx="1"/>
          </p:nvPr>
        </p:nvSpPr>
        <p:spPr>
          <a:xfrm>
            <a:off x="764498" y="1676401"/>
            <a:ext cx="8202118" cy="4532313"/>
          </a:xfrm>
        </p:spPr>
        <p:txBody>
          <a:bodyPr/>
          <a:lstStyle/>
          <a:p>
            <a:pPr eaLnBrk="1" hangingPunct="1">
              <a:lnSpc>
                <a:spcPct val="110000"/>
              </a:lnSpc>
            </a:pPr>
            <a:r>
              <a:rPr lang="en-US" altLang="en-US" sz="2400" dirty="0"/>
              <a:t>Estimation</a:t>
            </a:r>
          </a:p>
          <a:p>
            <a:pPr lvl="1" eaLnBrk="1" hangingPunct="1">
              <a:lnSpc>
                <a:spcPct val="110000"/>
              </a:lnSpc>
            </a:pPr>
            <a:r>
              <a:rPr lang="en-US" altLang="en-US" sz="2300" dirty="0"/>
              <a:t>e.g., Estimate the population mean weight using the sample mean weight</a:t>
            </a:r>
          </a:p>
          <a:p>
            <a:pPr eaLnBrk="1" hangingPunct="1">
              <a:lnSpc>
                <a:spcPct val="110000"/>
              </a:lnSpc>
            </a:pPr>
            <a:r>
              <a:rPr lang="en-US" altLang="en-US" sz="2400" dirty="0"/>
              <a:t>Hypothesis testing</a:t>
            </a:r>
          </a:p>
          <a:p>
            <a:pPr lvl="1" eaLnBrk="1" hangingPunct="1">
              <a:lnSpc>
                <a:spcPct val="110000"/>
              </a:lnSpc>
            </a:pPr>
            <a:r>
              <a:rPr lang="en-US" altLang="en-US" sz="2300" dirty="0"/>
              <a:t>e.g., Test the claim that the population mean weight is 70 kg</a:t>
            </a:r>
          </a:p>
        </p:txBody>
      </p:sp>
      <p:sp>
        <p:nvSpPr>
          <p:cNvPr id="19460" name="Rectangle 4">
            <a:extLst>
              <a:ext uri="{FF2B5EF4-FFF2-40B4-BE49-F238E27FC236}">
                <a16:creationId xmlns:a16="http://schemas.microsoft.com/office/drawing/2014/main" id="{E73FFC18-9ED2-FF4E-B10B-9A78CD0E0EE6}"/>
              </a:ext>
            </a:extLst>
          </p:cNvPr>
          <p:cNvSpPr>
            <a:spLocks noChangeArrowheads="1"/>
          </p:cNvSpPr>
          <p:nvPr/>
        </p:nvSpPr>
        <p:spPr bwMode="auto">
          <a:xfrm>
            <a:off x="609650" y="4878090"/>
            <a:ext cx="11021518" cy="325217"/>
          </a:xfrm>
          <a:prstGeom prst="rect">
            <a:avLst/>
          </a:prstGeom>
          <a:solidFill>
            <a:srgbClr val="CBDDF7"/>
          </a:solidFill>
          <a:ln w="12700">
            <a:solidFill>
              <a:schemeClr val="tx1"/>
            </a:solidFill>
            <a:miter lim="800000"/>
            <a:headEnd/>
            <a:tailEnd/>
          </a:ln>
        </p:spPr>
        <p:txBody>
          <a:bodyPr wrap="square" lIns="90488" tIns="44450" rIns="90488" bIns="4445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b="1">
                <a:solidFill>
                  <a:srgbClr val="000066"/>
                </a:solidFill>
                <a:latin typeface="Perpetua" panose="02020502060401020303" pitchFamily="18" charset="77"/>
              </a:rPr>
              <a:t>Inference is the process of drawing conclusions or making decisions about a </a:t>
            </a:r>
            <a:r>
              <a:rPr lang="en-US" altLang="en-US" b="1">
                <a:solidFill>
                  <a:schemeClr val="folHlink"/>
                </a:solidFill>
                <a:latin typeface="Perpetua" panose="02020502060401020303" pitchFamily="18" charset="77"/>
              </a:rPr>
              <a:t>population</a:t>
            </a:r>
            <a:r>
              <a:rPr lang="en-US" altLang="en-US" b="1">
                <a:solidFill>
                  <a:schemeClr val="bg2"/>
                </a:solidFill>
                <a:latin typeface="Perpetua" panose="02020502060401020303" pitchFamily="18" charset="77"/>
              </a:rPr>
              <a:t> </a:t>
            </a:r>
            <a:r>
              <a:rPr lang="en-US" altLang="en-US" b="1">
                <a:solidFill>
                  <a:srgbClr val="000066"/>
                </a:solidFill>
                <a:latin typeface="Perpetua" panose="02020502060401020303" pitchFamily="18" charset="77"/>
              </a:rPr>
              <a:t>based on </a:t>
            </a:r>
            <a:r>
              <a:rPr lang="en-US" altLang="en-US" b="1">
                <a:solidFill>
                  <a:srgbClr val="FF0000"/>
                </a:solidFill>
                <a:latin typeface="Perpetua" panose="02020502060401020303" pitchFamily="18" charset="77"/>
              </a:rPr>
              <a:t>sample</a:t>
            </a:r>
            <a:r>
              <a:rPr lang="en-US" altLang="en-US" b="1">
                <a:solidFill>
                  <a:srgbClr val="000066"/>
                </a:solidFill>
                <a:latin typeface="Perpetua" panose="02020502060401020303" pitchFamily="18" charset="77"/>
              </a:rPr>
              <a:t> results</a:t>
            </a:r>
          </a:p>
        </p:txBody>
      </p:sp>
      <p:pic>
        <p:nvPicPr>
          <p:cNvPr id="19461" name="Picture 5">
            <a:extLst>
              <a:ext uri="{FF2B5EF4-FFF2-40B4-BE49-F238E27FC236}">
                <a16:creationId xmlns:a16="http://schemas.microsoft.com/office/drawing/2014/main" id="{0963C730-10A6-1844-8970-131DFBBA7C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616" y="1676401"/>
            <a:ext cx="3124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F8453D6-87C9-3446-B442-DD0BCE1CE988}"/>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920168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5275F3A-520E-184D-9C9B-245928C81099}"/>
              </a:ext>
            </a:extLst>
          </p:cNvPr>
          <p:cNvSpPr>
            <a:spLocks noGrp="1" noChangeArrowheads="1"/>
          </p:cNvSpPr>
          <p:nvPr>
            <p:ph type="title"/>
          </p:nvPr>
        </p:nvSpPr>
        <p:spPr>
          <a:noFill/>
          <a:ln/>
        </p:spPr>
        <p:txBody>
          <a:bodyPr/>
          <a:lstStyle/>
          <a:p>
            <a:pPr algn="l"/>
            <a:r>
              <a:rPr lang="en-US" altLang="en-US" dirty="0"/>
              <a:t>Introduction to Basic Terms</a:t>
            </a:r>
          </a:p>
        </p:txBody>
      </p:sp>
      <p:sp>
        <p:nvSpPr>
          <p:cNvPr id="7171" name="Rectangle 3">
            <a:extLst>
              <a:ext uri="{FF2B5EF4-FFF2-40B4-BE49-F238E27FC236}">
                <a16:creationId xmlns:a16="http://schemas.microsoft.com/office/drawing/2014/main" id="{6CB90D5A-CE39-E741-BF3A-A77153B140D6}"/>
              </a:ext>
            </a:extLst>
          </p:cNvPr>
          <p:cNvSpPr>
            <a:spLocks noGrp="1" noChangeArrowheads="1"/>
          </p:cNvSpPr>
          <p:nvPr>
            <p:ph type="body" idx="1"/>
          </p:nvPr>
        </p:nvSpPr>
        <p:spPr>
          <a:noFill/>
          <a:ln/>
        </p:spPr>
        <p:txBody>
          <a:bodyPr/>
          <a:lstStyle/>
          <a:p>
            <a:pPr marL="0" indent="0">
              <a:buNone/>
            </a:pPr>
            <a:r>
              <a:rPr lang="en-US" altLang="en-US" b="1" dirty="0">
                <a:solidFill>
                  <a:schemeClr val="hlink"/>
                </a:solidFill>
              </a:rPr>
              <a:t>Population</a:t>
            </a:r>
            <a:r>
              <a:rPr lang="en-US" altLang="en-US" dirty="0"/>
              <a:t>: A collection, or set, of individuals or objects or events whose properties are to be analyzed.</a:t>
            </a:r>
          </a:p>
          <a:p>
            <a:pPr marL="0" indent="0">
              <a:buNone/>
            </a:pPr>
            <a:endParaRPr lang="en-US" altLang="en-US" dirty="0"/>
          </a:p>
          <a:p>
            <a:pPr marL="0" indent="0">
              <a:buNone/>
            </a:pPr>
            <a:r>
              <a:rPr lang="en-US" altLang="en-US" b="1" dirty="0">
                <a:solidFill>
                  <a:schemeClr val="hlink"/>
                </a:solidFill>
              </a:rPr>
              <a:t>Sample</a:t>
            </a:r>
            <a:r>
              <a:rPr lang="en-US" altLang="en-US" dirty="0"/>
              <a:t>: A subset of the population.</a:t>
            </a:r>
          </a:p>
        </p:txBody>
      </p:sp>
      <p:pic>
        <p:nvPicPr>
          <p:cNvPr id="4" name="Picture 2">
            <a:extLst>
              <a:ext uri="{FF2B5EF4-FFF2-40B4-BE49-F238E27FC236}">
                <a16:creationId xmlns:a16="http://schemas.microsoft.com/office/drawing/2014/main" id="{35B9B5ED-5416-A441-8F3B-E93538B6A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14068" y="2291989"/>
            <a:ext cx="6677932" cy="3880211"/>
          </a:xfrm>
          <a:prstGeom prst="rect">
            <a:avLst/>
          </a:prstGeom>
          <a:noFill/>
        </p:spPr>
      </p:pic>
      <p:sp>
        <p:nvSpPr>
          <p:cNvPr id="2" name="Rectangle 1">
            <a:extLst>
              <a:ext uri="{FF2B5EF4-FFF2-40B4-BE49-F238E27FC236}">
                <a16:creationId xmlns:a16="http://schemas.microsoft.com/office/drawing/2014/main" id="{CD1C1092-4496-E247-B952-67995CABA210}"/>
              </a:ext>
            </a:extLst>
          </p:cNvPr>
          <p:cNvSpPr/>
          <p:nvPr/>
        </p:nvSpPr>
        <p:spPr>
          <a:xfrm>
            <a:off x="314325" y="4437503"/>
            <a:ext cx="4741333" cy="1200329"/>
          </a:xfrm>
          <a:prstGeom prst="rect">
            <a:avLst/>
          </a:prstGeom>
        </p:spPr>
        <p:txBody>
          <a:bodyPr wrap="square">
            <a:spAutoFit/>
          </a:bodyPr>
          <a:lstStyle/>
          <a:p>
            <a:pPr>
              <a:defRPr/>
            </a:pPr>
            <a:r>
              <a:rPr lang="en-US" dirty="0">
                <a:effectLst>
                  <a:outerShdw blurRad="38100" dist="38100" dir="2700000" algn="tl">
                    <a:srgbClr val="000000"/>
                  </a:outerShdw>
                </a:effectLst>
                <a:latin typeface="Book Antiqua" pitchFamily="18" charset="0"/>
              </a:rPr>
              <a:t>Statistical inference is the process of using data obtained from a sample to make estimates and test hypotheses about the characteristics of a population</a:t>
            </a:r>
            <a:endParaRPr lang="en-US" dirty="0"/>
          </a:p>
        </p:txBody>
      </p:sp>
      <p:sp>
        <p:nvSpPr>
          <p:cNvPr id="3" name="Date Placeholder 2">
            <a:extLst>
              <a:ext uri="{FF2B5EF4-FFF2-40B4-BE49-F238E27FC236}">
                <a16:creationId xmlns:a16="http://schemas.microsoft.com/office/drawing/2014/main" id="{53E0F7FC-F1C7-9F49-87B5-5488F09DC164}"/>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2342175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D460CB2-9E5A-A043-98B6-2DC85F8B4047}"/>
              </a:ext>
            </a:extLst>
          </p:cNvPr>
          <p:cNvSpPr>
            <a:spLocks noGrp="1" noChangeArrowheads="1"/>
          </p:cNvSpPr>
          <p:nvPr>
            <p:ph type="title"/>
          </p:nvPr>
        </p:nvSpPr>
        <p:spPr/>
        <p:txBody>
          <a:bodyPr/>
          <a:lstStyle/>
          <a:p>
            <a:pPr>
              <a:defRPr/>
            </a:pPr>
            <a:r>
              <a:rPr lang="en-US"/>
              <a:t> Process of Statistical Inference</a:t>
            </a:r>
            <a:r>
              <a:rPr lang="en-US" altLang="ko-KR">
                <a:ea typeface="굴림" pitchFamily="34" charset="-127"/>
              </a:rPr>
              <a:t>: example</a:t>
            </a:r>
            <a:endParaRPr lang="en-US"/>
          </a:p>
        </p:txBody>
      </p:sp>
      <p:sp>
        <p:nvSpPr>
          <p:cNvPr id="50180" name="Oval 4">
            <a:extLst>
              <a:ext uri="{FF2B5EF4-FFF2-40B4-BE49-F238E27FC236}">
                <a16:creationId xmlns:a16="http://schemas.microsoft.com/office/drawing/2014/main" id="{1022F85E-C376-6B40-9DEB-AEB4D4231A2D}"/>
              </a:ext>
            </a:extLst>
          </p:cNvPr>
          <p:cNvSpPr>
            <a:spLocks noChangeArrowheads="1"/>
          </p:cNvSpPr>
          <p:nvPr/>
        </p:nvSpPr>
        <p:spPr bwMode="auto">
          <a:xfrm>
            <a:off x="2627235" y="1525899"/>
            <a:ext cx="3380658" cy="1845425"/>
          </a:xfrm>
          <a:prstGeom prst="ellipse">
            <a:avLst/>
          </a:prstGeom>
          <a:noFill/>
          <a:ln w="12700">
            <a:solidFill>
              <a:schemeClr val="tx1"/>
            </a:solidFill>
            <a:round/>
            <a:headEnd/>
            <a:tailEnd/>
          </a:ln>
          <a:effectLst/>
        </p:spPr>
        <p:txBody>
          <a:bodyPr wrap="none" anchor="ctr"/>
          <a:lstStyle/>
          <a:p>
            <a:pPr marL="457200" indent="-457200">
              <a:lnSpc>
                <a:spcPct val="90000"/>
              </a:lnSpc>
              <a:defRPr/>
            </a:pPr>
            <a:r>
              <a:rPr lang="en-US" sz="2400" dirty="0">
                <a:effectLst>
                  <a:outerShdw blurRad="38100" dist="38100" dir="2700000" algn="tl">
                    <a:srgbClr val="000000"/>
                  </a:outerShdw>
                </a:effectLst>
                <a:latin typeface="Book Antiqua" pitchFamily="18" charset="0"/>
              </a:rPr>
              <a:t>1</a:t>
            </a:r>
            <a:r>
              <a:rPr lang="en-US" dirty="0">
                <a:effectLst>
                  <a:outerShdw blurRad="38100" dist="38100" dir="2700000" algn="tl">
                    <a:srgbClr val="000000"/>
                  </a:outerShdw>
                </a:effectLst>
                <a:latin typeface="Book Antiqua" pitchFamily="18" charset="0"/>
              </a:rPr>
              <a:t>.  Population </a:t>
            </a:r>
          </a:p>
          <a:p>
            <a:pPr marL="457200" indent="-457200">
              <a:lnSpc>
                <a:spcPct val="90000"/>
              </a:lnSpc>
              <a:defRPr/>
            </a:pPr>
            <a:r>
              <a:rPr lang="en-US" dirty="0">
                <a:effectLst>
                  <a:outerShdw blurRad="38100" dist="38100" dir="2700000" algn="tl">
                    <a:srgbClr val="000000"/>
                  </a:outerShdw>
                </a:effectLst>
                <a:latin typeface="Book Antiqua" pitchFamily="18" charset="0"/>
              </a:rPr>
              <a:t>consists of </a:t>
            </a:r>
            <a:r>
              <a:rPr lang="en-US" altLang="ko-KR" dirty="0">
                <a:effectLst>
                  <a:outerShdw blurRad="38100" dist="38100" dir="2700000" algn="tl">
                    <a:srgbClr val="000000"/>
                  </a:outerShdw>
                </a:effectLst>
                <a:latin typeface="Book Antiqua" pitchFamily="18" charset="0"/>
                <a:ea typeface="굴림" pitchFamily="34" charset="-127"/>
              </a:rPr>
              <a:t>heights of</a:t>
            </a:r>
            <a:endParaRPr lang="en-US" dirty="0">
              <a:effectLst>
                <a:outerShdw blurRad="38100" dist="38100" dir="2700000" algn="tl">
                  <a:srgbClr val="000000"/>
                </a:outerShdw>
              </a:effectLst>
              <a:latin typeface="Book Antiqua" pitchFamily="18" charset="0"/>
            </a:endParaRPr>
          </a:p>
          <a:p>
            <a:pPr marL="457200" indent="-457200">
              <a:lnSpc>
                <a:spcPct val="90000"/>
              </a:lnSpc>
              <a:defRPr/>
            </a:pPr>
            <a:r>
              <a:rPr lang="en-US" altLang="ko-KR" dirty="0">
                <a:effectLst>
                  <a:outerShdw blurRad="38100" dist="38100" dir="2700000" algn="tl">
                    <a:srgbClr val="000000"/>
                  </a:outerShdw>
                </a:effectLst>
                <a:latin typeface="Book Antiqua" pitchFamily="18" charset="0"/>
                <a:ea typeface="굴림" pitchFamily="34" charset="-127"/>
              </a:rPr>
              <a:t>all </a:t>
            </a:r>
            <a:r>
              <a:rPr lang="en-US" altLang="ko-KR" dirty="0">
                <a:effectLst>
                  <a:outerShdw blurRad="38100" dist="38100" dir="2700000" algn="tl">
                    <a:srgbClr val="000000"/>
                  </a:outerShdw>
                </a:effectLst>
                <a:ea typeface="굴림" pitchFamily="34" charset="-127"/>
              </a:rPr>
              <a:t>JUST students</a:t>
            </a:r>
            <a:r>
              <a:rPr lang="en-US" dirty="0">
                <a:effectLst>
                  <a:outerShdw blurRad="38100" dist="38100" dir="2700000" algn="tl">
                    <a:srgbClr val="000000"/>
                  </a:outerShdw>
                </a:effectLst>
                <a:latin typeface="Book Antiqua" pitchFamily="18" charset="0"/>
              </a:rPr>
              <a:t>.  </a:t>
            </a:r>
            <a:endParaRPr lang="en-US" dirty="0">
              <a:latin typeface="Book Antiqua" pitchFamily="18" charset="0"/>
            </a:endParaRPr>
          </a:p>
        </p:txBody>
      </p:sp>
      <p:sp>
        <p:nvSpPr>
          <p:cNvPr id="50181" name="Rectangle 5">
            <a:extLst>
              <a:ext uri="{FF2B5EF4-FFF2-40B4-BE49-F238E27FC236}">
                <a16:creationId xmlns:a16="http://schemas.microsoft.com/office/drawing/2014/main" id="{1728C4D2-53F4-0543-87AE-E4504561AA3D}"/>
              </a:ext>
            </a:extLst>
          </p:cNvPr>
          <p:cNvSpPr>
            <a:spLocks noChangeArrowheads="1"/>
          </p:cNvSpPr>
          <p:nvPr/>
        </p:nvSpPr>
        <p:spPr bwMode="auto">
          <a:xfrm>
            <a:off x="6523038" y="1686981"/>
            <a:ext cx="3003793" cy="1558089"/>
          </a:xfrm>
          <a:prstGeom prst="rect">
            <a:avLst/>
          </a:prstGeom>
          <a:noFill/>
          <a:ln w="12700">
            <a:solidFill>
              <a:schemeClr val="tx1"/>
            </a:solidFill>
            <a:miter lim="800000"/>
            <a:headEnd/>
            <a:tailEnd/>
          </a:ln>
          <a:effectLst/>
        </p:spPr>
        <p:txBody>
          <a:bodyPr wrap="none" anchor="ctr"/>
          <a:lstStyle/>
          <a:p>
            <a:pPr marL="457200" indent="-457200">
              <a:lnSpc>
                <a:spcPct val="90000"/>
              </a:lnSpc>
              <a:defRPr/>
            </a:pPr>
            <a:r>
              <a:rPr lang="en-US" dirty="0">
                <a:effectLst>
                  <a:outerShdw blurRad="38100" dist="38100" dir="2700000" algn="tl">
                    <a:srgbClr val="000000"/>
                  </a:outerShdw>
                </a:effectLst>
                <a:latin typeface="Book Antiqua" pitchFamily="18" charset="0"/>
              </a:rPr>
              <a:t>2.  A sample of </a:t>
            </a:r>
            <a:r>
              <a:rPr lang="en-US" altLang="ko-KR" dirty="0">
                <a:effectLst>
                  <a:outerShdw blurRad="38100" dist="38100" dir="2700000" algn="tl">
                    <a:srgbClr val="000000"/>
                  </a:outerShdw>
                </a:effectLst>
                <a:latin typeface="Book Antiqua" pitchFamily="18" charset="0"/>
              </a:rPr>
              <a:t>25</a:t>
            </a:r>
            <a:endParaRPr lang="en-US" dirty="0">
              <a:effectLst>
                <a:outerShdw blurRad="38100" dist="38100" dir="2700000" algn="tl">
                  <a:srgbClr val="000000"/>
                </a:outerShdw>
              </a:effectLst>
              <a:latin typeface="Book Antiqua" pitchFamily="18" charset="0"/>
            </a:endParaRPr>
          </a:p>
          <a:p>
            <a:pPr marL="457200" indent="-457200">
              <a:lnSpc>
                <a:spcPct val="90000"/>
              </a:lnSpc>
              <a:defRPr/>
            </a:pPr>
            <a:r>
              <a:rPr lang="en-US" altLang="ko-KR" dirty="0">
                <a:effectLst>
                  <a:outerShdw blurRad="38100" dist="38100" dir="2700000" algn="tl">
                    <a:srgbClr val="000000"/>
                  </a:outerShdw>
                </a:effectLst>
                <a:latin typeface="Book Antiqua" pitchFamily="18" charset="0"/>
              </a:rPr>
              <a:t>students are randomly</a:t>
            </a:r>
            <a:endParaRPr lang="en-US" dirty="0">
              <a:effectLst>
                <a:outerShdw blurRad="38100" dist="38100" dir="2700000" algn="tl">
                  <a:srgbClr val="000000"/>
                </a:outerShdw>
              </a:effectLst>
              <a:latin typeface="Book Antiqua" pitchFamily="18" charset="0"/>
            </a:endParaRPr>
          </a:p>
          <a:p>
            <a:pPr marL="457200" indent="-457200">
              <a:lnSpc>
                <a:spcPct val="90000"/>
              </a:lnSpc>
              <a:defRPr/>
            </a:pPr>
            <a:r>
              <a:rPr lang="en-US" altLang="ko-KR" dirty="0">
                <a:effectLst>
                  <a:outerShdw blurRad="38100" dist="38100" dir="2700000" algn="tl">
                    <a:srgbClr val="000000"/>
                  </a:outerShdw>
                </a:effectLst>
                <a:latin typeface="Book Antiqua" pitchFamily="18" charset="0"/>
              </a:rPr>
              <a:t>selected and measured</a:t>
            </a:r>
            <a:r>
              <a:rPr lang="en-US" dirty="0">
                <a:effectLst>
                  <a:outerShdw blurRad="38100" dist="38100" dir="2700000" algn="tl">
                    <a:srgbClr val="000000"/>
                  </a:outerShdw>
                </a:effectLst>
                <a:latin typeface="Book Antiqua" pitchFamily="18" charset="0"/>
              </a:rPr>
              <a:t>.</a:t>
            </a:r>
          </a:p>
        </p:txBody>
      </p:sp>
      <p:sp>
        <p:nvSpPr>
          <p:cNvPr id="50182" name="Rectangle 6">
            <a:extLst>
              <a:ext uri="{FF2B5EF4-FFF2-40B4-BE49-F238E27FC236}">
                <a16:creationId xmlns:a16="http://schemas.microsoft.com/office/drawing/2014/main" id="{C569F68F-1448-544E-BA8E-73BB20637A94}"/>
              </a:ext>
            </a:extLst>
          </p:cNvPr>
          <p:cNvSpPr>
            <a:spLocks noChangeArrowheads="1"/>
          </p:cNvSpPr>
          <p:nvPr/>
        </p:nvSpPr>
        <p:spPr bwMode="auto">
          <a:xfrm>
            <a:off x="7104186" y="4599339"/>
            <a:ext cx="3003793" cy="1558089"/>
          </a:xfrm>
          <a:prstGeom prst="rect">
            <a:avLst/>
          </a:prstGeom>
          <a:noFill/>
          <a:ln w="12700">
            <a:solidFill>
              <a:schemeClr val="tx1"/>
            </a:solidFill>
            <a:miter lim="800000"/>
            <a:headEnd/>
            <a:tailEnd/>
          </a:ln>
          <a:effectLst/>
        </p:spPr>
        <p:txBody>
          <a:bodyPr wrap="none" anchor="ctr"/>
          <a:lstStyle/>
          <a:p>
            <a:pPr marL="457200" indent="-457200">
              <a:lnSpc>
                <a:spcPct val="90000"/>
              </a:lnSpc>
              <a:defRPr/>
            </a:pPr>
            <a:r>
              <a:rPr lang="en-US" sz="2400">
                <a:effectLst>
                  <a:outerShdw blurRad="38100" dist="38100" dir="2700000" algn="tl">
                    <a:srgbClr val="000000"/>
                  </a:outerShdw>
                </a:effectLst>
                <a:latin typeface="Book Antiqua" pitchFamily="18" charset="0"/>
              </a:rPr>
              <a:t>3</a:t>
            </a:r>
            <a:r>
              <a:rPr lang="en-US">
                <a:effectLst>
                  <a:outerShdw blurRad="38100" dist="38100" dir="2700000" algn="tl">
                    <a:srgbClr val="000000"/>
                  </a:outerShdw>
                </a:effectLst>
                <a:latin typeface="Book Antiqua" pitchFamily="18" charset="0"/>
              </a:rPr>
              <a:t>.  The sample data </a:t>
            </a:r>
          </a:p>
          <a:p>
            <a:pPr marL="457200" indent="-457200">
              <a:lnSpc>
                <a:spcPct val="90000"/>
              </a:lnSpc>
              <a:defRPr/>
            </a:pPr>
            <a:r>
              <a:rPr lang="en-US">
                <a:effectLst>
                  <a:outerShdw blurRad="38100" dist="38100" dir="2700000" algn="tl">
                    <a:srgbClr val="000000"/>
                  </a:outerShdw>
                </a:effectLst>
                <a:latin typeface="Book Antiqua" pitchFamily="18" charset="0"/>
              </a:rPr>
              <a:t>provide a sample</a:t>
            </a:r>
          </a:p>
          <a:p>
            <a:pPr marL="457200" indent="-457200">
              <a:lnSpc>
                <a:spcPct val="90000"/>
              </a:lnSpc>
              <a:defRPr/>
            </a:pPr>
            <a:r>
              <a:rPr lang="en-US">
                <a:effectLst>
                  <a:outerShdw blurRad="38100" dist="38100" dir="2700000" algn="tl">
                    <a:srgbClr val="000000"/>
                  </a:outerShdw>
                </a:effectLst>
                <a:latin typeface="Book Antiqua" pitchFamily="18" charset="0"/>
              </a:rPr>
              <a:t>average </a:t>
            </a:r>
            <a:r>
              <a:rPr lang="en-US" altLang="ko-KR">
                <a:effectLst>
                  <a:outerShdw blurRad="38100" dist="38100" dir="2700000" algn="tl">
                    <a:srgbClr val="000000"/>
                  </a:outerShdw>
                </a:effectLst>
                <a:latin typeface="Book Antiqua" pitchFamily="18" charset="0"/>
                <a:ea typeface="굴림" pitchFamily="34" charset="-127"/>
              </a:rPr>
              <a:t>height</a:t>
            </a:r>
            <a:endParaRPr lang="en-US">
              <a:effectLst>
                <a:outerShdw blurRad="38100" dist="38100" dir="2700000" algn="tl">
                  <a:srgbClr val="000000"/>
                </a:outerShdw>
              </a:effectLst>
              <a:latin typeface="Book Antiqua" pitchFamily="18" charset="0"/>
            </a:endParaRPr>
          </a:p>
          <a:p>
            <a:pPr marL="457200" indent="-457200">
              <a:lnSpc>
                <a:spcPct val="90000"/>
              </a:lnSpc>
              <a:defRPr/>
            </a:pPr>
            <a:r>
              <a:rPr lang="en-US">
                <a:effectLst>
                  <a:outerShdw blurRad="38100" dist="38100" dir="2700000" algn="tl">
                    <a:srgbClr val="000000"/>
                  </a:outerShdw>
                </a:effectLst>
                <a:latin typeface="Book Antiqua" pitchFamily="18" charset="0"/>
              </a:rPr>
              <a:t>of</a:t>
            </a:r>
            <a:r>
              <a:rPr lang="en-US" altLang="ko-KR">
                <a:effectLst>
                  <a:outerShdw blurRad="38100" dist="38100" dir="2700000" algn="tl">
                    <a:srgbClr val="000000"/>
                  </a:outerShdw>
                </a:effectLst>
                <a:latin typeface="Book Antiqua" pitchFamily="18" charset="0"/>
                <a:ea typeface="굴림" pitchFamily="34" charset="-127"/>
              </a:rPr>
              <a:t> 5’ 5’’</a:t>
            </a:r>
            <a:r>
              <a:rPr lang="en-US">
                <a:effectLst>
                  <a:outerShdw blurRad="38100" dist="38100" dir="2700000" algn="tl">
                    <a:srgbClr val="000000"/>
                  </a:outerShdw>
                </a:effectLst>
                <a:latin typeface="Book Antiqua" pitchFamily="18" charset="0"/>
              </a:rPr>
              <a:t>.</a:t>
            </a:r>
          </a:p>
        </p:txBody>
      </p:sp>
      <p:sp>
        <p:nvSpPr>
          <p:cNvPr id="50183" name="Rectangle 7">
            <a:extLst>
              <a:ext uri="{FF2B5EF4-FFF2-40B4-BE49-F238E27FC236}">
                <a16:creationId xmlns:a16="http://schemas.microsoft.com/office/drawing/2014/main" id="{AEDBE924-029E-0040-95BC-4B5036161991}"/>
              </a:ext>
            </a:extLst>
          </p:cNvPr>
          <p:cNvSpPr>
            <a:spLocks noChangeArrowheads="1"/>
          </p:cNvSpPr>
          <p:nvPr/>
        </p:nvSpPr>
        <p:spPr bwMode="auto">
          <a:xfrm>
            <a:off x="2517775" y="4721045"/>
            <a:ext cx="2570040" cy="1558089"/>
          </a:xfrm>
          <a:prstGeom prst="rect">
            <a:avLst/>
          </a:prstGeom>
          <a:noFill/>
          <a:ln w="12700">
            <a:solidFill>
              <a:schemeClr val="tx1"/>
            </a:solidFill>
            <a:miter lim="800000"/>
            <a:headEnd/>
            <a:tailEnd/>
          </a:ln>
          <a:effectLst/>
        </p:spPr>
        <p:txBody>
          <a:bodyPr wrap="none" anchor="ctr"/>
          <a:lstStyle/>
          <a:p>
            <a:pPr marL="457200" indent="-457200">
              <a:defRPr/>
            </a:pPr>
            <a:r>
              <a:rPr lang="en-US" sz="2400">
                <a:effectLst>
                  <a:outerShdw blurRad="38100" dist="38100" dir="2700000" algn="tl">
                    <a:srgbClr val="000000"/>
                  </a:outerShdw>
                </a:effectLst>
                <a:latin typeface="Book Antiqua" pitchFamily="18" charset="0"/>
              </a:rPr>
              <a:t>4</a:t>
            </a:r>
            <a:r>
              <a:rPr lang="en-US">
                <a:effectLst>
                  <a:outerShdw blurRad="38100" dist="38100" dir="2700000" algn="tl">
                    <a:srgbClr val="000000"/>
                  </a:outerShdw>
                </a:effectLst>
                <a:latin typeface="Book Antiqua" pitchFamily="18" charset="0"/>
              </a:rPr>
              <a:t>.  The sample average</a:t>
            </a:r>
          </a:p>
          <a:p>
            <a:pPr marL="457200" indent="-457200">
              <a:defRPr/>
            </a:pPr>
            <a:r>
              <a:rPr lang="en-US">
                <a:effectLst>
                  <a:outerShdw blurRad="38100" dist="38100" dir="2700000" algn="tl">
                    <a:srgbClr val="000000"/>
                  </a:outerShdw>
                </a:effectLst>
                <a:latin typeface="Book Antiqua" pitchFamily="18" charset="0"/>
              </a:rPr>
              <a:t>is used to estimate the</a:t>
            </a:r>
          </a:p>
          <a:p>
            <a:pPr marL="457200" indent="-457200">
              <a:defRPr/>
            </a:pPr>
            <a:r>
              <a:rPr lang="en-US">
                <a:effectLst>
                  <a:outerShdw blurRad="38100" dist="38100" dir="2700000" algn="tl">
                    <a:srgbClr val="000000"/>
                  </a:outerShdw>
                </a:effectLst>
                <a:latin typeface="Book Antiqua" pitchFamily="18" charset="0"/>
              </a:rPr>
              <a:t> </a:t>
            </a:r>
            <a:r>
              <a:rPr lang="en-US" u="sng">
                <a:effectLst>
                  <a:outerShdw blurRad="38100" dist="38100" dir="2700000" algn="tl">
                    <a:srgbClr val="000000"/>
                  </a:outerShdw>
                </a:effectLst>
                <a:latin typeface="Book Antiqua" pitchFamily="18" charset="0"/>
              </a:rPr>
              <a:t>population average</a:t>
            </a:r>
            <a:r>
              <a:rPr lang="en-US">
                <a:effectLst>
                  <a:outerShdw blurRad="38100" dist="38100" dir="2700000" algn="tl">
                    <a:srgbClr val="000000"/>
                  </a:outerShdw>
                </a:effectLst>
                <a:latin typeface="Book Antiqua" pitchFamily="18" charset="0"/>
              </a:rPr>
              <a:t>.</a:t>
            </a:r>
          </a:p>
        </p:txBody>
      </p:sp>
      <p:cxnSp>
        <p:nvCxnSpPr>
          <p:cNvPr id="50195" name="AutoShape 19">
            <a:extLst>
              <a:ext uri="{FF2B5EF4-FFF2-40B4-BE49-F238E27FC236}">
                <a16:creationId xmlns:a16="http://schemas.microsoft.com/office/drawing/2014/main" id="{13B00ACF-B624-C045-911B-C0393AF3EF0B}"/>
              </a:ext>
            </a:extLst>
          </p:cNvPr>
          <p:cNvCxnSpPr>
            <a:cxnSpLocks noChangeShapeType="1"/>
            <a:stCxn id="50180" idx="6"/>
            <a:endCxn id="50181" idx="1"/>
          </p:cNvCxnSpPr>
          <p:nvPr/>
        </p:nvCxnSpPr>
        <p:spPr bwMode="auto">
          <a:xfrm>
            <a:off x="6007893" y="2448612"/>
            <a:ext cx="515145" cy="17414"/>
          </a:xfrm>
          <a:prstGeom prst="straightConnector1">
            <a:avLst/>
          </a:prstGeom>
          <a:noFill/>
          <a:ln w="12700">
            <a:solidFill>
              <a:schemeClr val="tx1"/>
            </a:solidFill>
            <a:round/>
            <a:headEnd/>
            <a:tailEnd type="triangle" w="med" len="med"/>
          </a:ln>
          <a:effectLst>
            <a:outerShdw dist="17961" dir="2700000" algn="ctr" rotWithShape="0">
              <a:schemeClr val="bg2"/>
            </a:outerShdw>
          </a:effectLst>
        </p:spPr>
      </p:cxnSp>
      <p:cxnSp>
        <p:nvCxnSpPr>
          <p:cNvPr id="50196" name="AutoShape 20">
            <a:extLst>
              <a:ext uri="{FF2B5EF4-FFF2-40B4-BE49-F238E27FC236}">
                <a16:creationId xmlns:a16="http://schemas.microsoft.com/office/drawing/2014/main" id="{45D92045-1F3A-4D45-A0F2-344413D313B6}"/>
              </a:ext>
            </a:extLst>
          </p:cNvPr>
          <p:cNvCxnSpPr>
            <a:cxnSpLocks noChangeShapeType="1"/>
            <a:stCxn id="50183" idx="0"/>
          </p:cNvCxnSpPr>
          <p:nvPr/>
        </p:nvCxnSpPr>
        <p:spPr bwMode="auto">
          <a:xfrm rot="5400000" flipH="1" flipV="1">
            <a:off x="3384434" y="3847364"/>
            <a:ext cx="1292043" cy="455320"/>
          </a:xfrm>
          <a:prstGeom prst="bentConnector3">
            <a:avLst>
              <a:gd name="adj1" fmla="val 50000"/>
            </a:avLst>
          </a:prstGeom>
          <a:noFill/>
          <a:ln w="12700">
            <a:solidFill>
              <a:schemeClr val="tx1"/>
            </a:solidFill>
            <a:miter lim="800000"/>
            <a:headEnd/>
            <a:tailEnd type="triangle" w="med" len="med"/>
          </a:ln>
          <a:effectLst>
            <a:outerShdw dist="17961" dir="2700000" algn="ctr" rotWithShape="0">
              <a:schemeClr val="bg2"/>
            </a:outerShdw>
          </a:effectLst>
        </p:spPr>
      </p:cxnSp>
      <p:cxnSp>
        <p:nvCxnSpPr>
          <p:cNvPr id="50197" name="AutoShape 21">
            <a:extLst>
              <a:ext uri="{FF2B5EF4-FFF2-40B4-BE49-F238E27FC236}">
                <a16:creationId xmlns:a16="http://schemas.microsoft.com/office/drawing/2014/main" id="{57A321D6-3F42-5B49-8DC6-C872092CBDA8}"/>
              </a:ext>
            </a:extLst>
          </p:cNvPr>
          <p:cNvCxnSpPr>
            <a:cxnSpLocks noChangeShapeType="1"/>
            <a:stCxn id="50181" idx="2"/>
            <a:endCxn id="50182" idx="0"/>
          </p:cNvCxnSpPr>
          <p:nvPr/>
        </p:nvCxnSpPr>
        <p:spPr bwMode="auto">
          <a:xfrm rot="16200000" flipH="1">
            <a:off x="7638375" y="3631630"/>
            <a:ext cx="1354269" cy="581148"/>
          </a:xfrm>
          <a:prstGeom prst="bentConnector3">
            <a:avLst>
              <a:gd name="adj1" fmla="val 50000"/>
            </a:avLst>
          </a:prstGeom>
          <a:noFill/>
          <a:ln w="12700">
            <a:solidFill>
              <a:schemeClr val="tx1"/>
            </a:solidFill>
            <a:miter lim="800000"/>
            <a:headEnd/>
            <a:tailEnd type="triangle" w="med" len="med"/>
          </a:ln>
          <a:effectLst>
            <a:outerShdw dist="17961" dir="2700000" algn="ctr" rotWithShape="0">
              <a:schemeClr val="bg2"/>
            </a:outerShdw>
          </a:effectLst>
        </p:spPr>
      </p:cxnSp>
      <p:cxnSp>
        <p:nvCxnSpPr>
          <p:cNvPr id="50198" name="AutoShape 22">
            <a:extLst>
              <a:ext uri="{FF2B5EF4-FFF2-40B4-BE49-F238E27FC236}">
                <a16:creationId xmlns:a16="http://schemas.microsoft.com/office/drawing/2014/main" id="{CC66A6F1-EFE6-E14F-A3A0-0166F892734C}"/>
              </a:ext>
            </a:extLst>
          </p:cNvPr>
          <p:cNvCxnSpPr>
            <a:cxnSpLocks noChangeShapeType="1"/>
            <a:stCxn id="50182" idx="1"/>
            <a:endCxn id="50183" idx="3"/>
          </p:cNvCxnSpPr>
          <p:nvPr/>
        </p:nvCxnSpPr>
        <p:spPr bwMode="auto">
          <a:xfrm rot="10800000" flipV="1">
            <a:off x="5087816" y="5378384"/>
            <a:ext cx="2016371" cy="121706"/>
          </a:xfrm>
          <a:prstGeom prst="bentConnector3">
            <a:avLst>
              <a:gd name="adj1" fmla="val 50000"/>
            </a:avLst>
          </a:prstGeom>
          <a:noFill/>
          <a:ln w="12700">
            <a:solidFill>
              <a:schemeClr val="tx1"/>
            </a:solidFill>
            <a:miter lim="800000"/>
            <a:headEnd/>
            <a:tailEnd type="triangle" w="med" len="med"/>
          </a:ln>
          <a:effectLst>
            <a:outerShdw dist="17961" dir="2700000" algn="ctr" rotWithShape="0">
              <a:schemeClr val="bg2"/>
            </a:outerShdw>
          </a:effectLst>
        </p:spPr>
      </p:cxnSp>
      <p:sp>
        <p:nvSpPr>
          <p:cNvPr id="50199" name="AutoShape 23">
            <a:extLst>
              <a:ext uri="{FF2B5EF4-FFF2-40B4-BE49-F238E27FC236}">
                <a16:creationId xmlns:a16="http://schemas.microsoft.com/office/drawing/2014/main" id="{CA2709EF-DD4A-2C4A-8A8B-83B99BF26E68}"/>
              </a:ext>
            </a:extLst>
          </p:cNvPr>
          <p:cNvSpPr>
            <a:spLocks noChangeArrowheads="1"/>
          </p:cNvSpPr>
          <p:nvPr/>
        </p:nvSpPr>
        <p:spPr bwMode="auto">
          <a:xfrm rot="5400000">
            <a:off x="2299548" y="2304203"/>
            <a:ext cx="306483" cy="168480"/>
          </a:xfrm>
          <a:prstGeom prst="triangle">
            <a:avLst>
              <a:gd name="adj" fmla="val 50000"/>
            </a:avLst>
          </a:prstGeom>
          <a:solidFill>
            <a:schemeClr val="accent1"/>
          </a:solidFill>
          <a:ln w="12700">
            <a:solidFill>
              <a:schemeClr val="accent1"/>
            </a:solidFill>
            <a:miter lim="800000"/>
            <a:headEnd/>
            <a:tailEnd/>
          </a:ln>
          <a:effectLst>
            <a:outerShdw dist="17961" dir="2700000" algn="ctr" rotWithShape="0">
              <a:srgbClr val="000000"/>
            </a:outerShdw>
          </a:effectLst>
        </p:spPr>
        <p:txBody>
          <a:bodyPr wrap="none" anchor="ctr"/>
          <a:lstStyle/>
          <a:p>
            <a:pPr>
              <a:defRPr/>
            </a:pPr>
            <a:endParaRPr lang="en-US" dirty="0">
              <a:effectLst>
                <a:outerShdw blurRad="38100" dist="38100" dir="2700000" algn="tl">
                  <a:srgbClr val="000000"/>
                </a:outerShdw>
              </a:effectLst>
              <a:highlight>
                <a:srgbClr val="FF0000"/>
              </a:highlight>
            </a:endParaRPr>
          </a:p>
        </p:txBody>
      </p:sp>
      <p:sp>
        <p:nvSpPr>
          <p:cNvPr id="2" name="Date Placeholder 1">
            <a:extLst>
              <a:ext uri="{FF2B5EF4-FFF2-40B4-BE49-F238E27FC236}">
                <a16:creationId xmlns:a16="http://schemas.microsoft.com/office/drawing/2014/main" id="{1F22A5E4-171E-9942-BDED-E9ABD29D3927}"/>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694292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0199"/>
                                        </p:tgtEl>
                                        <p:attrNameLst>
                                          <p:attrName>style.visibility</p:attrName>
                                        </p:attrNameLst>
                                      </p:cBhvr>
                                      <p:to>
                                        <p:strVal val="visible"/>
                                      </p:to>
                                    </p:set>
                                    <p:animEffect transition="in" filter="slide(fromLeft)">
                                      <p:cBhvr>
                                        <p:cTn id="7" dur="500"/>
                                        <p:tgtEl>
                                          <p:spTgt spid="50199"/>
                                        </p:tgtEl>
                                      </p:cBhvr>
                                    </p:animEffect>
                                  </p:childTnLst>
                                  <p:subTnLst>
                                    <p:set>
                                      <p:cBhvr override="childStyle">
                                        <p:cTn dur="1" fill="hold" display="0" masterRel="nextClick" afterEffect="1"/>
                                        <p:tgtEl>
                                          <p:spTgt spid="50199"/>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dissolve">
                                      <p:cBhvr>
                                        <p:cTn id="12" dur="500"/>
                                        <p:tgtEl>
                                          <p:spTgt spid="50180"/>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par>
                          <p:cTn id="13" fill="hold" nodeType="afterGroup">
                            <p:stCondLst>
                              <p:cond delay="500"/>
                            </p:stCondLst>
                            <p:childTnLst>
                              <p:par>
                                <p:cTn id="14" presetID="12" presetClass="entr" presetSubtype="8" fill="hold" nodeType="afterEffect">
                                  <p:stCondLst>
                                    <p:cond delay="2000"/>
                                  </p:stCondLst>
                                  <p:childTnLst>
                                    <p:set>
                                      <p:cBhvr>
                                        <p:cTn id="15" dur="1" fill="hold">
                                          <p:stCondLst>
                                            <p:cond delay="0"/>
                                          </p:stCondLst>
                                        </p:cTn>
                                        <p:tgtEl>
                                          <p:spTgt spid="50195"/>
                                        </p:tgtEl>
                                        <p:attrNameLst>
                                          <p:attrName>style.visibility</p:attrName>
                                        </p:attrNameLst>
                                      </p:cBhvr>
                                      <p:to>
                                        <p:strVal val="visible"/>
                                      </p:to>
                                    </p:set>
                                    <p:animEffect transition="in" filter="slide(fromLeft)">
                                      <p:cBhvr>
                                        <p:cTn id="16" dur="500"/>
                                        <p:tgtEl>
                                          <p:spTgt spid="50195"/>
                                        </p:tgtEl>
                                      </p:cBhvr>
                                    </p:animEffect>
                                  </p:childTnLst>
                                </p:cTn>
                              </p:par>
                            </p:childTnLst>
                          </p:cTn>
                        </p:par>
                        <p:par>
                          <p:cTn id="17" fill="hold" nodeType="afterGroup">
                            <p:stCondLst>
                              <p:cond delay="3000"/>
                            </p:stCondLst>
                            <p:childTnLst>
                              <p:par>
                                <p:cTn id="18" presetID="9" presetClass="entr" presetSubtype="0" fill="hold" grpId="0" nodeType="afterEffect">
                                  <p:stCondLst>
                                    <p:cond delay="0"/>
                                  </p:stCondLst>
                                  <p:childTnLst>
                                    <p:set>
                                      <p:cBhvr>
                                        <p:cTn id="19" dur="1" fill="hold">
                                          <p:stCondLst>
                                            <p:cond delay="0"/>
                                          </p:stCondLst>
                                        </p:cTn>
                                        <p:tgtEl>
                                          <p:spTgt spid="50181"/>
                                        </p:tgtEl>
                                        <p:attrNameLst>
                                          <p:attrName>style.visibility</p:attrName>
                                        </p:attrNameLst>
                                      </p:cBhvr>
                                      <p:to>
                                        <p:strVal val="visible"/>
                                      </p:to>
                                    </p:set>
                                    <p:animEffect transition="in" filter="dissolve">
                                      <p:cBhvr>
                                        <p:cTn id="20" dur="500"/>
                                        <p:tgtEl>
                                          <p:spTgt spid="50181"/>
                                        </p:tgtEl>
                                      </p:cBhvr>
                                    </p:animEffect>
                                  </p:childTnLst>
                                  <p:subTnLst>
                                    <p:audio>
                                      <p:cMediaNode>
                                        <p:cTn display="0" masterRel="sameClick">
                                          <p:stCondLst>
                                            <p:cond evt="begin" delay="0">
                                              <p:tn val="18"/>
                                            </p:cond>
                                          </p:stCondLst>
                                          <p:endCondLst>
                                            <p:cond evt="onStopAudio" delay="0">
                                              <p:tgtEl>
                                                <p:sldTgt/>
                                              </p:tgtEl>
                                            </p:cond>
                                          </p:endCondLst>
                                        </p:cTn>
                                        <p:tgtEl>
                                          <p:sndTgt r:embed="rId3" name="camera.wav"/>
                                        </p:tgtEl>
                                      </p:cMediaNode>
                                    </p:audio>
                                  </p:subTnLst>
                                </p:cTn>
                              </p:par>
                            </p:childTnLst>
                          </p:cTn>
                        </p:par>
                        <p:par>
                          <p:cTn id="21" fill="hold" nodeType="afterGroup">
                            <p:stCondLst>
                              <p:cond delay="3500"/>
                            </p:stCondLst>
                            <p:childTnLst>
                              <p:par>
                                <p:cTn id="22" presetID="12" presetClass="entr" presetSubtype="1" fill="hold" nodeType="afterEffect">
                                  <p:stCondLst>
                                    <p:cond delay="2000"/>
                                  </p:stCondLst>
                                  <p:childTnLst>
                                    <p:set>
                                      <p:cBhvr>
                                        <p:cTn id="23" dur="1" fill="hold">
                                          <p:stCondLst>
                                            <p:cond delay="0"/>
                                          </p:stCondLst>
                                        </p:cTn>
                                        <p:tgtEl>
                                          <p:spTgt spid="50197"/>
                                        </p:tgtEl>
                                        <p:attrNameLst>
                                          <p:attrName>style.visibility</p:attrName>
                                        </p:attrNameLst>
                                      </p:cBhvr>
                                      <p:to>
                                        <p:strVal val="visible"/>
                                      </p:to>
                                    </p:set>
                                    <p:animEffect transition="in" filter="slide(fromTop)">
                                      <p:cBhvr>
                                        <p:cTn id="24" dur="500"/>
                                        <p:tgtEl>
                                          <p:spTgt spid="50197"/>
                                        </p:tgtEl>
                                      </p:cBhvr>
                                    </p:animEffect>
                                  </p:childTnLst>
                                </p:cTn>
                              </p:par>
                            </p:childTnLst>
                          </p:cTn>
                        </p:par>
                        <p:par>
                          <p:cTn id="25" fill="hold" nodeType="afterGroup">
                            <p:stCondLst>
                              <p:cond delay="6000"/>
                            </p:stCondLst>
                            <p:childTnLst>
                              <p:par>
                                <p:cTn id="26" presetID="9" presetClass="entr" presetSubtype="0" fill="hold" grpId="0" nodeType="afterEffect">
                                  <p:stCondLst>
                                    <p:cond delay="0"/>
                                  </p:stCondLst>
                                  <p:childTnLst>
                                    <p:set>
                                      <p:cBhvr>
                                        <p:cTn id="27" dur="1" fill="hold">
                                          <p:stCondLst>
                                            <p:cond delay="0"/>
                                          </p:stCondLst>
                                        </p:cTn>
                                        <p:tgtEl>
                                          <p:spTgt spid="50182"/>
                                        </p:tgtEl>
                                        <p:attrNameLst>
                                          <p:attrName>style.visibility</p:attrName>
                                        </p:attrNameLst>
                                      </p:cBhvr>
                                      <p:to>
                                        <p:strVal val="visible"/>
                                      </p:to>
                                    </p:set>
                                    <p:animEffect transition="in" filter="dissolve">
                                      <p:cBhvr>
                                        <p:cTn id="28" dur="500"/>
                                        <p:tgtEl>
                                          <p:spTgt spid="50182"/>
                                        </p:tgtEl>
                                      </p:cBhvr>
                                    </p:animEffect>
                                  </p:childTnLst>
                                  <p:subTnLs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par>
                          <p:cTn id="29" fill="hold" nodeType="afterGroup">
                            <p:stCondLst>
                              <p:cond delay="6500"/>
                            </p:stCondLst>
                            <p:childTnLst>
                              <p:par>
                                <p:cTn id="30" presetID="12" presetClass="entr" presetSubtype="2" fill="hold" nodeType="afterEffect">
                                  <p:stCondLst>
                                    <p:cond delay="2000"/>
                                  </p:stCondLst>
                                  <p:childTnLst>
                                    <p:set>
                                      <p:cBhvr>
                                        <p:cTn id="31" dur="1" fill="hold">
                                          <p:stCondLst>
                                            <p:cond delay="0"/>
                                          </p:stCondLst>
                                        </p:cTn>
                                        <p:tgtEl>
                                          <p:spTgt spid="50198"/>
                                        </p:tgtEl>
                                        <p:attrNameLst>
                                          <p:attrName>style.visibility</p:attrName>
                                        </p:attrNameLst>
                                      </p:cBhvr>
                                      <p:to>
                                        <p:strVal val="visible"/>
                                      </p:to>
                                    </p:set>
                                    <p:animEffect transition="in" filter="slide(fromRight)">
                                      <p:cBhvr>
                                        <p:cTn id="32" dur="500"/>
                                        <p:tgtEl>
                                          <p:spTgt spid="50198"/>
                                        </p:tgtEl>
                                      </p:cBhvr>
                                    </p:animEffect>
                                  </p:childTnLst>
                                </p:cTn>
                              </p:par>
                            </p:childTnLst>
                          </p:cTn>
                        </p:par>
                        <p:par>
                          <p:cTn id="33" fill="hold" nodeType="afterGroup">
                            <p:stCondLst>
                              <p:cond delay="9000"/>
                            </p:stCondLst>
                            <p:childTnLst>
                              <p:par>
                                <p:cTn id="34" presetID="9" presetClass="entr" presetSubtype="0" fill="hold" grpId="0" nodeType="afterEffect">
                                  <p:stCondLst>
                                    <p:cond delay="0"/>
                                  </p:stCondLst>
                                  <p:childTnLst>
                                    <p:set>
                                      <p:cBhvr>
                                        <p:cTn id="35" dur="1" fill="hold">
                                          <p:stCondLst>
                                            <p:cond delay="0"/>
                                          </p:stCondLst>
                                        </p:cTn>
                                        <p:tgtEl>
                                          <p:spTgt spid="50183"/>
                                        </p:tgtEl>
                                        <p:attrNameLst>
                                          <p:attrName>style.visibility</p:attrName>
                                        </p:attrNameLst>
                                      </p:cBhvr>
                                      <p:to>
                                        <p:strVal val="visible"/>
                                      </p:to>
                                    </p:set>
                                    <p:animEffect transition="in" filter="dissolve">
                                      <p:cBhvr>
                                        <p:cTn id="36" dur="500"/>
                                        <p:tgtEl>
                                          <p:spTgt spid="50183"/>
                                        </p:tgtEl>
                                      </p:cBhvr>
                                    </p:animEffect>
                                  </p:childTnLst>
                                  <p:subTnLst>
                                    <p:audio>
                                      <p:cMediaNode>
                                        <p:cTn display="0" masterRel="sameClick">
                                          <p:stCondLst>
                                            <p:cond evt="begin" delay="0">
                                              <p:tn val="34"/>
                                            </p:cond>
                                          </p:stCondLst>
                                          <p:endCondLst>
                                            <p:cond evt="onStopAudio" delay="0">
                                              <p:tgtEl>
                                                <p:sldTgt/>
                                              </p:tgtEl>
                                            </p:cond>
                                          </p:endCondLst>
                                        </p:cTn>
                                        <p:tgtEl>
                                          <p:sndTgt r:embed="rId3" name="camera.wav"/>
                                        </p:tgtEl>
                                      </p:cMediaNode>
                                    </p:audio>
                                  </p:subTnLst>
                                </p:cTn>
                              </p:par>
                            </p:childTnLst>
                          </p:cTn>
                        </p:par>
                        <p:par>
                          <p:cTn id="37" fill="hold" nodeType="afterGroup">
                            <p:stCondLst>
                              <p:cond delay="9500"/>
                            </p:stCondLst>
                            <p:childTnLst>
                              <p:par>
                                <p:cTn id="38" presetID="12" presetClass="entr" presetSubtype="4" fill="hold" nodeType="afterEffect">
                                  <p:stCondLst>
                                    <p:cond delay="2000"/>
                                  </p:stCondLst>
                                  <p:childTnLst>
                                    <p:set>
                                      <p:cBhvr>
                                        <p:cTn id="39" dur="1" fill="hold">
                                          <p:stCondLst>
                                            <p:cond delay="0"/>
                                          </p:stCondLst>
                                        </p:cTn>
                                        <p:tgtEl>
                                          <p:spTgt spid="50196"/>
                                        </p:tgtEl>
                                        <p:attrNameLst>
                                          <p:attrName>style.visibility</p:attrName>
                                        </p:attrNameLst>
                                      </p:cBhvr>
                                      <p:to>
                                        <p:strVal val="visible"/>
                                      </p:to>
                                    </p:set>
                                    <p:animEffect transition="in" filter="slide(fromBottom)">
                                      <p:cBhvr>
                                        <p:cTn id="40" dur="500"/>
                                        <p:tgtEl>
                                          <p:spTgt spid="50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nimBg="1" autoUpdateAnimBg="0"/>
      <p:bldP spid="50183" grpId="0" animBg="1" autoUpdateAnimBg="0"/>
      <p:bldP spid="5019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1050495D-14E1-6F46-A677-356DB5E105F0}"/>
              </a:ext>
            </a:extLst>
          </p:cNvPr>
          <p:cNvSpPr>
            <a:spLocks noGrp="1"/>
          </p:cNvSpPr>
          <p:nvPr>
            <p:ph type="title"/>
          </p:nvPr>
        </p:nvSpPr>
        <p:spPr>
          <a:xfrm>
            <a:off x="494675" y="300038"/>
            <a:ext cx="11206787" cy="1271587"/>
          </a:xfrm>
        </p:spPr>
        <p:txBody>
          <a:bodyPr/>
          <a:lstStyle/>
          <a:p>
            <a:pPr eaLnBrk="1" hangingPunct="1"/>
            <a:r>
              <a:rPr lang="en-US" altLang="en-US" dirty="0"/>
              <a:t>Sampling methods</a:t>
            </a:r>
            <a:endParaRPr lang="sk-SK" altLang="en-US" dirty="0"/>
          </a:p>
        </p:txBody>
      </p:sp>
      <p:sp>
        <p:nvSpPr>
          <p:cNvPr id="21507" name="Content Placeholder 2">
            <a:extLst>
              <a:ext uri="{FF2B5EF4-FFF2-40B4-BE49-F238E27FC236}">
                <a16:creationId xmlns:a16="http://schemas.microsoft.com/office/drawing/2014/main" id="{1682A12F-4521-5045-AF3D-83A07D5851BA}"/>
              </a:ext>
            </a:extLst>
          </p:cNvPr>
          <p:cNvSpPr>
            <a:spLocks noGrp="1"/>
          </p:cNvSpPr>
          <p:nvPr>
            <p:ph idx="1"/>
          </p:nvPr>
        </p:nvSpPr>
        <p:spPr>
          <a:xfrm>
            <a:off x="494675" y="1828800"/>
            <a:ext cx="11422505" cy="4724400"/>
          </a:xfrm>
        </p:spPr>
        <p:txBody>
          <a:bodyPr>
            <a:normAutofit/>
          </a:bodyPr>
          <a:lstStyle/>
          <a:p>
            <a:pPr eaLnBrk="1" hangingPunct="1">
              <a:lnSpc>
                <a:spcPct val="90000"/>
              </a:lnSpc>
              <a:buFontTx/>
              <a:buNone/>
            </a:pPr>
            <a:r>
              <a:rPr lang="en-US" altLang="en-US" sz="2400" dirty="0"/>
              <a:t>Sampling methods can be:</a:t>
            </a:r>
          </a:p>
          <a:p>
            <a:pPr eaLnBrk="1" hangingPunct="1">
              <a:lnSpc>
                <a:spcPct val="90000"/>
              </a:lnSpc>
            </a:pPr>
            <a:r>
              <a:rPr lang="en-US" altLang="en-US" sz="2400" b="1" dirty="0"/>
              <a:t>random </a:t>
            </a:r>
            <a:r>
              <a:rPr lang="en-US" altLang="en-US" sz="2400" dirty="0"/>
              <a:t>(each member of the population has an equal chance of being selected</a:t>
            </a:r>
            <a:r>
              <a:rPr lang="en-US" altLang="en-US" sz="2400" b="1" dirty="0"/>
              <a:t>)	</a:t>
            </a:r>
          </a:p>
          <a:p>
            <a:pPr eaLnBrk="1" hangingPunct="1">
              <a:lnSpc>
                <a:spcPct val="90000"/>
              </a:lnSpc>
            </a:pPr>
            <a:r>
              <a:rPr lang="en-US" altLang="en-US" sz="2400" b="1" dirty="0"/>
              <a:t>nonrandom</a:t>
            </a:r>
          </a:p>
          <a:p>
            <a:pPr eaLnBrk="1" hangingPunct="1">
              <a:lnSpc>
                <a:spcPct val="90000"/>
              </a:lnSpc>
              <a:buFontTx/>
              <a:buNone/>
            </a:pPr>
            <a:endParaRPr lang="en-US" altLang="en-US" sz="2400" dirty="0"/>
          </a:p>
          <a:p>
            <a:pPr eaLnBrk="1" hangingPunct="1">
              <a:lnSpc>
                <a:spcPct val="90000"/>
              </a:lnSpc>
              <a:buFontTx/>
              <a:buNone/>
            </a:pPr>
            <a:r>
              <a:rPr lang="en-US" altLang="en-US" sz="2400" dirty="0"/>
              <a:t>The actual process of sampling causes </a:t>
            </a:r>
            <a:r>
              <a:rPr lang="en-US" altLang="en-US" sz="2400" b="1" dirty="0"/>
              <a:t>sampling</a:t>
            </a:r>
            <a:r>
              <a:rPr lang="en-US" altLang="en-US" sz="2400" dirty="0"/>
              <a:t> </a:t>
            </a:r>
            <a:r>
              <a:rPr lang="en-US" altLang="en-US" sz="2400" b="1" dirty="0"/>
              <a:t>errors</a:t>
            </a:r>
            <a:r>
              <a:rPr lang="en-US" altLang="en-US" sz="2400" dirty="0"/>
              <a:t>. For example, the sample may not be large enough or representative of the population. </a:t>
            </a:r>
            <a:endParaRPr lang="sk-SK" altLang="en-US" dirty="0"/>
          </a:p>
        </p:txBody>
      </p:sp>
      <p:sp>
        <p:nvSpPr>
          <p:cNvPr id="2" name="Date Placeholder 1">
            <a:extLst>
              <a:ext uri="{FF2B5EF4-FFF2-40B4-BE49-F238E27FC236}">
                <a16:creationId xmlns:a16="http://schemas.microsoft.com/office/drawing/2014/main" id="{B07267EA-4AD3-F046-9244-6A1E120B67B1}"/>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866234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0FBF7E0-B4BA-494F-A8BB-18B2A6B3C5E9}"/>
              </a:ext>
            </a:extLst>
          </p:cNvPr>
          <p:cNvSpPr>
            <a:spLocks noGrp="1" noChangeArrowheads="1"/>
          </p:cNvSpPr>
          <p:nvPr>
            <p:ph type="body" idx="1"/>
          </p:nvPr>
        </p:nvSpPr>
        <p:spPr>
          <a:xfrm>
            <a:off x="614597" y="1371600"/>
            <a:ext cx="10762938" cy="3364523"/>
          </a:xfrm>
          <a:noFill/>
          <a:ln/>
        </p:spPr>
        <p:txBody>
          <a:bodyPr/>
          <a:lstStyle/>
          <a:p>
            <a:pPr marL="0" indent="0">
              <a:buNone/>
            </a:pPr>
            <a:r>
              <a:rPr lang="en-US" altLang="en-US" sz="2400" b="1" dirty="0"/>
              <a:t>Variable</a:t>
            </a:r>
            <a:r>
              <a:rPr lang="en-US" altLang="en-US" sz="2400" dirty="0"/>
              <a:t>: A characteristic about each individual element of a population or sample.</a:t>
            </a:r>
          </a:p>
          <a:p>
            <a:pPr marL="0" indent="0">
              <a:buNone/>
            </a:pPr>
            <a:r>
              <a:rPr lang="en-US" altLang="en-US" sz="2400" b="1" dirty="0"/>
              <a:t>Data (singular)</a:t>
            </a:r>
            <a:r>
              <a:rPr lang="en-US" altLang="en-US" sz="2400" dirty="0"/>
              <a:t>: The value of the variable associated with one element of a population or sample.  This value may be a number, a word, or a symbol.</a:t>
            </a:r>
          </a:p>
          <a:p>
            <a:pPr marL="0" indent="0">
              <a:buNone/>
            </a:pPr>
            <a:r>
              <a:rPr lang="en-US" altLang="en-US" sz="2400" b="1" dirty="0"/>
              <a:t>Data (plural)</a:t>
            </a:r>
            <a:r>
              <a:rPr lang="en-US" altLang="en-US" sz="2400" dirty="0"/>
              <a:t>: The set of values collected for the variable from each of the elements belonging to the sample.</a:t>
            </a:r>
          </a:p>
          <a:p>
            <a:pPr marL="0" indent="0">
              <a:buNone/>
            </a:pPr>
            <a:r>
              <a:rPr lang="en-US" altLang="en-US" sz="2400" b="1" dirty="0"/>
              <a:t>Statistic</a:t>
            </a:r>
            <a:r>
              <a:rPr lang="en-US" altLang="en-US" sz="2400" dirty="0"/>
              <a:t>: A numerical value summarizing the </a:t>
            </a:r>
            <a:r>
              <a:rPr lang="en-US" altLang="en-US" sz="2400" u="sng" dirty="0"/>
              <a:t>sample</a:t>
            </a:r>
            <a:r>
              <a:rPr lang="en-US" altLang="en-US" sz="2400" dirty="0"/>
              <a:t> data.</a:t>
            </a:r>
          </a:p>
          <a:p>
            <a:pPr marL="0" indent="0">
              <a:buNone/>
            </a:pPr>
            <a:endParaRPr lang="en-US" altLang="en-US" sz="2400" dirty="0"/>
          </a:p>
        </p:txBody>
      </p:sp>
      <p:sp>
        <p:nvSpPr>
          <p:cNvPr id="2" name="Rectangle 1">
            <a:extLst>
              <a:ext uri="{FF2B5EF4-FFF2-40B4-BE49-F238E27FC236}">
                <a16:creationId xmlns:a16="http://schemas.microsoft.com/office/drawing/2014/main" id="{99D77340-A254-B245-9CEB-EFEB0E6291F0}"/>
              </a:ext>
            </a:extLst>
          </p:cNvPr>
          <p:cNvSpPr/>
          <p:nvPr/>
        </p:nvSpPr>
        <p:spPr>
          <a:xfrm>
            <a:off x="614597" y="546105"/>
            <a:ext cx="4267707" cy="584775"/>
          </a:xfrm>
          <a:prstGeom prst="rect">
            <a:avLst/>
          </a:prstGeom>
        </p:spPr>
        <p:txBody>
          <a:bodyPr wrap="none">
            <a:spAutoFit/>
          </a:bodyPr>
          <a:lstStyle/>
          <a:p>
            <a:r>
              <a:rPr lang="en-US" altLang="en-US" sz="3200" b="1" dirty="0"/>
              <a:t>Back to Basic Terms</a:t>
            </a:r>
            <a:endParaRPr lang="en-US" sz="3200" b="1" dirty="0"/>
          </a:p>
        </p:txBody>
      </p:sp>
      <p:sp>
        <p:nvSpPr>
          <p:cNvPr id="3" name="Date Placeholder 2">
            <a:extLst>
              <a:ext uri="{FF2B5EF4-FFF2-40B4-BE49-F238E27FC236}">
                <a16:creationId xmlns:a16="http://schemas.microsoft.com/office/drawing/2014/main" id="{56CD2C42-B1FF-F141-B8DD-AD325F37A175}"/>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619883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2399BA0-8E1F-C142-A6A9-07C6B87FAD88}"/>
              </a:ext>
            </a:extLst>
          </p:cNvPr>
          <p:cNvSpPr>
            <a:spLocks noGrp="1" noChangeArrowheads="1"/>
          </p:cNvSpPr>
          <p:nvPr>
            <p:ph type="body" idx="1"/>
          </p:nvPr>
        </p:nvSpPr>
        <p:spPr>
          <a:xfrm>
            <a:off x="359763" y="381000"/>
            <a:ext cx="10897849" cy="5715000"/>
          </a:xfrm>
          <a:noFill/>
          <a:ln/>
        </p:spPr>
        <p:txBody>
          <a:bodyPr/>
          <a:lstStyle/>
          <a:p>
            <a:pPr marL="0" indent="0">
              <a:buNone/>
            </a:pPr>
            <a:r>
              <a:rPr lang="en-US" altLang="en-US" i="1" dirty="0">
                <a:solidFill>
                  <a:srgbClr val="0000CC"/>
                </a:solidFill>
              </a:rPr>
              <a:t>Example</a:t>
            </a:r>
            <a:r>
              <a:rPr lang="en-US" altLang="en-US" dirty="0"/>
              <a:t>: A college dean is interested in learning about the average age of faculty.  Identify the basic terms in this situation.</a:t>
            </a:r>
          </a:p>
          <a:p>
            <a:pPr marL="0" indent="0">
              <a:buNone/>
            </a:pPr>
            <a:endParaRPr lang="en-US" altLang="en-US" dirty="0"/>
          </a:p>
          <a:p>
            <a:pPr marL="0" indent="0">
              <a:buNone/>
            </a:pPr>
            <a:r>
              <a:rPr lang="en-US" altLang="en-US" dirty="0"/>
              <a:t>The </a:t>
            </a:r>
            <a:r>
              <a:rPr lang="en-US" altLang="en-US" i="1" dirty="0">
                <a:solidFill>
                  <a:srgbClr val="0000CC"/>
                </a:solidFill>
              </a:rPr>
              <a:t>population</a:t>
            </a:r>
            <a:r>
              <a:rPr lang="en-US" altLang="en-US" dirty="0"/>
              <a:t> is the age of all faculty members at the college.</a:t>
            </a:r>
          </a:p>
          <a:p>
            <a:pPr marL="0" indent="0">
              <a:buNone/>
            </a:pPr>
            <a:r>
              <a:rPr lang="en-US" altLang="en-US" dirty="0"/>
              <a:t>A </a:t>
            </a:r>
            <a:r>
              <a:rPr lang="en-US" altLang="en-US" i="1" dirty="0">
                <a:solidFill>
                  <a:srgbClr val="0000CC"/>
                </a:solidFill>
              </a:rPr>
              <a:t>sample</a:t>
            </a:r>
            <a:r>
              <a:rPr lang="en-US" altLang="en-US" dirty="0"/>
              <a:t> is any subset of that population.  For example, we might select 10 faculty members and determine their age.</a:t>
            </a:r>
          </a:p>
          <a:p>
            <a:pPr marL="0" indent="0">
              <a:buNone/>
            </a:pPr>
            <a:r>
              <a:rPr lang="en-US" altLang="en-US" dirty="0"/>
              <a:t>The </a:t>
            </a:r>
            <a:r>
              <a:rPr lang="en-US" altLang="en-US" i="1" dirty="0">
                <a:solidFill>
                  <a:srgbClr val="0000CC"/>
                </a:solidFill>
              </a:rPr>
              <a:t>variable</a:t>
            </a:r>
            <a:r>
              <a:rPr lang="en-US" altLang="en-US" dirty="0"/>
              <a:t> is the “age” of each faculty member.</a:t>
            </a:r>
          </a:p>
          <a:p>
            <a:pPr marL="0" indent="0">
              <a:buNone/>
            </a:pPr>
            <a:r>
              <a:rPr lang="en-US" altLang="en-US" dirty="0"/>
              <a:t>One </a:t>
            </a:r>
            <a:r>
              <a:rPr lang="en-US" altLang="en-US" i="1" dirty="0">
                <a:solidFill>
                  <a:srgbClr val="0000CC"/>
                </a:solidFill>
              </a:rPr>
              <a:t>data</a:t>
            </a:r>
            <a:r>
              <a:rPr lang="en-US" altLang="en-US" dirty="0"/>
              <a:t> would be the age of a specific faculty member.</a:t>
            </a:r>
          </a:p>
          <a:p>
            <a:pPr marL="0" indent="0">
              <a:buNone/>
            </a:pPr>
            <a:r>
              <a:rPr lang="en-US" altLang="en-US" dirty="0"/>
              <a:t>The </a:t>
            </a:r>
            <a:r>
              <a:rPr lang="en-US" altLang="en-US" i="1" dirty="0">
                <a:solidFill>
                  <a:srgbClr val="0000CC"/>
                </a:solidFill>
              </a:rPr>
              <a:t>data</a:t>
            </a:r>
            <a:r>
              <a:rPr lang="en-US" altLang="en-US" dirty="0"/>
              <a:t> would be the set of values in the sample.</a:t>
            </a:r>
          </a:p>
          <a:p>
            <a:pPr marL="0" indent="0">
              <a:buNone/>
            </a:pPr>
            <a:r>
              <a:rPr lang="en-US" altLang="en-US" dirty="0"/>
              <a:t>The </a:t>
            </a:r>
            <a:r>
              <a:rPr lang="en-US" altLang="en-US" i="1" dirty="0">
                <a:solidFill>
                  <a:srgbClr val="0000CC"/>
                </a:solidFill>
              </a:rPr>
              <a:t>statistic</a:t>
            </a:r>
            <a:r>
              <a:rPr lang="en-US" altLang="en-US" dirty="0"/>
              <a:t> is the “average” age for all faculty in the sample.</a:t>
            </a:r>
          </a:p>
          <a:p>
            <a:pPr marL="0" indent="0">
              <a:buNone/>
            </a:pPr>
            <a:endParaRPr lang="en-US" altLang="en-US" dirty="0"/>
          </a:p>
        </p:txBody>
      </p:sp>
      <p:sp>
        <p:nvSpPr>
          <p:cNvPr id="2" name="Date Placeholder 1">
            <a:extLst>
              <a:ext uri="{FF2B5EF4-FFF2-40B4-BE49-F238E27FC236}">
                <a16:creationId xmlns:a16="http://schemas.microsoft.com/office/drawing/2014/main" id="{A4F182BB-5CCA-DF41-82DA-5938B6694497}"/>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3436171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C679BCC-EC27-6440-BB2A-075752A398B3}"/>
              </a:ext>
            </a:extLst>
          </p:cNvPr>
          <p:cNvSpPr>
            <a:spLocks noGrp="1" noChangeArrowheads="1"/>
          </p:cNvSpPr>
          <p:nvPr>
            <p:ph type="body" idx="1"/>
          </p:nvPr>
        </p:nvSpPr>
        <p:spPr>
          <a:xfrm>
            <a:off x="749507" y="1066800"/>
            <a:ext cx="10523095" cy="5029200"/>
          </a:xfrm>
          <a:noFill/>
          <a:ln/>
        </p:spPr>
        <p:txBody>
          <a:bodyPr>
            <a:normAutofit/>
          </a:bodyPr>
          <a:lstStyle/>
          <a:p>
            <a:pPr marL="0" indent="0">
              <a:buNone/>
            </a:pPr>
            <a:r>
              <a:rPr lang="en-US" altLang="en-US" dirty="0"/>
              <a:t>Two kinds of variables:</a:t>
            </a:r>
          </a:p>
          <a:p>
            <a:pPr marL="0" indent="0">
              <a:buNone/>
            </a:pPr>
            <a:r>
              <a:rPr lang="en-US" altLang="en-US" b="1" dirty="0"/>
              <a:t>Qualitative, or Attribute, or Categorical, Variable</a:t>
            </a:r>
            <a:r>
              <a:rPr lang="en-US" altLang="en-US" dirty="0"/>
              <a:t>: A variable that categorizes or describes an element of a </a:t>
            </a:r>
            <a:r>
              <a:rPr lang="en-US" altLang="en-US" u="sng" dirty="0"/>
              <a:t>population</a:t>
            </a:r>
            <a:r>
              <a:rPr lang="en-US" altLang="en-US" dirty="0"/>
              <a:t> (hair color, Department).</a:t>
            </a:r>
          </a:p>
          <a:p>
            <a:pPr marL="0" indent="0">
              <a:buNone/>
            </a:pPr>
            <a:endParaRPr lang="en-US" altLang="en-US" dirty="0"/>
          </a:p>
          <a:p>
            <a:pPr marL="0" indent="0">
              <a:buNone/>
            </a:pPr>
            <a:endParaRPr lang="en-US" altLang="en-US" dirty="0"/>
          </a:p>
          <a:p>
            <a:pPr marL="0" indent="0">
              <a:buNone/>
            </a:pPr>
            <a:r>
              <a:rPr lang="en-US" altLang="en-US" b="1" dirty="0"/>
              <a:t>Quantitative, or Numerical, Variable</a:t>
            </a:r>
            <a:r>
              <a:rPr lang="en-US" altLang="en-US" dirty="0"/>
              <a:t>: A variable that quantifies an element of a </a:t>
            </a:r>
            <a:r>
              <a:rPr lang="en-US" altLang="en-US" u="sng" dirty="0"/>
              <a:t>population</a:t>
            </a:r>
            <a:r>
              <a:rPr lang="en-US" altLang="en-US" dirty="0"/>
              <a:t> (height and weight, number of children in a family).</a:t>
            </a:r>
          </a:p>
        </p:txBody>
      </p:sp>
      <p:sp>
        <p:nvSpPr>
          <p:cNvPr id="2" name="Date Placeholder 1">
            <a:extLst>
              <a:ext uri="{FF2B5EF4-FFF2-40B4-BE49-F238E27FC236}">
                <a16:creationId xmlns:a16="http://schemas.microsoft.com/office/drawing/2014/main" id="{3BC22644-3B35-784B-926E-72AE70EBA17C}"/>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4567105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18823</TotalTime>
  <Words>5070</Words>
  <Application>Microsoft Macintosh PowerPoint</Application>
  <PresentationFormat>Widescreen</PresentationFormat>
  <Paragraphs>1050</Paragraphs>
  <Slides>141</Slides>
  <Notes>32</Notes>
  <HiddenSlides>4</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141</vt:i4>
      </vt:variant>
    </vt:vector>
  </HeadingPairs>
  <TitlesOfParts>
    <vt:vector size="163" baseType="lpstr">
      <vt:lpstr>Arial Unicode MS</vt:lpstr>
      <vt:lpstr>Arial</vt:lpstr>
      <vt:lpstr>Book Antiqua</vt:lpstr>
      <vt:lpstr>Calibri</vt:lpstr>
      <vt:lpstr>Courier New</vt:lpstr>
      <vt:lpstr>Franklin Gothic Book</vt:lpstr>
      <vt:lpstr>Garamond</vt:lpstr>
      <vt:lpstr>Helvetica Neue</vt:lpstr>
      <vt:lpstr>medium-content-serif-font</vt:lpstr>
      <vt:lpstr>Perpetua</vt:lpstr>
      <vt:lpstr>Roboto</vt:lpstr>
      <vt:lpstr>Rockwell</vt:lpstr>
      <vt:lpstr>Rockwell Condensed</vt:lpstr>
      <vt:lpstr>Rockwell Extra Bold</vt:lpstr>
      <vt:lpstr>Segoe UI</vt:lpstr>
      <vt:lpstr>Symbol</vt:lpstr>
      <vt:lpstr>Times New Roman</vt:lpstr>
      <vt:lpstr>Verdana</vt:lpstr>
      <vt:lpstr>Wingdings</vt:lpstr>
      <vt:lpstr>Wingdings 2</vt:lpstr>
      <vt:lpstr>Wood Type</vt:lpstr>
      <vt:lpstr>Clip</vt:lpstr>
      <vt:lpstr>Machine Learning basic Algebra, Probability, and Stats</vt:lpstr>
      <vt:lpstr>PowerPoint Presentation</vt:lpstr>
      <vt:lpstr>PowerPoint Presentation</vt:lpstr>
      <vt:lpstr>PowerPoint Presentation</vt:lpstr>
      <vt:lpstr>PowerPoint Presentation</vt:lpstr>
      <vt:lpstr>PowerPoint Presentation</vt:lpstr>
      <vt:lpstr>Span &amp; Plane</vt:lpstr>
      <vt:lpstr>PowerPoint Presentation</vt:lpstr>
      <vt:lpstr>A good video for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vt:lpstr>
      <vt:lpstr>Vectors</vt:lpstr>
      <vt:lpstr>PowerPoint Presentation</vt:lpstr>
      <vt:lpstr>Multiplication of two matrices</vt:lpstr>
      <vt:lpstr>PowerPoint Presentation</vt:lpstr>
      <vt:lpstr>Identity matrix</vt:lpstr>
      <vt:lpstr>Diagonal matrix</vt:lpstr>
      <vt:lpstr>PowerPoint Presentation</vt:lpstr>
      <vt:lpstr>Inverse</vt:lpstr>
      <vt:lpstr>PowerPoint Presentation</vt:lpstr>
      <vt:lpstr>PowerPoint Presentation</vt:lpstr>
      <vt:lpstr>PowerPoint Presentation</vt:lpstr>
      <vt:lpstr>PowerPoint Presentation</vt:lpstr>
      <vt:lpstr>PowerPoint Presentation</vt:lpstr>
      <vt:lpstr>Numpy</vt:lpstr>
      <vt:lpstr>Numpy</vt:lpstr>
      <vt:lpstr>PowerPoint Presentation</vt:lpstr>
      <vt:lpstr>ndarray vs list of lists </vt:lpstr>
      <vt:lpstr>ndarray</vt:lpstr>
      <vt:lpstr>PowerPoint Presentation</vt:lpstr>
      <vt:lpstr>Creating ndarrays</vt:lpstr>
      <vt:lpstr>Numpy data types</vt:lpstr>
      <vt:lpstr>PowerPoint Presentation</vt:lpstr>
      <vt:lpstr>Array indexing and slicing (cont’d)</vt:lpstr>
      <vt:lpstr>Array slices are views</vt:lpstr>
      <vt:lpstr>PowerPoint Presentation</vt:lpstr>
      <vt:lpstr>Boolean indexing</vt:lpstr>
      <vt:lpstr>Reshape</vt:lpstr>
      <vt:lpstr>Reshaping and transposing</vt:lpstr>
      <vt:lpstr>PowerPoint Presentation</vt:lpstr>
      <vt:lpstr>PowerPoint Presentation</vt:lpstr>
      <vt:lpstr>PowerPoint Presentation</vt:lpstr>
      <vt:lpstr>Dot product</vt:lpstr>
      <vt:lpstr>PowerPoint Presentation</vt:lpstr>
      <vt:lpstr>Eigenvalues and Eigenvectors</vt:lpstr>
      <vt:lpstr>Probability</vt:lpstr>
      <vt:lpstr>PowerPoint Presentation</vt:lpstr>
      <vt:lpstr>PowerPoint Presentation</vt:lpstr>
      <vt:lpstr>PowerPoint Presentation</vt:lpstr>
      <vt:lpstr>PowerPoint Presentation</vt:lpstr>
      <vt:lpstr>PowerPoint Presentation</vt:lpstr>
      <vt:lpstr>OR.   Union</vt:lpstr>
      <vt:lpstr>Disjoint</vt:lpstr>
      <vt:lpstr>Exhaustive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stop for a 5 min and think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Likelihood vs prob</vt:lpstr>
      <vt:lpstr>There is more, but we have to change the subject</vt:lpstr>
      <vt:lpstr>basic statistics</vt:lpstr>
      <vt:lpstr>Why study statistics?</vt:lpstr>
      <vt:lpstr>What Is Statistics?</vt:lpstr>
      <vt:lpstr>Statistics</vt:lpstr>
      <vt:lpstr>Application Areas</vt:lpstr>
      <vt:lpstr>Two areas of statistics:</vt:lpstr>
      <vt:lpstr>Descriptive Statistics</vt:lpstr>
      <vt:lpstr>Inferential Statistics</vt:lpstr>
      <vt:lpstr>Types of Statistics/Analyses</vt:lpstr>
      <vt:lpstr>INFERENTIAL STATISTICS</vt:lpstr>
      <vt:lpstr>Inferential Statistics</vt:lpstr>
      <vt:lpstr>Introduction to Basic Terms</vt:lpstr>
      <vt:lpstr> Process of Statistical Inference: example</vt:lpstr>
      <vt:lpstr>Sampling methods</vt:lpstr>
      <vt:lpstr>PowerPoint Presentation</vt:lpstr>
      <vt:lpstr>PowerPoint Presentation</vt:lpstr>
      <vt:lpstr>PowerPoint Presentation</vt:lpstr>
      <vt:lpstr>Qualitative data</vt:lpstr>
      <vt:lpstr>Quantitative data</vt:lpstr>
      <vt:lpstr>Qualitative and Quantitative Data</vt:lpstr>
      <vt:lpstr>PowerPoint Presentation</vt:lpstr>
      <vt:lpstr>PowerPoint Presentation</vt:lpstr>
      <vt:lpstr>PowerPoint Presentation</vt:lpstr>
      <vt:lpstr>PowerPoint Presentation</vt:lpstr>
      <vt:lpstr>Descriptive Statistics </vt:lpstr>
      <vt:lpstr>Descriptive Statistics </vt:lpstr>
      <vt:lpstr>Mean </vt:lpstr>
      <vt:lpstr>Mean</vt:lpstr>
      <vt:lpstr>Mean</vt:lpstr>
      <vt:lpstr>Median </vt:lpstr>
      <vt:lpstr>Median</vt:lpstr>
      <vt:lpstr>Median</vt:lpstr>
      <vt:lpstr>Median </vt:lpstr>
      <vt:lpstr>Median</vt:lpstr>
      <vt:lpstr>Mode </vt:lpstr>
      <vt:lpstr>Mode</vt:lpstr>
      <vt:lpstr>Descriptive Statistics </vt:lpstr>
      <vt:lpstr>Range</vt:lpstr>
      <vt:lpstr>Variance</vt:lpstr>
      <vt:lpstr>Variance</vt:lpstr>
      <vt:lpstr>Variance</vt:lpstr>
      <vt:lpstr>Variance</vt:lpstr>
      <vt:lpstr>Variance</vt:lpstr>
      <vt:lpstr>Variance</vt:lpstr>
      <vt:lpstr>Variance</vt:lpstr>
      <vt:lpstr>Variance</vt:lpstr>
      <vt:lpstr>Standard Deviation</vt:lpstr>
      <vt:lpstr>Standard Deviation</vt:lpstr>
      <vt:lpstr>Standard Deviation</vt:lpstr>
      <vt:lpstr>The rule of 68-95-99.7</vt:lpstr>
      <vt:lpstr>Statistical Computer Packages</vt:lpstr>
      <vt:lpstr>Box-Plots</vt:lpstr>
      <vt:lpstr>PowerPoint Presentation</vt:lpstr>
      <vt:lpstr>Box-Plots</vt:lpstr>
      <vt:lpstr>Interquartile Range</vt:lpstr>
      <vt:lpstr>Correlation</vt:lpstr>
      <vt:lpstr>Correlation</vt:lpstr>
      <vt:lpstr>Correlation </vt:lpstr>
      <vt:lpstr>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213</cp:revision>
  <cp:lastPrinted>2018-10-20T22:12:59Z</cp:lastPrinted>
  <dcterms:created xsi:type="dcterms:W3CDTF">2018-09-24T08:53:56Z</dcterms:created>
  <dcterms:modified xsi:type="dcterms:W3CDTF">2021-10-13T21:11:30Z</dcterms:modified>
</cp:coreProperties>
</file>